
<file path=[Content_Types].xml><?xml version="1.0" encoding="utf-8"?>
<Types xmlns="http://schemas.openxmlformats.org/package/2006/content-types">
  <Default Extension="bin" ContentType="audio/unknown"/>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comments/comment1.xml" ContentType="application/vnd.openxmlformats-officedocument.presentationml.comments+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comments/comment2.xml" ContentType="application/vnd.openxmlformats-officedocument.presentationml.comments+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51" r:id="rId1"/>
  </p:sldMasterIdLst>
  <p:notesMasterIdLst>
    <p:notesMasterId r:id="rId229"/>
  </p:notesMasterIdLst>
  <p:handoutMasterIdLst>
    <p:handoutMasterId r:id="rId230"/>
  </p:handoutMasterIdLst>
  <p:sldIdLst>
    <p:sldId id="256" r:id="rId2"/>
    <p:sldId id="258" r:id="rId3"/>
    <p:sldId id="259" r:id="rId4"/>
    <p:sldId id="260" r:id="rId5"/>
    <p:sldId id="481" r:id="rId6"/>
    <p:sldId id="893" r:id="rId7"/>
    <p:sldId id="894" r:id="rId8"/>
    <p:sldId id="895" r:id="rId9"/>
    <p:sldId id="896" r:id="rId10"/>
    <p:sldId id="897" r:id="rId11"/>
    <p:sldId id="898" r:id="rId12"/>
    <p:sldId id="899" r:id="rId13"/>
    <p:sldId id="900" r:id="rId14"/>
    <p:sldId id="901" r:id="rId15"/>
    <p:sldId id="902" r:id="rId16"/>
    <p:sldId id="475" r:id="rId17"/>
    <p:sldId id="478" r:id="rId18"/>
    <p:sldId id="479" r:id="rId19"/>
    <p:sldId id="316" r:id="rId20"/>
    <p:sldId id="533" r:id="rId21"/>
    <p:sldId id="320" r:id="rId22"/>
    <p:sldId id="319" r:id="rId23"/>
    <p:sldId id="850" r:id="rId24"/>
    <p:sldId id="419" r:id="rId25"/>
    <p:sldId id="332" r:id="rId26"/>
    <p:sldId id="420" r:id="rId27"/>
    <p:sldId id="421" r:id="rId28"/>
    <p:sldId id="474" r:id="rId29"/>
    <p:sldId id="270" r:id="rId30"/>
    <p:sldId id="322" r:id="rId31"/>
    <p:sldId id="323" r:id="rId32"/>
    <p:sldId id="852" r:id="rId33"/>
    <p:sldId id="326" r:id="rId34"/>
    <p:sldId id="327" r:id="rId35"/>
    <p:sldId id="328" r:id="rId36"/>
    <p:sldId id="422" r:id="rId37"/>
    <p:sldId id="271" r:id="rId38"/>
    <p:sldId id="423" r:id="rId39"/>
    <p:sldId id="424" r:id="rId40"/>
    <p:sldId id="425" r:id="rId41"/>
    <p:sldId id="426" r:id="rId42"/>
    <p:sldId id="272" r:id="rId43"/>
    <p:sldId id="329" r:id="rId44"/>
    <p:sldId id="427" r:id="rId45"/>
    <p:sldId id="903" r:id="rId46"/>
    <p:sldId id="904" r:id="rId47"/>
    <p:sldId id="905" r:id="rId48"/>
    <p:sldId id="906" r:id="rId49"/>
    <p:sldId id="907" r:id="rId50"/>
    <p:sldId id="431" r:id="rId51"/>
    <p:sldId id="432" r:id="rId52"/>
    <p:sldId id="433" r:id="rId53"/>
    <p:sldId id="434" r:id="rId54"/>
    <p:sldId id="853" r:id="rId55"/>
    <p:sldId id="435" r:id="rId56"/>
    <p:sldId id="436" r:id="rId57"/>
    <p:sldId id="437" r:id="rId58"/>
    <p:sldId id="438" r:id="rId59"/>
    <p:sldId id="439" r:id="rId60"/>
    <p:sldId id="440" r:id="rId61"/>
    <p:sldId id="441" r:id="rId62"/>
    <p:sldId id="442" r:id="rId63"/>
    <p:sldId id="443" r:id="rId64"/>
    <p:sldId id="444" r:id="rId65"/>
    <p:sldId id="445" r:id="rId66"/>
    <p:sldId id="446" r:id="rId67"/>
    <p:sldId id="851" r:id="rId68"/>
    <p:sldId id="482" r:id="rId69"/>
    <p:sldId id="489" r:id="rId70"/>
    <p:sldId id="483" r:id="rId71"/>
    <p:sldId id="854" r:id="rId72"/>
    <p:sldId id="856" r:id="rId73"/>
    <p:sldId id="820" r:id="rId74"/>
    <p:sldId id="485" r:id="rId75"/>
    <p:sldId id="855" r:id="rId76"/>
    <p:sldId id="857" r:id="rId77"/>
    <p:sldId id="858" r:id="rId78"/>
    <p:sldId id="859" r:id="rId79"/>
    <p:sldId id="860" r:id="rId80"/>
    <p:sldId id="821" r:id="rId81"/>
    <p:sldId id="822" r:id="rId82"/>
    <p:sldId id="484" r:id="rId83"/>
    <p:sldId id="490" r:id="rId84"/>
    <p:sldId id="486" r:id="rId85"/>
    <p:sldId id="429" r:id="rId86"/>
    <p:sldId id="832" r:id="rId87"/>
    <p:sldId id="829" r:id="rId88"/>
    <p:sldId id="825" r:id="rId89"/>
    <p:sldId id="826" r:id="rId90"/>
    <p:sldId id="827" r:id="rId91"/>
    <p:sldId id="831" r:id="rId92"/>
    <p:sldId id="678" r:id="rId93"/>
    <p:sldId id="823" r:id="rId94"/>
    <p:sldId id="824" r:id="rId95"/>
    <p:sldId id="730" r:id="rId96"/>
    <p:sldId id="830" r:id="rId97"/>
    <p:sldId id="892" r:id="rId98"/>
    <p:sldId id="828" r:id="rId99"/>
    <p:sldId id="487" r:id="rId100"/>
    <p:sldId id="491" r:id="rId101"/>
    <p:sldId id="488" r:id="rId102"/>
    <p:sldId id="815" r:id="rId103"/>
    <p:sldId id="430" r:id="rId104"/>
    <p:sldId id="324" r:id="rId105"/>
    <p:sldId id="813" r:id="rId106"/>
    <p:sldId id="816" r:id="rId107"/>
    <p:sldId id="818" r:id="rId108"/>
    <p:sldId id="817" r:id="rId109"/>
    <p:sldId id="887" r:id="rId110"/>
    <p:sldId id="492" r:id="rId111"/>
    <p:sldId id="493" r:id="rId112"/>
    <p:sldId id="494" r:id="rId113"/>
    <p:sldId id="506" r:id="rId114"/>
    <p:sldId id="507" r:id="rId115"/>
    <p:sldId id="508" r:id="rId116"/>
    <p:sldId id="509" r:id="rId117"/>
    <p:sldId id="510" r:id="rId118"/>
    <p:sldId id="511" r:id="rId119"/>
    <p:sldId id="505" r:id="rId120"/>
    <p:sldId id="495" r:id="rId121"/>
    <p:sldId id="496" r:id="rId122"/>
    <p:sldId id="497" r:id="rId123"/>
    <p:sldId id="886" r:id="rId124"/>
    <p:sldId id="861" r:id="rId125"/>
    <p:sldId id="862" r:id="rId126"/>
    <p:sldId id="869" r:id="rId127"/>
    <p:sldId id="870" r:id="rId128"/>
    <p:sldId id="871" r:id="rId129"/>
    <p:sldId id="872" r:id="rId130"/>
    <p:sldId id="873" r:id="rId131"/>
    <p:sldId id="874" r:id="rId132"/>
    <p:sldId id="878" r:id="rId133"/>
    <p:sldId id="875" r:id="rId134"/>
    <p:sldId id="879" r:id="rId135"/>
    <p:sldId id="876" r:id="rId136"/>
    <p:sldId id="877" r:id="rId137"/>
    <p:sldId id="880" r:id="rId138"/>
    <p:sldId id="881" r:id="rId139"/>
    <p:sldId id="498" r:id="rId140"/>
    <p:sldId id="499" r:id="rId141"/>
    <p:sldId id="500" r:id="rId142"/>
    <p:sldId id="888" r:id="rId143"/>
    <p:sldId id="809" r:id="rId144"/>
    <p:sldId id="287" r:id="rId145"/>
    <p:sldId id="337" r:id="rId146"/>
    <p:sldId id="810" r:id="rId147"/>
    <p:sldId id="560" r:id="rId148"/>
    <p:sldId id="561" r:id="rId149"/>
    <p:sldId id="586" r:id="rId150"/>
    <p:sldId id="587" r:id="rId151"/>
    <p:sldId id="588" r:id="rId152"/>
    <p:sldId id="590" r:id="rId153"/>
    <p:sldId id="863" r:id="rId154"/>
    <p:sldId id="834" r:id="rId155"/>
    <p:sldId id="842" r:id="rId156"/>
    <p:sldId id="835" r:id="rId157"/>
    <p:sldId id="843" r:id="rId158"/>
    <p:sldId id="811" r:id="rId159"/>
    <p:sldId id="534" r:id="rId160"/>
    <p:sldId id="802" r:id="rId161"/>
    <p:sldId id="806" r:id="rId162"/>
    <p:sldId id="804" r:id="rId163"/>
    <p:sldId id="469" r:id="rId164"/>
    <p:sldId id="801" r:id="rId165"/>
    <p:sldId id="467" r:id="rId166"/>
    <p:sldId id="698" r:id="rId167"/>
    <p:sldId id="699" r:id="rId168"/>
    <p:sldId id="700" r:id="rId169"/>
    <p:sldId id="800" r:id="rId170"/>
    <p:sldId id="812" r:id="rId171"/>
    <p:sldId id="263" r:id="rId172"/>
    <p:sldId id="884" r:id="rId173"/>
    <p:sldId id="885" r:id="rId174"/>
    <p:sldId id="501" r:id="rId175"/>
    <p:sldId id="502" r:id="rId176"/>
    <p:sldId id="503" r:id="rId177"/>
    <p:sldId id="864" r:id="rId178"/>
    <p:sldId id="865" r:id="rId179"/>
    <p:sldId id="866" r:id="rId180"/>
    <p:sldId id="867" r:id="rId181"/>
    <p:sldId id="868" r:id="rId182"/>
    <p:sldId id="882" r:id="rId183"/>
    <p:sldId id="883" r:id="rId184"/>
    <p:sldId id="840" r:id="rId185"/>
    <p:sldId id="841" r:id="rId186"/>
    <p:sldId id="833" r:id="rId187"/>
    <p:sldId id="838" r:id="rId188"/>
    <p:sldId id="836" r:id="rId189"/>
    <p:sldId id="837" r:id="rId190"/>
    <p:sldId id="839" r:id="rId191"/>
    <p:sldId id="504" r:id="rId192"/>
    <p:sldId id="448" r:id="rId193"/>
    <p:sldId id="310" r:id="rId194"/>
    <p:sldId id="309" r:id="rId195"/>
    <p:sldId id="844" r:id="rId196"/>
    <p:sldId id="268" r:id="rId197"/>
    <p:sldId id="845" r:id="rId198"/>
    <p:sldId id="846" r:id="rId199"/>
    <p:sldId id="847" r:id="rId200"/>
    <p:sldId id="516" r:id="rId201"/>
    <p:sldId id="848" r:id="rId202"/>
    <p:sldId id="849" r:id="rId203"/>
    <p:sldId id="512" r:id="rId204"/>
    <p:sldId id="517" r:id="rId205"/>
    <p:sldId id="518" r:id="rId206"/>
    <p:sldId id="513" r:id="rId207"/>
    <p:sldId id="514" r:id="rId208"/>
    <p:sldId id="515" r:id="rId209"/>
    <p:sldId id="262" r:id="rId210"/>
    <p:sldId id="451" r:id="rId211"/>
    <p:sldId id="452" r:id="rId212"/>
    <p:sldId id="714" r:id="rId213"/>
    <p:sldId id="462" r:id="rId214"/>
    <p:sldId id="453" r:id="rId215"/>
    <p:sldId id="567" r:id="rId216"/>
    <p:sldId id="529" r:id="rId217"/>
    <p:sldId id="551" r:id="rId218"/>
    <p:sldId id="889" r:id="rId219"/>
    <p:sldId id="890" r:id="rId220"/>
    <p:sldId id="891" r:id="rId221"/>
    <p:sldId id="455" r:id="rId222"/>
    <p:sldId id="457" r:id="rId223"/>
    <p:sldId id="456" r:id="rId224"/>
    <p:sldId id="531" r:id="rId225"/>
    <p:sldId id="458" r:id="rId226"/>
    <p:sldId id="459" r:id="rId227"/>
    <p:sldId id="556" r:id="rId228"/>
  </p:sldIdLst>
  <p:sldSz cx="9144000" cy="6858000" type="screen4x3"/>
  <p:notesSz cx="6858000" cy="9144000"/>
  <p:embeddedFontLst>
    <p:embeddedFont>
      <p:font typeface="PT Sans Narrow" panose="020B0604020202020204" charset="0"/>
      <p:regular r:id="rId231"/>
    </p:embeddedFont>
    <p:embeddedFont>
      <p:font typeface="Permanent Marker" panose="020B0604020202020204" charset="0"/>
      <p:regular r:id="rId232"/>
    </p:embeddedFont>
    <p:embeddedFont>
      <p:font typeface="Monaco" panose="020B0604020202020204"/>
      <p:regular r:id="rId233"/>
    </p:embeddedFont>
    <p:embeddedFont>
      <p:font typeface="Verdana" panose="020B0604030504040204" pitchFamily="34" charset="0"/>
      <p:regular r:id="rId234"/>
      <p:bold r:id="rId235"/>
      <p:italic r:id="rId236"/>
      <p:boldItalic r:id="rId237"/>
    </p:embeddedFont>
    <p:embeddedFont>
      <p:font typeface="Georgia" panose="02040502050405020303" pitchFamily="18" charset="0"/>
      <p:regular r:id="rId238"/>
      <p:bold r:id="rId239"/>
      <p:italic r:id="rId240"/>
      <p:boldItalic r:id="rId241"/>
    </p:embeddedFont>
    <p:embeddedFont>
      <p:font typeface="Calibri" panose="020F0502020204030204" pitchFamily="34" charset="0"/>
      <p:regular r:id="rId242"/>
      <p:bold r:id="rId243"/>
      <p:italic r:id="rId244"/>
      <p:boldItalic r:id="rId245"/>
    </p:embeddedFont>
    <p:embeddedFont>
      <p:font typeface="Wingdings 2" panose="05020102010507070707" pitchFamily="18" charset="2"/>
      <p:regular r:id="rId246"/>
    </p:embeddedFont>
    <p:embeddedFont>
      <p:font typeface="Arial Unicode MS" panose="020B0604020202020204" pitchFamily="34" charset="-128"/>
      <p:regular r:id="rId247"/>
    </p:embeddedFont>
    <p:embeddedFont>
      <p:font typeface="Aharoni" panose="020B0604020202020204" charset="-79"/>
      <p:bold r:id="rId248"/>
    </p:embeddedFont>
    <p:embeddedFont>
      <p:font typeface="Consolas" panose="020B0609020204030204" pitchFamily="49" charset="0"/>
      <p:regular r:id="rId249"/>
      <p:bold r:id="rId250"/>
      <p:italic r:id="rId251"/>
      <p:boldItalic r:id="rId252"/>
    </p:embeddedFont>
    <p:embeddedFont>
      <p:font typeface="Bebas" panose="020B0604020202020204" charset="0"/>
      <p:regular r:id="rId253"/>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pix" initial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87" autoAdjust="0"/>
    <p:restoredTop sz="92139" autoAdjust="0"/>
  </p:normalViewPr>
  <p:slideViewPr>
    <p:cSldViewPr>
      <p:cViewPr varScale="1">
        <p:scale>
          <a:sx n="58" d="100"/>
          <a:sy n="58" d="100"/>
        </p:scale>
        <p:origin x="1566" y="42"/>
      </p:cViewPr>
      <p:guideLst>
        <p:guide orient="horz" pos="2160"/>
        <p:guide pos="2880"/>
      </p:guideLst>
    </p:cSldViewPr>
  </p:slideViewPr>
  <p:outlineViewPr>
    <p:cViewPr>
      <p:scale>
        <a:sx n="33" d="100"/>
        <a:sy n="33" d="100"/>
      </p:scale>
      <p:origin x="0" y="-74880"/>
    </p:cViewPr>
    <p:sldLst>
      <p:sld r:id="rId1" collapse="1"/>
    </p:sldLst>
  </p:outlineViewPr>
  <p:notesTextViewPr>
    <p:cViewPr>
      <p:scale>
        <a:sx n="200" d="100"/>
        <a:sy n="200" d="100"/>
      </p:scale>
      <p:origin x="0" y="0"/>
    </p:cViewPr>
  </p:notesTextViewPr>
  <p:notesViewPr>
    <p:cSldViewPr>
      <p:cViewPr varScale="1">
        <p:scale>
          <a:sx n="56" d="100"/>
          <a:sy n="56" d="100"/>
        </p:scale>
        <p:origin x="2508" y="9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font" Target="fonts/font1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7.fntdata"/><Relationship Id="rId258"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font" Target="fonts/font18.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font" Target="fonts/font8.fntdata"/><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font" Target="fonts/font19.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font" Target="fonts/font9.fntdata"/><Relationship Id="rId250" Type="http://schemas.openxmlformats.org/officeDocument/2006/relationships/font" Target="fonts/font20.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notesMaster" Target="notesMasters/notesMaster1.xml"/><Relationship Id="rId240" Type="http://schemas.openxmlformats.org/officeDocument/2006/relationships/font" Target="fonts/font10.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handoutMaster" Target="handoutMasters/handoutMaster1.xml"/><Relationship Id="rId251" Type="http://schemas.openxmlformats.org/officeDocument/2006/relationships/font" Target="fonts/font21.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font" Target="fonts/font1.fntdata"/><Relationship Id="rId252" Type="http://schemas.openxmlformats.org/officeDocument/2006/relationships/font" Target="fonts/font22.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12.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font" Target="fonts/font2.fntdata"/><Relationship Id="rId253" Type="http://schemas.openxmlformats.org/officeDocument/2006/relationships/font" Target="fonts/font23.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font" Target="fonts/font13.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font" Target="fonts/font3.fntdata"/><Relationship Id="rId254" Type="http://schemas.openxmlformats.org/officeDocument/2006/relationships/commentAuthors" Target="commentAuthor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font" Target="fonts/font14.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font" Target="fonts/font15.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font" Target="fonts/font5.fntdata"/><Relationship Id="rId256"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font" Target="fonts/font16.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font" Target="fonts/font6.fntdata"/><Relationship Id="rId257"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21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5-08T03:00:05.718" idx="1">
    <p:pos x="10" y="10"/>
    <p:text>	&lt;g&gt;
		&lt;rect width="45" height="37" fill="white" stroke="blue" stroke-width="0.1" x="-17" y="-10"/&gt;
		&lt;rect width="25" height="25" x="0" y="0" fill="yellow" opacity="0.3"/&gt;
		&lt;rect width="30" height="15" x="-15" y="-5" fill="LIGHBLUE" opacity="0.1"/&gt;
		&lt;rect width="30" height="15" x="-15" y="-5" fill="none" stroke-width="0.2" stroke="black" stroke-opacity="1"/&gt;
		&lt;line x1="0" x2="20" y1="0" y2="0" stroke-width="1" stroke="RED"/&gt;
		&lt;line x1="0" x2="0" y1="0" y2="20" stroke="GREEN" stroke-width="1"/&gt;
		&lt;circle r="2" cx="0" cy="0" fill="BLUE" stroke="BLACK" stroke-width="1"/&gt;
		&lt;polygon points="-5,20 5,20 0,25" fill="GREEN"/&gt;--&gt;
		&lt;polygon points="20,-5 20,5 25,0" fill="RED"/&gt;
		&lt;text x="1" y="6" font-size="6"&gt;0&lt;/text&gt;
		&lt;text x="16" y="4" font-size="7" fill="red"&gt;x&lt;/text&gt;
		&lt;text x="1" y="18" font-size="7" fill="GREEN"&gt;y&lt;/text&gt;
		&lt;text x="12" y="15" style="fill:black;" font-size="4"&gt;Zone
    &lt;tspan x="12" y="19"&gt;visible&lt;/tspan&gt;
			&lt;tspan x="8" y="23"&gt;par defaut&lt;/tspan&gt;
		&lt;/text&gt;
		&lt;text x="-10" y="-6" style="fill:black;" font-size="4"&gt;viewBox&lt;/text&gt;
		&lt;!--&lt;text x="1" y="15" font-size="7" fill="GREEN" &gt;y&lt;/text&gt;--&gt;
	&lt;/g&gt;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6-05-08T03:30:40.344" idx="2">
    <p:pos x="5459" y="206"/>
    <p:text>&lt;?xml version="1.0" encoding="UTF-8"?&gt;
&lt;!DOCTYPE svg PUBLIC "-//W3C//DTD SVG 1.1//EN"
"http://www.w3.org/Graphics/SVG/1.1/DTD/svg11-flat-20030114.dtd"&gt;
&lt;svg xmlns="http://www.w3.org/2000/svg" width="100%" height="100%" version="1.1" viewBox=" -5 -5 60 60"&gt;
	&lt;desc&gt;
		&lt;!-- put a description here --&gt;
	&lt;/desc&gt;
	&lt;g&gt;
		&lt;defs&gt;
			&lt;linearGradient x1="0" x2="100%" y1="0" y2="100%" id="MyGradient"&gt;
				&lt;stop offset="5%" stop-color="yellow"/&gt;
				&lt;!--&lt;stop offset="66%" stop-color="white"/&gt;--&gt;
				&lt;stop offset="95%" stop-color="red"/&gt;
			&lt;/linearGradient&gt;
		&lt;/defs&gt;
		&lt;rect fill="url(#MyGradient)" stroke="BLACK" stroke-width="1" x="0" y="0" width="50" height="50"/&gt;
		&lt;line x1="0" y1="0" x2="50" y2="50" stroke-width="1" stroke="black"/&gt;
		&lt;circle r="2" fill="black" cx="0" cy="0"/&gt;
		&lt;circle r="2" fill="black" cx="5" cy="5"/&gt;
		&lt;circle r="2" fill="black" cx="45" cy="45"/&gt;
		&lt;circle r="2" fill="black" cx="50" cy="50"/&gt;
		&lt;text font-size="3" x="2" y="-1"&gt;0%&lt;/text&gt;
		&lt;text font-size="3" x="7" y="5"&gt;5%&lt;/text&gt;
		&lt;text font-size="3" x="37" y="47"&gt;95%&lt;/text&gt;
		&lt;text font-size="3" x="40" y="53"&gt;100%&lt;/text&gt;
	&lt;/g&gt;
&lt;/svg&gt;
</p:text>
  </p:cm>
  <p:cm authorId="1" dt="2016-05-08T03:43:07.101" idx="3">
    <p:pos x="10" y="10"/>
    <p:text>&lt;?xml version="1.0" encoding="UTF-8"?&gt;
&lt;!DOCTYPE svg PUBLIC "-//W3C//DTD SVG 1.1//EN"
"http://www.w3.org/Graphics/SVG/1.1/DTD/svg11-flat-20030114.dtd"&gt;
&lt;svg xmlns="http://www.w3.org/2000/svg" width="100%" height="100%"&gt;
	&lt;desc&gt;
		&lt;!-- put a description here --&gt;
	&lt;/desc&gt;
	 &lt;defs&gt;
    &lt;radialGradient id="grad1" cx="50%" cy="50%" r="50%" fx="33%" fy="33%"&gt;
      &lt;stop offset="0%" style="stop-color:rgb(255,255,255);
      stop-opacity:0" /&gt;
      &lt;stop offset="100%" style="stop-color:darksilver;stop-opacity:1" /&gt;
    &lt;/radialGradient&gt;
  &lt;/defs&gt;
  &lt;circle cx="250" cy="200" r="85"  fill="url(#grad1)" /&gt;
&lt;/svg&gt;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7AE3DA-C4B7-4367-B8C4-EBF172004341}"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JM"/>
        </a:p>
      </dgm:t>
    </dgm:pt>
    <dgm:pt modelId="{2138AFAF-86FF-441F-BF80-B8B2AE344497}">
      <dgm:prSet phldrT="[Text]" custT="1"/>
      <dgm:spPr>
        <a:solidFill>
          <a:srgbClr val="00B0F0"/>
        </a:solidFill>
        <a:ln w="9525">
          <a:solidFill>
            <a:srgbClr val="009AD0"/>
          </a:solidFill>
        </a:ln>
      </dgm:spPr>
      <dgm:t>
        <a:bodyPr/>
        <a:lstStyle/>
        <a:p>
          <a:r>
            <a:rPr lang="en-JM" sz="1800" b="1" dirty="0" err="1">
              <a:latin typeface="PT Sans Narrow" pitchFamily="34" charset="0"/>
            </a:rPr>
            <a:t>Evénements</a:t>
          </a:r>
          <a:r>
            <a:rPr lang="en-JM" sz="1800" b="1" dirty="0">
              <a:latin typeface="PT Sans Narrow" pitchFamily="34" charset="0"/>
            </a:rPr>
            <a:t> notables</a:t>
          </a:r>
        </a:p>
      </dgm:t>
    </dgm:pt>
    <dgm:pt modelId="{16D0D7AD-0A02-4448-984F-41F2AFC3EDC6}" type="parTrans" cxnId="{CEFD1127-E339-45C1-8B63-2E80BDEFC968}">
      <dgm:prSet/>
      <dgm:spPr/>
      <dgm:t>
        <a:bodyPr/>
        <a:lstStyle/>
        <a:p>
          <a:endParaRPr lang="en-JM"/>
        </a:p>
      </dgm:t>
    </dgm:pt>
    <dgm:pt modelId="{95BC8D29-794E-491B-BD52-E6B659BF0BF6}" type="sibTrans" cxnId="{CEFD1127-E339-45C1-8B63-2E80BDEFC968}">
      <dgm:prSet/>
      <dgm:spPr/>
      <dgm:t>
        <a:bodyPr/>
        <a:lstStyle/>
        <a:p>
          <a:endParaRPr lang="en-JM"/>
        </a:p>
      </dgm:t>
    </dgm:pt>
    <dgm:pt modelId="{486FB0CA-FF75-48B4-9E35-3083E823430D}">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a:t>
          </a:r>
          <a:r>
            <a:rPr lang="en-JM" sz="1400" b="1" dirty="0">
              <a:solidFill>
                <a:srgbClr val="009AD0"/>
              </a:solidFill>
              <a:latin typeface="PT Sans Narrow" pitchFamily="34" charset="0"/>
            </a:rPr>
            <a:t>load</a:t>
          </a:r>
        </a:p>
      </dgm:t>
    </dgm:pt>
    <dgm:pt modelId="{B9FFD403-6E4A-439E-AE95-8F853455175A}" type="parTrans" cxnId="{C8334734-0AE2-4FEF-B84A-99EBA99F0855}">
      <dgm:prSet/>
      <dgm:spPr>
        <a:ln>
          <a:solidFill>
            <a:schemeClr val="bg1">
              <a:lumMod val="65000"/>
            </a:schemeClr>
          </a:solidFill>
        </a:ln>
      </dgm:spPr>
      <dgm:t>
        <a:bodyPr/>
        <a:lstStyle/>
        <a:p>
          <a:endParaRPr lang="en-JM" dirty="0"/>
        </a:p>
      </dgm:t>
    </dgm:pt>
    <dgm:pt modelId="{461D3241-7609-4410-B67B-52479A594635}" type="sibTrans" cxnId="{C8334734-0AE2-4FEF-B84A-99EBA99F0855}">
      <dgm:prSet/>
      <dgm:spPr/>
      <dgm:t>
        <a:bodyPr/>
        <a:lstStyle/>
        <a:p>
          <a:endParaRPr lang="en-JM"/>
        </a:p>
      </dgm:t>
    </dgm:pt>
    <dgm:pt modelId="{12700A6B-0DBA-4B05-B14B-0783FF045B35}">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click</a:t>
          </a:r>
        </a:p>
      </dgm:t>
    </dgm:pt>
    <dgm:pt modelId="{7B69767D-6D1E-4198-93E8-F1EB03A86A84}" type="parTrans" cxnId="{60278DF0-5A19-428D-8816-FA0A5EFC11F4}">
      <dgm:prSet/>
      <dgm:spPr>
        <a:ln>
          <a:solidFill>
            <a:schemeClr val="bg1">
              <a:lumMod val="65000"/>
            </a:schemeClr>
          </a:solidFill>
        </a:ln>
      </dgm:spPr>
      <dgm:t>
        <a:bodyPr/>
        <a:lstStyle/>
        <a:p>
          <a:endParaRPr lang="en-JM" dirty="0"/>
        </a:p>
      </dgm:t>
    </dgm:pt>
    <dgm:pt modelId="{D3057A9E-FD8D-4AF8-8301-CFB981C8B550}" type="sibTrans" cxnId="{60278DF0-5A19-428D-8816-FA0A5EFC11F4}">
      <dgm:prSet/>
      <dgm:spPr/>
      <dgm:t>
        <a:bodyPr/>
        <a:lstStyle/>
        <a:p>
          <a:endParaRPr lang="en-JM"/>
        </a:p>
      </dgm:t>
    </dgm:pt>
    <dgm:pt modelId="{E33F5497-9A86-4692-AD2B-B2BAB9430CE9}">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focus</a:t>
          </a:r>
        </a:p>
      </dgm:t>
    </dgm:pt>
    <dgm:pt modelId="{4B248EF4-B5A8-4602-B3FD-58E1AC776142}" type="parTrans" cxnId="{2CA0D8CF-874C-450C-BDFA-16C6A9EE0837}">
      <dgm:prSet/>
      <dgm:spPr>
        <a:ln>
          <a:solidFill>
            <a:schemeClr val="bg1">
              <a:lumMod val="65000"/>
            </a:schemeClr>
          </a:solidFill>
        </a:ln>
      </dgm:spPr>
      <dgm:t>
        <a:bodyPr/>
        <a:lstStyle/>
        <a:p>
          <a:endParaRPr lang="en-JM"/>
        </a:p>
      </dgm:t>
    </dgm:pt>
    <dgm:pt modelId="{02FB2AD6-15C2-4C02-A4A0-CE6CF5D44E4C}" type="sibTrans" cxnId="{2CA0D8CF-874C-450C-BDFA-16C6A9EE0837}">
      <dgm:prSet/>
      <dgm:spPr/>
      <dgm:t>
        <a:bodyPr/>
        <a:lstStyle/>
        <a:p>
          <a:endParaRPr lang="en-JM"/>
        </a:p>
      </dgm:t>
    </dgm:pt>
    <dgm:pt modelId="{31ED6099-FED7-4088-B483-304C15C11B9E}">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change</a:t>
          </a:r>
        </a:p>
      </dgm:t>
    </dgm:pt>
    <dgm:pt modelId="{00D9DBCC-477D-44E3-9A6B-A9DC155769A5}" type="parTrans" cxnId="{45F3F168-50A3-4652-9A9E-A6179A6EC1D3}">
      <dgm:prSet/>
      <dgm:spPr/>
      <dgm:t>
        <a:bodyPr/>
        <a:lstStyle/>
        <a:p>
          <a:endParaRPr lang="fr-FR"/>
        </a:p>
      </dgm:t>
    </dgm:pt>
    <dgm:pt modelId="{A3EF9A99-E197-4D62-84C7-D6694E6DD8A0}" type="sibTrans" cxnId="{45F3F168-50A3-4652-9A9E-A6179A6EC1D3}">
      <dgm:prSet/>
      <dgm:spPr/>
      <dgm:t>
        <a:bodyPr/>
        <a:lstStyle/>
        <a:p>
          <a:endParaRPr lang="fr-FR"/>
        </a:p>
      </dgm:t>
    </dgm:pt>
    <dgm:pt modelId="{8FC8C0FC-A3D5-40EF-B539-30501E45FC93}">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a:t>
          </a:r>
          <a:r>
            <a:rPr lang="en-JM" sz="1400" b="1" dirty="0" err="1">
              <a:solidFill>
                <a:schemeClr val="tx1">
                  <a:lumMod val="85000"/>
                  <a:lumOff val="15000"/>
                </a:schemeClr>
              </a:solidFill>
              <a:latin typeface="PT Sans Narrow" pitchFamily="34" charset="0"/>
            </a:rPr>
            <a:t>keyDown</a:t>
          </a:r>
          <a:r>
            <a:rPr lang="en-JM" sz="1400" b="1" dirty="0">
              <a:solidFill>
                <a:schemeClr val="tx1">
                  <a:lumMod val="85000"/>
                  <a:lumOff val="15000"/>
                </a:schemeClr>
              </a:solidFill>
              <a:latin typeface="PT Sans Narrow" pitchFamily="34" charset="0"/>
            </a:rPr>
            <a:t> / Up /Press</a:t>
          </a:r>
        </a:p>
      </dgm:t>
    </dgm:pt>
    <dgm:pt modelId="{F6DE6C61-E43E-4037-9D85-FAB77ED096A4}" type="parTrans" cxnId="{DDDD6795-D43D-4DF2-8F4E-9E9041508328}">
      <dgm:prSet/>
      <dgm:spPr/>
      <dgm:t>
        <a:bodyPr/>
        <a:lstStyle/>
        <a:p>
          <a:endParaRPr lang="fr-FR"/>
        </a:p>
      </dgm:t>
    </dgm:pt>
    <dgm:pt modelId="{AE985768-4E49-4420-B180-6060F49A6893}" type="sibTrans" cxnId="{DDDD6795-D43D-4DF2-8F4E-9E9041508328}">
      <dgm:prSet/>
      <dgm:spPr/>
      <dgm:t>
        <a:bodyPr/>
        <a:lstStyle/>
        <a:p>
          <a:endParaRPr lang="fr-FR"/>
        </a:p>
      </dgm:t>
    </dgm:pt>
    <dgm:pt modelId="{EA971EEC-B3A5-4B02-B6AC-7A7D6269299C}">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blur</a:t>
          </a:r>
        </a:p>
      </dgm:t>
    </dgm:pt>
    <dgm:pt modelId="{6267F7F5-B8EB-42FB-A968-42262D0C239D}" type="parTrans" cxnId="{B238CE2D-B392-4ABD-A155-8459AD80308C}">
      <dgm:prSet/>
      <dgm:spPr/>
      <dgm:t>
        <a:bodyPr/>
        <a:lstStyle/>
        <a:p>
          <a:endParaRPr lang="fr-FR"/>
        </a:p>
      </dgm:t>
    </dgm:pt>
    <dgm:pt modelId="{1BB8FF91-8C16-4A94-8288-339352C9AE56}" type="sibTrans" cxnId="{B238CE2D-B392-4ABD-A155-8459AD80308C}">
      <dgm:prSet/>
      <dgm:spPr/>
      <dgm:t>
        <a:bodyPr/>
        <a:lstStyle/>
        <a:p>
          <a:endParaRPr lang="fr-FR"/>
        </a:p>
      </dgm:t>
    </dgm:pt>
    <dgm:pt modelId="{7708928B-D4FA-4B98-AF35-102B8CEA6A09}">
      <dgm:prSet phldrT="[Text]" custT="1"/>
      <dgm:spPr>
        <a:ln w="6350">
          <a:solidFill>
            <a:schemeClr val="bg1">
              <a:lumMod val="75000"/>
            </a:schemeClr>
          </a:solidFill>
        </a:ln>
      </dgm:spPr>
      <dgm:t>
        <a:bodyPr/>
        <a:lstStyle/>
        <a:p>
          <a:r>
            <a:rPr lang="en-JM" sz="1400" b="1" dirty="0">
              <a:solidFill>
                <a:srgbClr val="009AD0"/>
              </a:solidFill>
              <a:latin typeface="PT Sans Narrow" pitchFamily="34" charset="0"/>
            </a:rPr>
            <a:t>unload</a:t>
          </a:r>
        </a:p>
      </dgm:t>
    </dgm:pt>
    <dgm:pt modelId="{B95299A8-F703-4CCF-8007-21109D8D98A8}" type="parTrans" cxnId="{92E648E0-1392-4D19-8B1D-AF84F3AE6B87}">
      <dgm:prSet/>
      <dgm:spPr/>
      <dgm:t>
        <a:bodyPr/>
        <a:lstStyle/>
        <a:p>
          <a:endParaRPr lang="fr-FR"/>
        </a:p>
      </dgm:t>
    </dgm:pt>
    <dgm:pt modelId="{E27B91E5-95C6-40E1-993A-B2F2296CE71D}" type="sibTrans" cxnId="{92E648E0-1392-4D19-8B1D-AF84F3AE6B87}">
      <dgm:prSet/>
      <dgm:spPr/>
      <dgm:t>
        <a:bodyPr/>
        <a:lstStyle/>
        <a:p>
          <a:endParaRPr lang="fr-FR"/>
        </a:p>
      </dgm:t>
    </dgm:pt>
    <dgm:pt modelId="{D3AA22A9-336A-45C4-81CC-8256F7E59539}" type="pres">
      <dgm:prSet presAssocID="{057AE3DA-C4B7-4367-B8C4-EBF172004341}" presName="diagram" presStyleCnt="0">
        <dgm:presLayoutVars>
          <dgm:chPref val="1"/>
          <dgm:dir/>
          <dgm:animOne val="branch"/>
          <dgm:animLvl val="lvl"/>
          <dgm:resizeHandles/>
        </dgm:presLayoutVars>
      </dgm:prSet>
      <dgm:spPr/>
      <dgm:t>
        <a:bodyPr/>
        <a:lstStyle/>
        <a:p>
          <a:endParaRPr lang="fr-FR"/>
        </a:p>
      </dgm:t>
    </dgm:pt>
    <dgm:pt modelId="{1AF986E5-A328-49E2-9F07-AC62CD253B6E}" type="pres">
      <dgm:prSet presAssocID="{2138AFAF-86FF-441F-BF80-B8B2AE344497}" presName="root" presStyleCnt="0"/>
      <dgm:spPr/>
    </dgm:pt>
    <dgm:pt modelId="{78807F8C-1CE4-4B3E-9AE6-70D983B3DBEE}" type="pres">
      <dgm:prSet presAssocID="{2138AFAF-86FF-441F-BF80-B8B2AE344497}" presName="rootComposite" presStyleCnt="0"/>
      <dgm:spPr/>
    </dgm:pt>
    <dgm:pt modelId="{BD51DA4C-19CB-4BB1-97BD-1291054E1082}" type="pres">
      <dgm:prSet presAssocID="{2138AFAF-86FF-441F-BF80-B8B2AE344497}" presName="rootText" presStyleLbl="node1" presStyleIdx="0" presStyleCnt="1" custScaleX="494264" custScaleY="118753" custLinFactNeighborX="-50843"/>
      <dgm:spPr>
        <a:prstGeom prst="rect">
          <a:avLst/>
        </a:prstGeom>
      </dgm:spPr>
      <dgm:t>
        <a:bodyPr/>
        <a:lstStyle/>
        <a:p>
          <a:endParaRPr lang="fr-FR"/>
        </a:p>
      </dgm:t>
    </dgm:pt>
    <dgm:pt modelId="{D9994D46-8272-4A86-B6B3-5B2B36ACDF0D}" type="pres">
      <dgm:prSet presAssocID="{2138AFAF-86FF-441F-BF80-B8B2AE344497}" presName="rootConnector" presStyleLbl="node1" presStyleIdx="0" presStyleCnt="1"/>
      <dgm:spPr/>
      <dgm:t>
        <a:bodyPr/>
        <a:lstStyle/>
        <a:p>
          <a:endParaRPr lang="fr-FR"/>
        </a:p>
      </dgm:t>
    </dgm:pt>
    <dgm:pt modelId="{E6D2BE99-4F06-48DA-B2C9-95448E8690FE}" type="pres">
      <dgm:prSet presAssocID="{2138AFAF-86FF-441F-BF80-B8B2AE344497}" presName="childShape" presStyleCnt="0"/>
      <dgm:spPr/>
    </dgm:pt>
    <dgm:pt modelId="{DA047A56-0774-45E3-B7E7-60016C034FBE}" type="pres">
      <dgm:prSet presAssocID="{B9FFD403-6E4A-439E-AE95-8F853455175A}" presName="Name13" presStyleLbl="parChTrans1D2" presStyleIdx="0" presStyleCnt="7"/>
      <dgm:spPr/>
      <dgm:t>
        <a:bodyPr/>
        <a:lstStyle/>
        <a:p>
          <a:endParaRPr lang="fr-FR"/>
        </a:p>
      </dgm:t>
    </dgm:pt>
    <dgm:pt modelId="{772D4D53-B884-441E-9FF3-C25D39156A4C}" type="pres">
      <dgm:prSet presAssocID="{486FB0CA-FF75-48B4-9E35-3083E823430D}" presName="childText" presStyleLbl="bgAcc1" presStyleIdx="0" presStyleCnt="7" custScaleX="405917" custScaleY="89866" custLinFactNeighborX="1815">
        <dgm:presLayoutVars>
          <dgm:bulletEnabled val="1"/>
        </dgm:presLayoutVars>
      </dgm:prSet>
      <dgm:spPr>
        <a:prstGeom prst="roundRect">
          <a:avLst/>
        </a:prstGeom>
      </dgm:spPr>
      <dgm:t>
        <a:bodyPr/>
        <a:lstStyle/>
        <a:p>
          <a:endParaRPr lang="fr-FR"/>
        </a:p>
      </dgm:t>
    </dgm:pt>
    <dgm:pt modelId="{4E30848C-74FB-4AA0-BC6F-836A496A9F61}" type="pres">
      <dgm:prSet presAssocID="{7B69767D-6D1E-4198-93E8-F1EB03A86A84}" presName="Name13" presStyleLbl="parChTrans1D2" presStyleIdx="1" presStyleCnt="7"/>
      <dgm:spPr/>
      <dgm:t>
        <a:bodyPr/>
        <a:lstStyle/>
        <a:p>
          <a:endParaRPr lang="fr-FR"/>
        </a:p>
      </dgm:t>
    </dgm:pt>
    <dgm:pt modelId="{416408E4-BBE1-4E37-A31A-F72CDB131648}" type="pres">
      <dgm:prSet presAssocID="{12700A6B-0DBA-4B05-B14B-0783FF045B35}" presName="childText" presStyleLbl="bgAcc1" presStyleIdx="1" presStyleCnt="7" custScaleX="410017" custScaleY="89210">
        <dgm:presLayoutVars>
          <dgm:bulletEnabled val="1"/>
        </dgm:presLayoutVars>
      </dgm:prSet>
      <dgm:spPr>
        <a:prstGeom prst="roundRect">
          <a:avLst/>
        </a:prstGeom>
      </dgm:spPr>
      <dgm:t>
        <a:bodyPr/>
        <a:lstStyle/>
        <a:p>
          <a:endParaRPr lang="fr-FR"/>
        </a:p>
      </dgm:t>
    </dgm:pt>
    <dgm:pt modelId="{72FA443F-4A73-48CD-A56A-C75F1F5172A5}" type="pres">
      <dgm:prSet presAssocID="{4B248EF4-B5A8-4602-B3FD-58E1AC776142}" presName="Name13" presStyleLbl="parChTrans1D2" presStyleIdx="2" presStyleCnt="7"/>
      <dgm:spPr/>
      <dgm:t>
        <a:bodyPr/>
        <a:lstStyle/>
        <a:p>
          <a:endParaRPr lang="fr-FR"/>
        </a:p>
      </dgm:t>
    </dgm:pt>
    <dgm:pt modelId="{7641D289-CB61-4B17-AC23-3A4D6CDDF3C3}" type="pres">
      <dgm:prSet presAssocID="{E33F5497-9A86-4692-AD2B-B2BAB9430CE9}" presName="childText" presStyleLbl="bgAcc1" presStyleIdx="2" presStyleCnt="7" custScaleX="410017" custScaleY="94159">
        <dgm:presLayoutVars>
          <dgm:bulletEnabled val="1"/>
        </dgm:presLayoutVars>
      </dgm:prSet>
      <dgm:spPr>
        <a:prstGeom prst="roundRect">
          <a:avLst/>
        </a:prstGeom>
      </dgm:spPr>
      <dgm:t>
        <a:bodyPr/>
        <a:lstStyle/>
        <a:p>
          <a:endParaRPr lang="fr-FR"/>
        </a:p>
      </dgm:t>
    </dgm:pt>
    <dgm:pt modelId="{80DAC230-F272-4940-A8D8-07B3F8C8868D}" type="pres">
      <dgm:prSet presAssocID="{F6DE6C61-E43E-4037-9D85-FAB77ED096A4}" presName="Name13" presStyleLbl="parChTrans1D2" presStyleIdx="3" presStyleCnt="7"/>
      <dgm:spPr/>
      <dgm:t>
        <a:bodyPr/>
        <a:lstStyle/>
        <a:p>
          <a:endParaRPr lang="fr-FR"/>
        </a:p>
      </dgm:t>
    </dgm:pt>
    <dgm:pt modelId="{1C958B81-E0A8-41EF-A26B-783C7C70D8BC}" type="pres">
      <dgm:prSet presAssocID="{8FC8C0FC-A3D5-40EF-B539-30501E45FC93}" presName="childText" presStyleLbl="bgAcc1" presStyleIdx="3" presStyleCnt="7" custScaleX="410017" custScaleY="94477">
        <dgm:presLayoutVars>
          <dgm:bulletEnabled val="1"/>
        </dgm:presLayoutVars>
      </dgm:prSet>
      <dgm:spPr/>
      <dgm:t>
        <a:bodyPr/>
        <a:lstStyle/>
        <a:p>
          <a:endParaRPr lang="fr-FR"/>
        </a:p>
      </dgm:t>
    </dgm:pt>
    <dgm:pt modelId="{4A12AA9F-3FB6-466B-A12F-E964F880CF4B}" type="pres">
      <dgm:prSet presAssocID="{00D9DBCC-477D-44E3-9A6B-A9DC155769A5}" presName="Name13" presStyleLbl="parChTrans1D2" presStyleIdx="4" presStyleCnt="7"/>
      <dgm:spPr/>
      <dgm:t>
        <a:bodyPr/>
        <a:lstStyle/>
        <a:p>
          <a:endParaRPr lang="fr-FR"/>
        </a:p>
      </dgm:t>
    </dgm:pt>
    <dgm:pt modelId="{BFD30489-D98C-4FD8-850F-5E4D8D8F9E70}" type="pres">
      <dgm:prSet presAssocID="{31ED6099-FED7-4088-B483-304C15C11B9E}" presName="childText" presStyleLbl="bgAcc1" presStyleIdx="4" presStyleCnt="7" custScaleX="410017" custScaleY="92589">
        <dgm:presLayoutVars>
          <dgm:bulletEnabled val="1"/>
        </dgm:presLayoutVars>
      </dgm:prSet>
      <dgm:spPr/>
      <dgm:t>
        <a:bodyPr/>
        <a:lstStyle/>
        <a:p>
          <a:endParaRPr lang="fr-FR"/>
        </a:p>
      </dgm:t>
    </dgm:pt>
    <dgm:pt modelId="{D2820F21-82A3-41EC-8768-C6A31DAFE555}" type="pres">
      <dgm:prSet presAssocID="{6267F7F5-B8EB-42FB-A968-42262D0C239D}" presName="Name13" presStyleLbl="parChTrans1D2" presStyleIdx="5" presStyleCnt="7"/>
      <dgm:spPr/>
      <dgm:t>
        <a:bodyPr/>
        <a:lstStyle/>
        <a:p>
          <a:endParaRPr lang="fr-FR"/>
        </a:p>
      </dgm:t>
    </dgm:pt>
    <dgm:pt modelId="{B6E67018-0E2F-4CAC-88A2-14184A2326E4}" type="pres">
      <dgm:prSet presAssocID="{EA971EEC-B3A5-4B02-B6AC-7A7D6269299C}" presName="childText" presStyleLbl="bgAcc1" presStyleIdx="5" presStyleCnt="7" custScaleX="410017" custScaleY="91893">
        <dgm:presLayoutVars>
          <dgm:bulletEnabled val="1"/>
        </dgm:presLayoutVars>
      </dgm:prSet>
      <dgm:spPr/>
      <dgm:t>
        <a:bodyPr/>
        <a:lstStyle/>
        <a:p>
          <a:endParaRPr lang="fr-FR"/>
        </a:p>
      </dgm:t>
    </dgm:pt>
    <dgm:pt modelId="{E177F7EF-6DCC-4A91-AA83-CA92764CB063}" type="pres">
      <dgm:prSet presAssocID="{B95299A8-F703-4CCF-8007-21109D8D98A8}" presName="Name13" presStyleLbl="parChTrans1D2" presStyleIdx="6" presStyleCnt="7"/>
      <dgm:spPr/>
      <dgm:t>
        <a:bodyPr/>
        <a:lstStyle/>
        <a:p>
          <a:endParaRPr lang="fr-FR"/>
        </a:p>
      </dgm:t>
    </dgm:pt>
    <dgm:pt modelId="{76D6C1D8-C4E6-418B-BBD9-6D80D1D3B716}" type="pres">
      <dgm:prSet presAssocID="{7708928B-D4FA-4B98-AF35-102B8CEA6A09}" presName="childText" presStyleLbl="bgAcc1" presStyleIdx="6" presStyleCnt="7" custScaleX="410017" custScaleY="90801" custLinFactNeighborY="614">
        <dgm:presLayoutVars>
          <dgm:bulletEnabled val="1"/>
        </dgm:presLayoutVars>
      </dgm:prSet>
      <dgm:spPr>
        <a:prstGeom prst="roundRect">
          <a:avLst/>
        </a:prstGeom>
      </dgm:spPr>
      <dgm:t>
        <a:bodyPr/>
        <a:lstStyle/>
        <a:p>
          <a:endParaRPr lang="fr-FR"/>
        </a:p>
      </dgm:t>
    </dgm:pt>
  </dgm:ptLst>
  <dgm:cxnLst>
    <dgm:cxn modelId="{446F3C1F-658B-4465-8600-CEF76201789C}" type="presOf" srcId="{7708928B-D4FA-4B98-AF35-102B8CEA6A09}" destId="{76D6C1D8-C4E6-418B-BBD9-6D80D1D3B716}" srcOrd="0" destOrd="0" presId="urn:microsoft.com/office/officeart/2005/8/layout/hierarchy3"/>
    <dgm:cxn modelId="{382324D5-8520-49C8-8BA9-DF6F1A1E832B}" type="presOf" srcId="{486FB0CA-FF75-48B4-9E35-3083E823430D}" destId="{772D4D53-B884-441E-9FF3-C25D39156A4C}" srcOrd="0" destOrd="0" presId="urn:microsoft.com/office/officeart/2005/8/layout/hierarchy3"/>
    <dgm:cxn modelId="{1AFD5E54-7FC0-4460-805F-26AD3395F857}" type="presOf" srcId="{057AE3DA-C4B7-4367-B8C4-EBF172004341}" destId="{D3AA22A9-336A-45C4-81CC-8256F7E59539}" srcOrd="0" destOrd="0" presId="urn:microsoft.com/office/officeart/2005/8/layout/hierarchy3"/>
    <dgm:cxn modelId="{45F3F168-50A3-4652-9A9E-A6179A6EC1D3}" srcId="{2138AFAF-86FF-441F-BF80-B8B2AE344497}" destId="{31ED6099-FED7-4088-B483-304C15C11B9E}" srcOrd="4" destOrd="0" parTransId="{00D9DBCC-477D-44E3-9A6B-A9DC155769A5}" sibTransId="{A3EF9A99-E197-4D62-84C7-D6694E6DD8A0}"/>
    <dgm:cxn modelId="{7DD7E863-EE46-47EE-8B0A-CBE9398A736A}" type="presOf" srcId="{6267F7F5-B8EB-42FB-A968-42262D0C239D}" destId="{D2820F21-82A3-41EC-8768-C6A31DAFE555}" srcOrd="0" destOrd="0" presId="urn:microsoft.com/office/officeart/2005/8/layout/hierarchy3"/>
    <dgm:cxn modelId="{B238CE2D-B392-4ABD-A155-8459AD80308C}" srcId="{2138AFAF-86FF-441F-BF80-B8B2AE344497}" destId="{EA971EEC-B3A5-4B02-B6AC-7A7D6269299C}" srcOrd="5" destOrd="0" parTransId="{6267F7F5-B8EB-42FB-A968-42262D0C239D}" sibTransId="{1BB8FF91-8C16-4A94-8288-339352C9AE56}"/>
    <dgm:cxn modelId="{64722983-7B13-4D8B-BE32-D3176E852131}" type="presOf" srcId="{EA971EEC-B3A5-4B02-B6AC-7A7D6269299C}" destId="{B6E67018-0E2F-4CAC-88A2-14184A2326E4}" srcOrd="0" destOrd="0" presId="urn:microsoft.com/office/officeart/2005/8/layout/hierarchy3"/>
    <dgm:cxn modelId="{C8334734-0AE2-4FEF-B84A-99EBA99F0855}" srcId="{2138AFAF-86FF-441F-BF80-B8B2AE344497}" destId="{486FB0CA-FF75-48B4-9E35-3083E823430D}" srcOrd="0" destOrd="0" parTransId="{B9FFD403-6E4A-439E-AE95-8F853455175A}" sibTransId="{461D3241-7609-4410-B67B-52479A594635}"/>
    <dgm:cxn modelId="{CA90D9C4-8AD7-4448-B871-D5B19E6FC4FF}" type="presOf" srcId="{31ED6099-FED7-4088-B483-304C15C11B9E}" destId="{BFD30489-D98C-4FD8-850F-5E4D8D8F9E70}" srcOrd="0" destOrd="0" presId="urn:microsoft.com/office/officeart/2005/8/layout/hierarchy3"/>
    <dgm:cxn modelId="{B68BD345-6B01-4456-B55B-430F190A6AD7}" type="presOf" srcId="{2138AFAF-86FF-441F-BF80-B8B2AE344497}" destId="{D9994D46-8272-4A86-B6B3-5B2B36ACDF0D}" srcOrd="1" destOrd="0" presId="urn:microsoft.com/office/officeart/2005/8/layout/hierarchy3"/>
    <dgm:cxn modelId="{B3E55ACF-FF57-45D8-9F72-6129964E8833}" type="presOf" srcId="{4B248EF4-B5A8-4602-B3FD-58E1AC776142}" destId="{72FA443F-4A73-48CD-A56A-C75F1F5172A5}" srcOrd="0" destOrd="0" presId="urn:microsoft.com/office/officeart/2005/8/layout/hierarchy3"/>
    <dgm:cxn modelId="{123EAEBB-81F7-4980-B0D6-7F06CD9C575C}" type="presOf" srcId="{00D9DBCC-477D-44E3-9A6B-A9DC155769A5}" destId="{4A12AA9F-3FB6-466B-A12F-E964F880CF4B}" srcOrd="0" destOrd="0" presId="urn:microsoft.com/office/officeart/2005/8/layout/hierarchy3"/>
    <dgm:cxn modelId="{DDDD6795-D43D-4DF2-8F4E-9E9041508328}" srcId="{2138AFAF-86FF-441F-BF80-B8B2AE344497}" destId="{8FC8C0FC-A3D5-40EF-B539-30501E45FC93}" srcOrd="3" destOrd="0" parTransId="{F6DE6C61-E43E-4037-9D85-FAB77ED096A4}" sibTransId="{AE985768-4E49-4420-B180-6060F49A6893}"/>
    <dgm:cxn modelId="{FE791AD6-BEA5-495F-A408-CA90604258B3}" type="presOf" srcId="{F6DE6C61-E43E-4037-9D85-FAB77ED096A4}" destId="{80DAC230-F272-4940-A8D8-07B3F8C8868D}" srcOrd="0" destOrd="0" presId="urn:microsoft.com/office/officeart/2005/8/layout/hierarchy3"/>
    <dgm:cxn modelId="{2CA0D8CF-874C-450C-BDFA-16C6A9EE0837}" srcId="{2138AFAF-86FF-441F-BF80-B8B2AE344497}" destId="{E33F5497-9A86-4692-AD2B-B2BAB9430CE9}" srcOrd="2" destOrd="0" parTransId="{4B248EF4-B5A8-4602-B3FD-58E1AC776142}" sibTransId="{02FB2AD6-15C2-4C02-A4A0-CE6CF5D44E4C}"/>
    <dgm:cxn modelId="{314D2B52-9A8C-48CB-8C49-C672DC81AF55}" type="presOf" srcId="{B95299A8-F703-4CCF-8007-21109D8D98A8}" destId="{E177F7EF-6DCC-4A91-AA83-CA92764CB063}" srcOrd="0" destOrd="0" presId="urn:microsoft.com/office/officeart/2005/8/layout/hierarchy3"/>
    <dgm:cxn modelId="{D9C263DB-FF4A-40E6-881F-ED0E388218B2}" type="presOf" srcId="{7B69767D-6D1E-4198-93E8-F1EB03A86A84}" destId="{4E30848C-74FB-4AA0-BC6F-836A496A9F61}" srcOrd="0" destOrd="0" presId="urn:microsoft.com/office/officeart/2005/8/layout/hierarchy3"/>
    <dgm:cxn modelId="{6B71D48A-21CB-493D-9F07-0E3D3759E146}" type="presOf" srcId="{E33F5497-9A86-4692-AD2B-B2BAB9430CE9}" destId="{7641D289-CB61-4B17-AC23-3A4D6CDDF3C3}" srcOrd="0" destOrd="0" presId="urn:microsoft.com/office/officeart/2005/8/layout/hierarchy3"/>
    <dgm:cxn modelId="{3A3EF43A-0714-4789-B311-1D0E28DDD99B}" type="presOf" srcId="{12700A6B-0DBA-4B05-B14B-0783FF045B35}" destId="{416408E4-BBE1-4E37-A31A-F72CDB131648}" srcOrd="0" destOrd="0" presId="urn:microsoft.com/office/officeart/2005/8/layout/hierarchy3"/>
    <dgm:cxn modelId="{92E648E0-1392-4D19-8B1D-AF84F3AE6B87}" srcId="{2138AFAF-86FF-441F-BF80-B8B2AE344497}" destId="{7708928B-D4FA-4B98-AF35-102B8CEA6A09}" srcOrd="6" destOrd="0" parTransId="{B95299A8-F703-4CCF-8007-21109D8D98A8}" sibTransId="{E27B91E5-95C6-40E1-993A-B2F2296CE71D}"/>
    <dgm:cxn modelId="{8190ED38-1F42-4417-B95A-766222887FCA}" type="presOf" srcId="{8FC8C0FC-A3D5-40EF-B539-30501E45FC93}" destId="{1C958B81-E0A8-41EF-A26B-783C7C70D8BC}" srcOrd="0" destOrd="0" presId="urn:microsoft.com/office/officeart/2005/8/layout/hierarchy3"/>
    <dgm:cxn modelId="{CEFD1127-E339-45C1-8B63-2E80BDEFC968}" srcId="{057AE3DA-C4B7-4367-B8C4-EBF172004341}" destId="{2138AFAF-86FF-441F-BF80-B8B2AE344497}" srcOrd="0" destOrd="0" parTransId="{16D0D7AD-0A02-4448-984F-41F2AFC3EDC6}" sibTransId="{95BC8D29-794E-491B-BD52-E6B659BF0BF6}"/>
    <dgm:cxn modelId="{60278DF0-5A19-428D-8816-FA0A5EFC11F4}" srcId="{2138AFAF-86FF-441F-BF80-B8B2AE344497}" destId="{12700A6B-0DBA-4B05-B14B-0783FF045B35}" srcOrd="1" destOrd="0" parTransId="{7B69767D-6D1E-4198-93E8-F1EB03A86A84}" sibTransId="{D3057A9E-FD8D-4AF8-8301-CFB981C8B550}"/>
    <dgm:cxn modelId="{E2F5B62F-25B0-42E1-94CE-4925FA2A8E77}" type="presOf" srcId="{B9FFD403-6E4A-439E-AE95-8F853455175A}" destId="{DA047A56-0774-45E3-B7E7-60016C034FBE}" srcOrd="0" destOrd="0" presId="urn:microsoft.com/office/officeart/2005/8/layout/hierarchy3"/>
    <dgm:cxn modelId="{36929180-9E34-42F5-B408-A26F76964430}" type="presOf" srcId="{2138AFAF-86FF-441F-BF80-B8B2AE344497}" destId="{BD51DA4C-19CB-4BB1-97BD-1291054E1082}" srcOrd="0" destOrd="0" presId="urn:microsoft.com/office/officeart/2005/8/layout/hierarchy3"/>
    <dgm:cxn modelId="{52F28C65-0EFA-4AF4-A579-7F935324EC20}" type="presParOf" srcId="{D3AA22A9-336A-45C4-81CC-8256F7E59539}" destId="{1AF986E5-A328-49E2-9F07-AC62CD253B6E}" srcOrd="0" destOrd="0" presId="urn:microsoft.com/office/officeart/2005/8/layout/hierarchy3"/>
    <dgm:cxn modelId="{D3820C6F-6E3E-46CF-BA45-E9A2F200DC98}" type="presParOf" srcId="{1AF986E5-A328-49E2-9F07-AC62CD253B6E}" destId="{78807F8C-1CE4-4B3E-9AE6-70D983B3DBEE}" srcOrd="0" destOrd="0" presId="urn:microsoft.com/office/officeart/2005/8/layout/hierarchy3"/>
    <dgm:cxn modelId="{BF15BCD3-4900-4483-828D-72D48C77929B}" type="presParOf" srcId="{78807F8C-1CE4-4B3E-9AE6-70D983B3DBEE}" destId="{BD51DA4C-19CB-4BB1-97BD-1291054E1082}" srcOrd="0" destOrd="0" presId="urn:microsoft.com/office/officeart/2005/8/layout/hierarchy3"/>
    <dgm:cxn modelId="{77C45CA2-D134-4B6A-8A42-367945B06454}" type="presParOf" srcId="{78807F8C-1CE4-4B3E-9AE6-70D983B3DBEE}" destId="{D9994D46-8272-4A86-B6B3-5B2B36ACDF0D}" srcOrd="1" destOrd="0" presId="urn:microsoft.com/office/officeart/2005/8/layout/hierarchy3"/>
    <dgm:cxn modelId="{56094516-2161-4114-AFAF-43A60FF4CA67}" type="presParOf" srcId="{1AF986E5-A328-49E2-9F07-AC62CD253B6E}" destId="{E6D2BE99-4F06-48DA-B2C9-95448E8690FE}" srcOrd="1" destOrd="0" presId="urn:microsoft.com/office/officeart/2005/8/layout/hierarchy3"/>
    <dgm:cxn modelId="{FB78E23F-B6DF-429F-B5CD-CA187C48B3D2}" type="presParOf" srcId="{E6D2BE99-4F06-48DA-B2C9-95448E8690FE}" destId="{DA047A56-0774-45E3-B7E7-60016C034FBE}" srcOrd="0" destOrd="0" presId="urn:microsoft.com/office/officeart/2005/8/layout/hierarchy3"/>
    <dgm:cxn modelId="{F61F923F-944E-48CC-B12A-EB66BCFDEC2B}" type="presParOf" srcId="{E6D2BE99-4F06-48DA-B2C9-95448E8690FE}" destId="{772D4D53-B884-441E-9FF3-C25D39156A4C}" srcOrd="1" destOrd="0" presId="urn:microsoft.com/office/officeart/2005/8/layout/hierarchy3"/>
    <dgm:cxn modelId="{3520D37F-8209-41C0-A7D9-FF2ABA551025}" type="presParOf" srcId="{E6D2BE99-4F06-48DA-B2C9-95448E8690FE}" destId="{4E30848C-74FB-4AA0-BC6F-836A496A9F61}" srcOrd="2" destOrd="0" presId="urn:microsoft.com/office/officeart/2005/8/layout/hierarchy3"/>
    <dgm:cxn modelId="{4765537E-E7C9-4710-974C-4E10F8173C5C}" type="presParOf" srcId="{E6D2BE99-4F06-48DA-B2C9-95448E8690FE}" destId="{416408E4-BBE1-4E37-A31A-F72CDB131648}" srcOrd="3" destOrd="0" presId="urn:microsoft.com/office/officeart/2005/8/layout/hierarchy3"/>
    <dgm:cxn modelId="{93DBF285-4208-4556-90B1-99636B7FDE18}" type="presParOf" srcId="{E6D2BE99-4F06-48DA-B2C9-95448E8690FE}" destId="{72FA443F-4A73-48CD-A56A-C75F1F5172A5}" srcOrd="4" destOrd="0" presId="urn:microsoft.com/office/officeart/2005/8/layout/hierarchy3"/>
    <dgm:cxn modelId="{BD14854E-555A-4AAB-8A58-437A0BFE2C24}" type="presParOf" srcId="{E6D2BE99-4F06-48DA-B2C9-95448E8690FE}" destId="{7641D289-CB61-4B17-AC23-3A4D6CDDF3C3}" srcOrd="5" destOrd="0" presId="urn:microsoft.com/office/officeart/2005/8/layout/hierarchy3"/>
    <dgm:cxn modelId="{E86F3C11-38AB-4037-AB2C-759B31B97B02}" type="presParOf" srcId="{E6D2BE99-4F06-48DA-B2C9-95448E8690FE}" destId="{80DAC230-F272-4940-A8D8-07B3F8C8868D}" srcOrd="6" destOrd="0" presId="urn:microsoft.com/office/officeart/2005/8/layout/hierarchy3"/>
    <dgm:cxn modelId="{899850C4-4271-4FBE-89EE-DF986FF4AA75}" type="presParOf" srcId="{E6D2BE99-4F06-48DA-B2C9-95448E8690FE}" destId="{1C958B81-E0A8-41EF-A26B-783C7C70D8BC}" srcOrd="7" destOrd="0" presId="urn:microsoft.com/office/officeart/2005/8/layout/hierarchy3"/>
    <dgm:cxn modelId="{288E7A9B-03AF-46C1-AAE2-72C43E0EEEDC}" type="presParOf" srcId="{E6D2BE99-4F06-48DA-B2C9-95448E8690FE}" destId="{4A12AA9F-3FB6-466B-A12F-E964F880CF4B}" srcOrd="8" destOrd="0" presId="urn:microsoft.com/office/officeart/2005/8/layout/hierarchy3"/>
    <dgm:cxn modelId="{8105AEFD-3CE0-4706-A8A5-A2F1E08A53C4}" type="presParOf" srcId="{E6D2BE99-4F06-48DA-B2C9-95448E8690FE}" destId="{BFD30489-D98C-4FD8-850F-5E4D8D8F9E70}" srcOrd="9" destOrd="0" presId="urn:microsoft.com/office/officeart/2005/8/layout/hierarchy3"/>
    <dgm:cxn modelId="{E5AA71E9-AAE1-4363-A791-6512ABC6BC2A}" type="presParOf" srcId="{E6D2BE99-4F06-48DA-B2C9-95448E8690FE}" destId="{D2820F21-82A3-41EC-8768-C6A31DAFE555}" srcOrd="10" destOrd="0" presId="urn:microsoft.com/office/officeart/2005/8/layout/hierarchy3"/>
    <dgm:cxn modelId="{AC82946D-9DD4-45DE-96CC-90A81B0291DD}" type="presParOf" srcId="{E6D2BE99-4F06-48DA-B2C9-95448E8690FE}" destId="{B6E67018-0E2F-4CAC-88A2-14184A2326E4}" srcOrd="11" destOrd="0" presId="urn:microsoft.com/office/officeart/2005/8/layout/hierarchy3"/>
    <dgm:cxn modelId="{36EEB219-240F-4C2F-B2E7-8B9D96D0ECFD}" type="presParOf" srcId="{E6D2BE99-4F06-48DA-B2C9-95448E8690FE}" destId="{E177F7EF-6DCC-4A91-AA83-CA92764CB063}" srcOrd="12" destOrd="0" presId="urn:microsoft.com/office/officeart/2005/8/layout/hierarchy3"/>
    <dgm:cxn modelId="{B557C5A2-1F00-4609-AF31-05C452AA082E}" type="presParOf" srcId="{E6D2BE99-4F06-48DA-B2C9-95448E8690FE}" destId="{76D6C1D8-C4E6-418B-BBD9-6D80D1D3B716}" srcOrd="1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a:t>sensor</a:t>
          </a:r>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t>
        <a:bodyPr/>
        <a:lstStyle/>
        <a:p>
          <a:endParaRPr lang="fr-FR"/>
        </a:p>
      </dgm:t>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t>
        <a:bodyPr/>
        <a:lstStyle/>
        <a:p>
          <a:endParaRPr lang="fr-FR"/>
        </a:p>
      </dgm:t>
    </dgm:pt>
    <dgm:pt modelId="{E86F8373-EDB3-4E5B-A7B8-A446517E93C4}" type="pres">
      <dgm:prSet presAssocID="{17A2107F-5B0F-4863-83DE-DE483523F5A7}" presName="textNode" presStyleLbl="bgShp" presStyleIdx="0" presStyleCnt="2"/>
      <dgm:spPr/>
      <dgm:t>
        <a:bodyPr/>
        <a:lstStyle/>
        <a:p>
          <a:endParaRPr lang="fr-FR"/>
        </a:p>
      </dgm:t>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t>
        <a:bodyPr/>
        <a:lstStyle/>
        <a:p>
          <a:endParaRPr lang="fr-FR"/>
        </a:p>
      </dgm:t>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t>
        <a:bodyPr/>
        <a:lstStyle/>
        <a:p>
          <a:endParaRPr lang="fr-FR"/>
        </a:p>
      </dgm:t>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t>
        <a:bodyPr/>
        <a:lstStyle/>
        <a:p>
          <a:endParaRPr lang="fr-FR"/>
        </a:p>
      </dgm:t>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t>
        <a:bodyPr/>
        <a:lstStyle/>
        <a:p>
          <a:endParaRPr lang="fr-FR"/>
        </a:p>
      </dgm:t>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t>
        <a:bodyPr/>
        <a:lstStyle/>
        <a:p>
          <a:endParaRPr lang="fr-FR"/>
        </a:p>
      </dgm:t>
    </dgm:pt>
    <dgm:pt modelId="{64612B84-F8CB-4779-B6FE-4A3D3CF25F99}" type="pres">
      <dgm:prSet presAssocID="{ECE00B6B-E8AB-4076-8592-059C492F2FCE}" presName="textNode" presStyleLbl="bgShp" presStyleIdx="1" presStyleCnt="2"/>
      <dgm:spPr/>
      <dgm:t>
        <a:bodyPr/>
        <a:lstStyle/>
        <a:p>
          <a:endParaRPr lang="fr-FR"/>
        </a:p>
      </dgm:t>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t>
        <a:bodyPr/>
        <a:lstStyle/>
        <a:p>
          <a:endParaRPr lang="fr-FR"/>
        </a:p>
      </dgm:t>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t>
        <a:bodyPr/>
        <a:lstStyle/>
        <a:p>
          <a:endParaRPr lang="fr-FR"/>
        </a:p>
      </dgm:t>
    </dgm:pt>
  </dgm:ptLst>
  <dgm:cxnLst>
    <dgm:cxn modelId="{C9190A0C-EACA-4CD4-9E53-0EEB34E5E4D0}" srcId="{17A2107F-5B0F-4863-83DE-DE483523F5A7}" destId="{56957F6B-23B6-4175-978F-6980CA39D9F9}" srcOrd="2" destOrd="0" parTransId="{0F8C336A-E0F5-45C3-A3A3-D13D0274F937}" sibTransId="{379D3A03-7D73-4649-97A8-929EBE3070A4}"/>
    <dgm:cxn modelId="{883E33F4-5C17-4AC9-AB77-B326893D8631}" type="presOf" srcId="{F803DB2E-75A8-4629-886C-DDEE4A7E19FA}" destId="{66537CDF-1BFE-4E5D-859A-2384BC110278}"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69FA56CD-65B1-4E24-B66E-684A2F0ECE44}" type="presOf" srcId="{B8FC5372-5F4F-4F06-B0AF-41D54C53F949}" destId="{82B32196-EBAE-41F2-8AD7-61E563AC7C1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8C3224C4-A797-4FED-A063-7738D0FA8FE5}" type="presOf" srcId="{48D9653C-CB36-4667-83E0-8BCE506FB792}" destId="{6B5A1D74-F2B1-4611-A267-9528600B5078}" srcOrd="0" destOrd="0" presId="urn:microsoft.com/office/officeart/2005/8/layout/lProcess2"/>
    <dgm:cxn modelId="{939B1006-0D06-4A0C-A8B3-3C70517C140E}" srcId="{48D9653C-CB36-4667-83E0-8BCE506FB792}" destId="{ECE00B6B-E8AB-4076-8592-059C492F2FCE}" srcOrd="1" destOrd="0" parTransId="{55B5A1DB-B817-4F53-A04D-6C137814E640}" sibTransId="{3C460305-94B8-43ED-BC7B-6ADFBC6FAD7B}"/>
    <dgm:cxn modelId="{FC46616E-12F5-4418-BA2B-01716EBF2C82}" type="presOf" srcId="{ECE00B6B-E8AB-4076-8592-059C492F2FCE}" destId="{1F9C534A-9CE1-4562-94A5-896B3D5EFA4C}"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9D12E7FA-02EA-41F5-B057-0E585C9D2439}" type="presOf" srcId="{17A2107F-5B0F-4863-83DE-DE483523F5A7}" destId="{E86F8373-EDB3-4E5B-A7B8-A446517E93C4}" srcOrd="1" destOrd="0" presId="urn:microsoft.com/office/officeart/2005/8/layout/lProcess2"/>
    <dgm:cxn modelId="{B024B329-D213-4D25-972D-9E19632DB242}" type="presOf" srcId="{24367D24-5C4A-485A-8BB3-421657950723}" destId="{F95EC3C1-660A-472C-9E8F-0D71854B99A5}"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C6B3EF6F-3268-4699-BB6A-EB3E3EFB53F7}" type="presOf" srcId="{56957F6B-23B6-4175-978F-6980CA39D9F9}" destId="{E7083118-476C-4F79-82CA-7914DAC13456}" srcOrd="0" destOrd="0" presId="urn:microsoft.com/office/officeart/2005/8/layout/lProcess2"/>
    <dgm:cxn modelId="{BC751DC2-BA08-4477-B885-E357A11BE175}" srcId="{ECE00B6B-E8AB-4076-8592-059C492F2FCE}" destId="{93FA8CCD-3792-4AE3-91E8-3571F2564B21}" srcOrd="1" destOrd="0" parTransId="{FB7E0CED-19FC-4D29-A7B2-3A22F156537B}" sibTransId="{3AB09B9F-9091-47CC-BD63-55AAB37685A2}"/>
    <dgm:cxn modelId="{7E960653-650E-4D6A-BD5F-3ED12FB7F9F8}" type="presOf" srcId="{17A2107F-5B0F-4863-83DE-DE483523F5A7}" destId="{34A3A6DB-7A12-463A-84F8-C28DC2927657}" srcOrd="0" destOrd="0" presId="urn:microsoft.com/office/officeart/2005/8/layout/lProcess2"/>
    <dgm:cxn modelId="{9C2F3EEA-A3D0-4DF6-B329-C240E2B54578}" type="presOf" srcId="{ECE00B6B-E8AB-4076-8592-059C492F2FCE}" destId="{64612B84-F8CB-4779-B6FE-4A3D3CF25F99}"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1DA4C-19CB-4BB1-97BD-1291054E1082}">
      <dsp:nvSpPr>
        <dsp:cNvPr id="0" name=""/>
        <dsp:cNvSpPr/>
      </dsp:nvSpPr>
      <dsp:spPr>
        <a:xfrm>
          <a:off x="0" y="1009"/>
          <a:ext cx="3616412" cy="434443"/>
        </a:xfrm>
        <a:prstGeom prst="rect">
          <a:avLst/>
        </a:prstGeom>
        <a:solidFill>
          <a:srgbClr val="00B0F0"/>
        </a:solidFill>
        <a:ln w="9525" cap="flat" cmpd="sng" algn="ctr">
          <a:solidFill>
            <a:srgbClr val="009AD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JM" sz="1800" b="1" kern="1200" dirty="0" err="1">
              <a:latin typeface="PT Sans Narrow" pitchFamily="34" charset="0"/>
            </a:rPr>
            <a:t>Evénements</a:t>
          </a:r>
          <a:r>
            <a:rPr lang="en-JM" sz="1800" b="1" kern="1200" dirty="0">
              <a:latin typeface="PT Sans Narrow" pitchFamily="34" charset="0"/>
            </a:rPr>
            <a:t> notables</a:t>
          </a:r>
        </a:p>
      </dsp:txBody>
      <dsp:txXfrm>
        <a:off x="0" y="1009"/>
        <a:ext cx="3616412" cy="434443"/>
      </dsp:txXfrm>
    </dsp:sp>
    <dsp:sp modelId="{DA047A56-0774-45E3-B7E7-60016C034FBE}">
      <dsp:nvSpPr>
        <dsp:cNvPr id="0" name=""/>
        <dsp:cNvSpPr/>
      </dsp:nvSpPr>
      <dsp:spPr>
        <a:xfrm>
          <a:off x="361641" y="435453"/>
          <a:ext cx="735758" cy="255841"/>
        </a:xfrm>
        <a:custGeom>
          <a:avLst/>
          <a:gdLst/>
          <a:ahLst/>
          <a:cxnLst/>
          <a:rect l="0" t="0" r="0" b="0"/>
          <a:pathLst>
            <a:path>
              <a:moveTo>
                <a:pt x="0" y="0"/>
              </a:moveTo>
              <a:lnTo>
                <a:pt x="0" y="255841"/>
              </a:lnTo>
              <a:lnTo>
                <a:pt x="735758" y="255841"/>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772D4D53-B884-441E-9FF3-C25D39156A4C}">
      <dsp:nvSpPr>
        <dsp:cNvPr id="0" name=""/>
        <dsp:cNvSpPr/>
      </dsp:nvSpPr>
      <dsp:spPr>
        <a:xfrm>
          <a:off x="1097400" y="526912"/>
          <a:ext cx="2375998" cy="32876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JM" sz="1400" b="1" kern="1200" dirty="0">
              <a:solidFill>
                <a:schemeClr val="tx1">
                  <a:lumMod val="85000"/>
                  <a:lumOff val="15000"/>
                </a:schemeClr>
              </a:solidFill>
              <a:latin typeface="PT Sans Narrow" pitchFamily="34" charset="0"/>
            </a:rPr>
            <a:t> </a:t>
          </a:r>
          <a:r>
            <a:rPr lang="en-JM" sz="1400" b="1" kern="1200" dirty="0">
              <a:solidFill>
                <a:srgbClr val="009AD0"/>
              </a:solidFill>
              <a:latin typeface="PT Sans Narrow" pitchFamily="34" charset="0"/>
            </a:rPr>
            <a:t>load</a:t>
          </a:r>
        </a:p>
      </dsp:txBody>
      <dsp:txXfrm>
        <a:off x="1113449" y="542961"/>
        <a:ext cx="2343900" cy="296666"/>
      </dsp:txXfrm>
    </dsp:sp>
    <dsp:sp modelId="{4E30848C-74FB-4AA0-BC6F-836A496A9F61}">
      <dsp:nvSpPr>
        <dsp:cNvPr id="0" name=""/>
        <dsp:cNvSpPr/>
      </dsp:nvSpPr>
      <dsp:spPr>
        <a:xfrm>
          <a:off x="361641" y="435453"/>
          <a:ext cx="725135" cy="674865"/>
        </a:xfrm>
        <a:custGeom>
          <a:avLst/>
          <a:gdLst/>
          <a:ahLst/>
          <a:cxnLst/>
          <a:rect l="0" t="0" r="0" b="0"/>
          <a:pathLst>
            <a:path>
              <a:moveTo>
                <a:pt x="0" y="0"/>
              </a:moveTo>
              <a:lnTo>
                <a:pt x="0" y="674865"/>
              </a:lnTo>
              <a:lnTo>
                <a:pt x="725135" y="674865"/>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416408E4-BBE1-4E37-A31A-F72CDB131648}">
      <dsp:nvSpPr>
        <dsp:cNvPr id="0" name=""/>
        <dsp:cNvSpPr/>
      </dsp:nvSpPr>
      <dsp:spPr>
        <a:xfrm>
          <a:off x="1086776" y="947136"/>
          <a:ext cx="2399997" cy="32636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JM" sz="1400" b="1" kern="1200" dirty="0">
              <a:solidFill>
                <a:schemeClr val="tx1">
                  <a:lumMod val="85000"/>
                  <a:lumOff val="15000"/>
                </a:schemeClr>
              </a:solidFill>
              <a:latin typeface="PT Sans Narrow" pitchFamily="34" charset="0"/>
            </a:rPr>
            <a:t> click</a:t>
          </a:r>
        </a:p>
      </dsp:txBody>
      <dsp:txXfrm>
        <a:off x="1102708" y="963068"/>
        <a:ext cx="2368133" cy="294500"/>
      </dsp:txXfrm>
    </dsp:sp>
    <dsp:sp modelId="{72FA443F-4A73-48CD-A56A-C75F1F5172A5}">
      <dsp:nvSpPr>
        <dsp:cNvPr id="0" name=""/>
        <dsp:cNvSpPr/>
      </dsp:nvSpPr>
      <dsp:spPr>
        <a:xfrm>
          <a:off x="361641" y="435453"/>
          <a:ext cx="725135" cy="1101741"/>
        </a:xfrm>
        <a:custGeom>
          <a:avLst/>
          <a:gdLst/>
          <a:ahLst/>
          <a:cxnLst/>
          <a:rect l="0" t="0" r="0" b="0"/>
          <a:pathLst>
            <a:path>
              <a:moveTo>
                <a:pt x="0" y="0"/>
              </a:moveTo>
              <a:lnTo>
                <a:pt x="0" y="1101741"/>
              </a:lnTo>
              <a:lnTo>
                <a:pt x="725135" y="1101741"/>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7641D289-CB61-4B17-AC23-3A4D6CDDF3C3}">
      <dsp:nvSpPr>
        <dsp:cNvPr id="0" name=""/>
        <dsp:cNvSpPr/>
      </dsp:nvSpPr>
      <dsp:spPr>
        <a:xfrm>
          <a:off x="1086776" y="1364959"/>
          <a:ext cx="2399997" cy="344469"/>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JM" sz="1400" b="1" kern="1200" dirty="0">
              <a:solidFill>
                <a:schemeClr val="tx1">
                  <a:lumMod val="85000"/>
                  <a:lumOff val="15000"/>
                </a:schemeClr>
              </a:solidFill>
              <a:latin typeface="PT Sans Narrow" pitchFamily="34" charset="0"/>
            </a:rPr>
            <a:t> focus</a:t>
          </a:r>
        </a:p>
      </dsp:txBody>
      <dsp:txXfrm>
        <a:off x="1103592" y="1381775"/>
        <a:ext cx="2366365" cy="310837"/>
      </dsp:txXfrm>
    </dsp:sp>
    <dsp:sp modelId="{80DAC230-F272-4940-A8D8-07B3F8C8868D}">
      <dsp:nvSpPr>
        <dsp:cNvPr id="0" name=""/>
        <dsp:cNvSpPr/>
      </dsp:nvSpPr>
      <dsp:spPr>
        <a:xfrm>
          <a:off x="361641" y="435453"/>
          <a:ext cx="725135" cy="1538252"/>
        </a:xfrm>
        <a:custGeom>
          <a:avLst/>
          <a:gdLst/>
          <a:ahLst/>
          <a:cxnLst/>
          <a:rect l="0" t="0" r="0" b="0"/>
          <a:pathLst>
            <a:path>
              <a:moveTo>
                <a:pt x="0" y="0"/>
              </a:moveTo>
              <a:lnTo>
                <a:pt x="0" y="1538252"/>
              </a:lnTo>
              <a:lnTo>
                <a:pt x="725135" y="153825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958B81-E0A8-41EF-A26B-783C7C70D8BC}">
      <dsp:nvSpPr>
        <dsp:cNvPr id="0" name=""/>
        <dsp:cNvSpPr/>
      </dsp:nvSpPr>
      <dsp:spPr>
        <a:xfrm>
          <a:off x="1086776" y="1800889"/>
          <a:ext cx="2399997" cy="345632"/>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JM" sz="1400" b="1" kern="1200" dirty="0">
              <a:solidFill>
                <a:schemeClr val="tx1">
                  <a:lumMod val="85000"/>
                  <a:lumOff val="15000"/>
                </a:schemeClr>
              </a:solidFill>
              <a:latin typeface="PT Sans Narrow" pitchFamily="34" charset="0"/>
            </a:rPr>
            <a:t> </a:t>
          </a:r>
          <a:r>
            <a:rPr lang="en-JM" sz="1400" b="1" kern="1200" dirty="0" err="1">
              <a:solidFill>
                <a:schemeClr val="tx1">
                  <a:lumMod val="85000"/>
                  <a:lumOff val="15000"/>
                </a:schemeClr>
              </a:solidFill>
              <a:latin typeface="PT Sans Narrow" pitchFamily="34" charset="0"/>
            </a:rPr>
            <a:t>keyDown</a:t>
          </a:r>
          <a:r>
            <a:rPr lang="en-JM" sz="1400" b="1" kern="1200" dirty="0">
              <a:solidFill>
                <a:schemeClr val="tx1">
                  <a:lumMod val="85000"/>
                  <a:lumOff val="15000"/>
                </a:schemeClr>
              </a:solidFill>
              <a:latin typeface="PT Sans Narrow" pitchFamily="34" charset="0"/>
            </a:rPr>
            <a:t> / Up /Press</a:t>
          </a:r>
        </a:p>
      </dsp:txBody>
      <dsp:txXfrm>
        <a:off x="1096899" y="1811012"/>
        <a:ext cx="2379751" cy="325386"/>
      </dsp:txXfrm>
    </dsp:sp>
    <dsp:sp modelId="{4A12AA9F-3FB6-466B-A12F-E964F880CF4B}">
      <dsp:nvSpPr>
        <dsp:cNvPr id="0" name=""/>
        <dsp:cNvSpPr/>
      </dsp:nvSpPr>
      <dsp:spPr>
        <a:xfrm>
          <a:off x="361641" y="435453"/>
          <a:ext cx="725135" cy="1971891"/>
        </a:xfrm>
        <a:custGeom>
          <a:avLst/>
          <a:gdLst/>
          <a:ahLst/>
          <a:cxnLst/>
          <a:rect l="0" t="0" r="0" b="0"/>
          <a:pathLst>
            <a:path>
              <a:moveTo>
                <a:pt x="0" y="0"/>
              </a:moveTo>
              <a:lnTo>
                <a:pt x="0" y="1971891"/>
              </a:lnTo>
              <a:lnTo>
                <a:pt x="725135" y="19718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D30489-D98C-4FD8-850F-5E4D8D8F9E70}">
      <dsp:nvSpPr>
        <dsp:cNvPr id="0" name=""/>
        <dsp:cNvSpPr/>
      </dsp:nvSpPr>
      <dsp:spPr>
        <a:xfrm>
          <a:off x="1086776" y="2237981"/>
          <a:ext cx="2399997" cy="338725"/>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JM" sz="1400" b="1" kern="1200" dirty="0">
              <a:solidFill>
                <a:schemeClr val="tx1">
                  <a:lumMod val="85000"/>
                  <a:lumOff val="15000"/>
                </a:schemeClr>
              </a:solidFill>
              <a:latin typeface="PT Sans Narrow" pitchFamily="34" charset="0"/>
            </a:rPr>
            <a:t> change</a:t>
          </a:r>
        </a:p>
      </dsp:txBody>
      <dsp:txXfrm>
        <a:off x="1096697" y="2247902"/>
        <a:ext cx="2380155" cy="318883"/>
      </dsp:txXfrm>
    </dsp:sp>
    <dsp:sp modelId="{D2820F21-82A3-41EC-8768-C6A31DAFE555}">
      <dsp:nvSpPr>
        <dsp:cNvPr id="0" name=""/>
        <dsp:cNvSpPr/>
      </dsp:nvSpPr>
      <dsp:spPr>
        <a:xfrm>
          <a:off x="361641" y="435453"/>
          <a:ext cx="725135" cy="2400803"/>
        </a:xfrm>
        <a:custGeom>
          <a:avLst/>
          <a:gdLst/>
          <a:ahLst/>
          <a:cxnLst/>
          <a:rect l="0" t="0" r="0" b="0"/>
          <a:pathLst>
            <a:path>
              <a:moveTo>
                <a:pt x="0" y="0"/>
              </a:moveTo>
              <a:lnTo>
                <a:pt x="0" y="2400803"/>
              </a:lnTo>
              <a:lnTo>
                <a:pt x="725135" y="240080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E67018-0E2F-4CAC-88A2-14184A2326E4}">
      <dsp:nvSpPr>
        <dsp:cNvPr id="0" name=""/>
        <dsp:cNvSpPr/>
      </dsp:nvSpPr>
      <dsp:spPr>
        <a:xfrm>
          <a:off x="1086776" y="2668166"/>
          <a:ext cx="2399997" cy="336179"/>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JM" sz="1400" b="1" kern="1200" dirty="0">
              <a:solidFill>
                <a:schemeClr val="tx1">
                  <a:lumMod val="85000"/>
                  <a:lumOff val="15000"/>
                </a:schemeClr>
              </a:solidFill>
              <a:latin typeface="PT Sans Narrow" pitchFamily="34" charset="0"/>
            </a:rPr>
            <a:t> blur</a:t>
          </a:r>
        </a:p>
      </dsp:txBody>
      <dsp:txXfrm>
        <a:off x="1096622" y="2678012"/>
        <a:ext cx="2380305" cy="316487"/>
      </dsp:txXfrm>
    </dsp:sp>
    <dsp:sp modelId="{E177F7EF-6DCC-4A91-AA83-CA92764CB063}">
      <dsp:nvSpPr>
        <dsp:cNvPr id="0" name=""/>
        <dsp:cNvSpPr/>
      </dsp:nvSpPr>
      <dsp:spPr>
        <a:xfrm>
          <a:off x="361641" y="435453"/>
          <a:ext cx="725135" cy="2827454"/>
        </a:xfrm>
        <a:custGeom>
          <a:avLst/>
          <a:gdLst/>
          <a:ahLst/>
          <a:cxnLst/>
          <a:rect l="0" t="0" r="0" b="0"/>
          <a:pathLst>
            <a:path>
              <a:moveTo>
                <a:pt x="0" y="0"/>
              </a:moveTo>
              <a:lnTo>
                <a:pt x="0" y="2827454"/>
              </a:lnTo>
              <a:lnTo>
                <a:pt x="725135" y="28274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D6C1D8-C4E6-418B-BBD9-6D80D1D3B716}">
      <dsp:nvSpPr>
        <dsp:cNvPr id="0" name=""/>
        <dsp:cNvSpPr/>
      </dsp:nvSpPr>
      <dsp:spPr>
        <a:xfrm>
          <a:off x="1086776" y="3096815"/>
          <a:ext cx="2399997" cy="33218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JM" sz="1400" b="1" kern="1200" dirty="0">
              <a:solidFill>
                <a:srgbClr val="009AD0"/>
              </a:solidFill>
              <a:latin typeface="PT Sans Narrow" pitchFamily="34" charset="0"/>
            </a:rPr>
            <a:t>unload</a:t>
          </a:r>
        </a:p>
      </dsp:txBody>
      <dsp:txXfrm>
        <a:off x="1102992" y="3113031"/>
        <a:ext cx="2367565" cy="2997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3A6DB-7A12-463A-84F8-C28DC2927657}">
      <dsp:nvSpPr>
        <dsp:cNvPr id="0" name=""/>
        <dsp:cNvSpPr/>
      </dsp:nvSpPr>
      <dsp:spPr>
        <a:xfrm>
          <a:off x="37751" y="0"/>
          <a:ext cx="3085012" cy="17306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fr-FR" sz="2400" kern="1200" dirty="0"/>
            <a:t>back</a:t>
          </a:r>
        </a:p>
      </dsp:txBody>
      <dsp:txXfrm>
        <a:off x="37751" y="0"/>
        <a:ext cx="3085012" cy="519182"/>
      </dsp:txXfrm>
    </dsp:sp>
    <dsp:sp modelId="{F95EC3C1-660A-472C-9E8F-0D71854B99A5}">
      <dsp:nvSpPr>
        <dsp:cNvPr id="0" name=""/>
        <dsp:cNvSpPr/>
      </dsp:nvSpPr>
      <dsp:spPr>
        <a:xfrm>
          <a:off x="1284886" y="519582"/>
          <a:ext cx="1628615" cy="2292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fr-FR" sz="1100" kern="1200" dirty="0"/>
            <a:t>Gérer l’envoi de fichiers</a:t>
          </a:r>
        </a:p>
      </dsp:txBody>
      <dsp:txXfrm>
        <a:off x="1291600" y="526296"/>
        <a:ext cx="1615187" cy="215793"/>
      </dsp:txXfrm>
    </dsp:sp>
    <dsp:sp modelId="{82B32196-EBAE-41F2-8AD7-61E563AC7C16}">
      <dsp:nvSpPr>
        <dsp:cNvPr id="0" name=""/>
        <dsp:cNvSpPr/>
      </dsp:nvSpPr>
      <dsp:spPr>
        <a:xfrm>
          <a:off x="1284886" y="883776"/>
          <a:ext cx="1628615" cy="333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fr-FR" sz="1100" kern="1200" dirty="0"/>
            <a:t>Gérer l’échange de data</a:t>
          </a:r>
        </a:p>
      </dsp:txBody>
      <dsp:txXfrm>
        <a:off x="1294666" y="893556"/>
        <a:ext cx="1609055" cy="314347"/>
      </dsp:txXfrm>
    </dsp:sp>
    <dsp:sp modelId="{E7083118-476C-4F79-82CA-7914DAC13456}">
      <dsp:nvSpPr>
        <dsp:cNvPr id="0" name=""/>
        <dsp:cNvSpPr/>
      </dsp:nvSpPr>
      <dsp:spPr>
        <a:xfrm>
          <a:off x="89789" y="1276038"/>
          <a:ext cx="1093476" cy="2307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fr-FR" sz="1100" kern="1200" dirty="0"/>
            <a:t>Base de données</a:t>
          </a:r>
        </a:p>
      </dsp:txBody>
      <dsp:txXfrm>
        <a:off x="96548" y="1282797"/>
        <a:ext cx="1079958" cy="217256"/>
      </dsp:txXfrm>
    </dsp:sp>
    <dsp:sp modelId="{66537CDF-1BFE-4E5D-859A-2384BC110278}">
      <dsp:nvSpPr>
        <dsp:cNvPr id="0" name=""/>
        <dsp:cNvSpPr/>
      </dsp:nvSpPr>
      <dsp:spPr>
        <a:xfrm flipH="1">
          <a:off x="69305" y="827086"/>
          <a:ext cx="1114602" cy="2887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fr-FR" sz="1100" kern="1200" dirty="0"/>
            <a:t>sensor</a:t>
          </a:r>
        </a:p>
      </dsp:txBody>
      <dsp:txXfrm>
        <a:off x="77762" y="835543"/>
        <a:ext cx="1097688" cy="271831"/>
      </dsp:txXfrm>
    </dsp:sp>
    <dsp:sp modelId="{1F9C534A-9CE1-4562-94A5-896B3D5EFA4C}">
      <dsp:nvSpPr>
        <dsp:cNvPr id="0" name=""/>
        <dsp:cNvSpPr/>
      </dsp:nvSpPr>
      <dsp:spPr>
        <a:xfrm>
          <a:off x="3317305" y="0"/>
          <a:ext cx="1233727" cy="17306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fr-FR" sz="2400" kern="1200" dirty="0"/>
            <a:t>front</a:t>
          </a:r>
        </a:p>
      </dsp:txBody>
      <dsp:txXfrm>
        <a:off x="3317305" y="0"/>
        <a:ext cx="1233727" cy="519182"/>
      </dsp:txXfrm>
    </dsp:sp>
    <dsp:sp modelId="{2E1E0B3B-0BB0-4043-AF13-76DA28290F8E}">
      <dsp:nvSpPr>
        <dsp:cNvPr id="0" name=""/>
        <dsp:cNvSpPr/>
      </dsp:nvSpPr>
      <dsp:spPr>
        <a:xfrm>
          <a:off x="3440678" y="519689"/>
          <a:ext cx="986982" cy="5218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fr-FR" sz="1100" kern="1200" dirty="0"/>
            <a:t>Afficher du contenu</a:t>
          </a:r>
        </a:p>
      </dsp:txBody>
      <dsp:txXfrm>
        <a:off x="3455961" y="534972"/>
        <a:ext cx="956416" cy="491236"/>
      </dsp:txXfrm>
    </dsp:sp>
    <dsp:sp modelId="{3DE2D947-5495-41B3-97B1-25AD5DAB34EB}">
      <dsp:nvSpPr>
        <dsp:cNvPr id="0" name=""/>
        <dsp:cNvSpPr/>
      </dsp:nvSpPr>
      <dsp:spPr>
        <a:xfrm>
          <a:off x="3440678" y="1121769"/>
          <a:ext cx="986982" cy="5218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fr-FR" sz="1100" kern="1200" dirty="0"/>
            <a:t>Pull/push de data</a:t>
          </a:r>
        </a:p>
      </dsp:txBody>
      <dsp:txXfrm>
        <a:off x="3455961" y="1137052"/>
        <a:ext cx="956416" cy="4912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9B94CFA-A4C9-42DC-927B-C4E25B6E01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23CEE5E-F628-4BC0-A466-A5F04A9E1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56EFA5-28A5-4524-AF12-9AE8107E1E16}" type="datetimeFigureOut">
              <a:rPr lang="fr-FR" smtClean="0"/>
              <a:pPr/>
              <a:t>06/07/2021</a:t>
            </a:fld>
            <a:endParaRPr lang="fr-FR"/>
          </a:p>
        </p:txBody>
      </p:sp>
      <p:sp>
        <p:nvSpPr>
          <p:cNvPr id="4" name="Espace réservé du pied de page 3">
            <a:extLst>
              <a:ext uri="{FF2B5EF4-FFF2-40B4-BE49-F238E27FC236}">
                <a16:creationId xmlns:a16="http://schemas.microsoft.com/office/drawing/2014/main" id="{A3521978-02AF-4C43-B1D3-2B0809B5B9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42BCE26-78CF-437B-A316-B0A0B02AAD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7BC7A7-E216-4AA7-8517-AFE78EE25DFF}" type="slidenum">
              <a:rPr lang="fr-FR" smtClean="0"/>
              <a:pPr/>
              <a:t>‹N°›</a:t>
            </a:fld>
            <a:endParaRPr lang="fr-FR"/>
          </a:p>
        </p:txBody>
      </p:sp>
    </p:spTree>
    <p:extLst>
      <p:ext uri="{BB962C8B-B14F-4D97-AF65-F5344CB8AC3E}">
        <p14:creationId xmlns:p14="http://schemas.microsoft.com/office/powerpoint/2010/main" val="3520797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404C3B-4F20-4A83-9D90-0581DE2F00A4}" type="datetimeFigureOut">
              <a:rPr lang="fr-FR" smtClean="0"/>
              <a:pPr/>
              <a:t>06/07/2021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F37B03-BCE5-4384-84A0-9FF687F53F37}" type="slidenum">
              <a:rPr lang="fr-FR" smtClean="0"/>
              <a:pPr/>
              <a:t>‹N°›</a:t>
            </a:fld>
            <a:endParaRPr lang="fr-FR"/>
          </a:p>
        </p:txBody>
      </p:sp>
    </p:spTree>
    <p:extLst>
      <p:ext uri="{BB962C8B-B14F-4D97-AF65-F5344CB8AC3E}">
        <p14:creationId xmlns:p14="http://schemas.microsoft.com/office/powerpoint/2010/main" val="1258389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ebpack.js.org/"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babeljs.io/"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ev.mysql.com/doc/refman/8.0/en/non-typed-operators.html"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a:t>
            </a:fld>
            <a:endParaRPr lang="fr-FR" dirty="0"/>
          </a:p>
        </p:txBody>
      </p:sp>
    </p:spTree>
    <p:extLst>
      <p:ext uri="{BB962C8B-B14F-4D97-AF65-F5344CB8AC3E}">
        <p14:creationId xmlns:p14="http://schemas.microsoft.com/office/powerpoint/2010/main" val="2941982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a:t>
            </a:fld>
            <a:endParaRPr lang="fr-FR"/>
          </a:p>
        </p:txBody>
      </p:sp>
    </p:spTree>
    <p:extLst>
      <p:ext uri="{BB962C8B-B14F-4D97-AF65-F5344CB8AC3E}">
        <p14:creationId xmlns:p14="http://schemas.microsoft.com/office/powerpoint/2010/main" val="5025910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171</a:t>
            </a:fld>
            <a:endParaRPr lang="fr-FR"/>
          </a:p>
        </p:txBody>
      </p:sp>
    </p:spTree>
    <p:extLst>
      <p:ext uri="{BB962C8B-B14F-4D97-AF65-F5344CB8AC3E}">
        <p14:creationId xmlns:p14="http://schemas.microsoft.com/office/powerpoint/2010/main" val="178589854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https://developer.mozilla.org/fr/docs/Web/API/Worker/onmessage</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181</a:t>
            </a:fld>
            <a:endParaRPr lang="fr-FR"/>
          </a:p>
        </p:txBody>
      </p:sp>
    </p:spTree>
    <p:extLst>
      <p:ext uri="{BB962C8B-B14F-4D97-AF65-F5344CB8AC3E}">
        <p14:creationId xmlns:p14="http://schemas.microsoft.com/office/powerpoint/2010/main" val="1674436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https://www.datavis.fr/index.php?page=firststep</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183</a:t>
            </a:fld>
            <a:endParaRPr lang="fr-FR"/>
          </a:p>
        </p:txBody>
      </p:sp>
    </p:spTree>
    <p:extLst>
      <p:ext uri="{BB962C8B-B14F-4D97-AF65-F5344CB8AC3E}">
        <p14:creationId xmlns:p14="http://schemas.microsoft.com/office/powerpoint/2010/main" val="23211743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White/black </a:t>
            </a:r>
            <a:r>
              <a:rPr lang="fr-FR" dirty="0" err="1"/>
              <a:t>list</a:t>
            </a:r>
            <a:r>
              <a:rPr lang="fr-FR" dirty="0"/>
              <a:t> GPU : https://www.khronos.org/webgl/wiki/BlacklistsAndWhitelists</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185</a:t>
            </a:fld>
            <a:endParaRPr lang="fr-FR"/>
          </a:p>
        </p:txBody>
      </p:sp>
    </p:spTree>
    <p:extLst>
      <p:ext uri="{BB962C8B-B14F-4D97-AF65-F5344CB8AC3E}">
        <p14:creationId xmlns:p14="http://schemas.microsoft.com/office/powerpoint/2010/main" val="9876854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050366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193</a:t>
            </a:fld>
            <a:endParaRPr lang="fr-FR"/>
          </a:p>
        </p:txBody>
      </p:sp>
    </p:spTree>
    <p:extLst>
      <p:ext uri="{BB962C8B-B14F-4D97-AF65-F5344CB8AC3E}">
        <p14:creationId xmlns:p14="http://schemas.microsoft.com/office/powerpoint/2010/main" val="274773279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194</a:t>
            </a:fld>
            <a:endParaRPr lang="fr-FR"/>
          </a:p>
        </p:txBody>
      </p:sp>
    </p:spTree>
    <p:extLst>
      <p:ext uri="{BB962C8B-B14F-4D97-AF65-F5344CB8AC3E}">
        <p14:creationId xmlns:p14="http://schemas.microsoft.com/office/powerpoint/2010/main" val="176967614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196</a:t>
            </a:fld>
            <a:endParaRPr lang="fr-FR"/>
          </a:p>
        </p:txBody>
      </p:sp>
    </p:spTree>
    <p:extLst>
      <p:ext uri="{BB962C8B-B14F-4D97-AF65-F5344CB8AC3E}">
        <p14:creationId xmlns:p14="http://schemas.microsoft.com/office/powerpoint/2010/main" val="31245079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197</a:t>
            </a:fld>
            <a:endParaRPr lang="fr-FR"/>
          </a:p>
        </p:txBody>
      </p:sp>
    </p:spTree>
    <p:extLst>
      <p:ext uri="{BB962C8B-B14F-4D97-AF65-F5344CB8AC3E}">
        <p14:creationId xmlns:p14="http://schemas.microsoft.com/office/powerpoint/2010/main" val="13580900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198</a:t>
            </a:fld>
            <a:endParaRPr lang="fr-FR"/>
          </a:p>
        </p:txBody>
      </p:sp>
    </p:spTree>
    <p:extLst>
      <p:ext uri="{BB962C8B-B14F-4D97-AF65-F5344CB8AC3E}">
        <p14:creationId xmlns:p14="http://schemas.microsoft.com/office/powerpoint/2010/main" val="1623625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*ou</a:t>
            </a:r>
            <a:r>
              <a:rPr lang="fr-FR" b="1" baseline="0" dirty="0"/>
              <a:t> </a:t>
            </a:r>
            <a:r>
              <a:rPr lang="fr-FR" b="1" baseline="0" dirty="0" err="1"/>
              <a:t>wamp</a:t>
            </a:r>
            <a:r>
              <a:rPr lang="fr-FR" b="1" baseline="0" dirty="0"/>
              <a:t> </a:t>
            </a:r>
            <a:endParaRPr lang="fr-FR" b="1" dirty="0"/>
          </a:p>
          <a:p>
            <a:r>
              <a:rPr lang="fr-FR" b="1" dirty="0"/>
              <a:t>JSON-server </a:t>
            </a:r>
            <a:r>
              <a:rPr lang="fr-FR" b="1" dirty="0" err="1"/>
              <a:t>tuto</a:t>
            </a:r>
            <a:r>
              <a:rPr lang="fr-FR" b="1" dirty="0"/>
              <a:t> : </a:t>
            </a:r>
            <a:r>
              <a:rPr lang="fr-FR" dirty="0"/>
              <a:t>https://codingthesmartway.com/create-a-rest-api-with-json-server/</a:t>
            </a: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12</a:t>
            </a:fld>
            <a:endParaRPr lang="fr-FR"/>
          </a:p>
        </p:txBody>
      </p:sp>
    </p:spTree>
    <p:extLst>
      <p:ext uri="{BB962C8B-B14F-4D97-AF65-F5344CB8AC3E}">
        <p14:creationId xmlns:p14="http://schemas.microsoft.com/office/powerpoint/2010/main" val="339066863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199</a:t>
            </a:fld>
            <a:endParaRPr lang="fr-FR"/>
          </a:p>
        </p:txBody>
      </p:sp>
    </p:spTree>
    <p:extLst>
      <p:ext uri="{BB962C8B-B14F-4D97-AF65-F5344CB8AC3E}">
        <p14:creationId xmlns:p14="http://schemas.microsoft.com/office/powerpoint/2010/main" val="15479402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200</a:t>
            </a:fld>
            <a:endParaRPr lang="fr-FR"/>
          </a:p>
        </p:txBody>
      </p:sp>
    </p:spTree>
    <p:extLst>
      <p:ext uri="{BB962C8B-B14F-4D97-AF65-F5344CB8AC3E}">
        <p14:creationId xmlns:p14="http://schemas.microsoft.com/office/powerpoint/2010/main" val="36205825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201</a:t>
            </a:fld>
            <a:endParaRPr lang="fr-FR"/>
          </a:p>
        </p:txBody>
      </p:sp>
    </p:spTree>
    <p:extLst>
      <p:ext uri="{BB962C8B-B14F-4D97-AF65-F5344CB8AC3E}">
        <p14:creationId xmlns:p14="http://schemas.microsoft.com/office/powerpoint/2010/main" val="39187332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dirty="0"/>
              <a:t>Exemple de tableau en html:</a:t>
            </a:r>
          </a:p>
          <a:p>
            <a:r>
              <a:rPr lang="fr-FR" sz="1050" dirty="0"/>
              <a:t>&lt;table&gt;</a:t>
            </a:r>
          </a:p>
          <a:p>
            <a:r>
              <a:rPr lang="fr-FR" sz="1050" baseline="0" dirty="0"/>
              <a:t>   &lt;</a:t>
            </a:r>
            <a:r>
              <a:rPr lang="fr-FR" sz="1050" baseline="0" dirty="0" err="1"/>
              <a:t>thead</a:t>
            </a:r>
            <a:r>
              <a:rPr lang="fr-FR" sz="1050" baseline="0" dirty="0"/>
              <a:t>&gt;</a:t>
            </a:r>
          </a:p>
          <a:p>
            <a:r>
              <a:rPr lang="fr-FR" sz="1050" baseline="0" dirty="0"/>
              <a:t>        &lt;tr&gt;</a:t>
            </a:r>
          </a:p>
          <a:p>
            <a:r>
              <a:rPr lang="fr-FR" sz="1050" baseline="0" dirty="0"/>
              <a:t>            &lt;/th&gt;header1&lt;/th&gt;</a:t>
            </a:r>
          </a:p>
          <a:p>
            <a:r>
              <a:rPr lang="fr-FR" sz="1050" baseline="0" dirty="0"/>
              <a:t>            &lt;/th&gt;header2&lt;/th&gt;</a:t>
            </a:r>
          </a:p>
          <a:p>
            <a:r>
              <a:rPr lang="fr-FR" sz="1050" baseline="0" dirty="0"/>
              <a:t>        &lt;/tr&gt;</a:t>
            </a:r>
          </a:p>
          <a:p>
            <a:r>
              <a:rPr lang="fr-FR" sz="1050" baseline="0" dirty="0"/>
              <a:t>   &lt;</a:t>
            </a:r>
            <a:r>
              <a:rPr lang="fr-FR" sz="1050" baseline="0" dirty="0" err="1"/>
              <a:t>thead</a:t>
            </a:r>
            <a:r>
              <a:rPr lang="fr-FR" sz="1050" baseline="0" dirty="0"/>
              <a:t>&gt;</a:t>
            </a:r>
          </a:p>
          <a:p>
            <a:r>
              <a:rPr lang="fr-FR" sz="1050" baseline="0" dirty="0"/>
              <a:t>   &lt;</a:t>
            </a:r>
            <a:r>
              <a:rPr lang="fr-FR" sz="1050" baseline="0" dirty="0" err="1"/>
              <a:t>tbody</a:t>
            </a:r>
            <a:r>
              <a:rPr lang="fr-FR" sz="1050" baseline="0" dirty="0"/>
              <a:t>&gt;</a:t>
            </a:r>
          </a:p>
          <a:p>
            <a:r>
              <a:rPr lang="fr-FR" sz="1050" baseline="0" dirty="0"/>
              <a:t>        &lt;tr&gt;</a:t>
            </a:r>
          </a:p>
          <a:p>
            <a:r>
              <a:rPr lang="fr-FR" sz="1050" baseline="0" dirty="0"/>
              <a:t>            &lt;/td&gt;cell1&lt;/t2&gt;</a:t>
            </a:r>
          </a:p>
          <a:p>
            <a:r>
              <a:rPr lang="fr-FR" sz="1050" baseline="0" dirty="0"/>
              <a:t>            &lt;/th&gt;cell2&lt;/th&gt;</a:t>
            </a:r>
          </a:p>
          <a:p>
            <a:r>
              <a:rPr lang="fr-FR" sz="1050" baseline="0" dirty="0"/>
              <a:t>        &lt;/tr&gt;</a:t>
            </a:r>
          </a:p>
          <a:p>
            <a:r>
              <a:rPr lang="fr-FR" sz="1050" baseline="0" dirty="0"/>
              <a:t>   &lt;</a:t>
            </a:r>
            <a:r>
              <a:rPr lang="fr-FR" sz="1050" baseline="0" dirty="0" err="1"/>
              <a:t>tbody</a:t>
            </a:r>
            <a:r>
              <a:rPr lang="fr-FR" sz="1050" baseline="0" dirty="0"/>
              <a:t>&gt;</a:t>
            </a:r>
          </a:p>
          <a:p>
            <a:r>
              <a:rPr lang="fr-FR" sz="1050" baseline="0" dirty="0"/>
              <a:t>   &lt;</a:t>
            </a:r>
            <a:r>
              <a:rPr lang="fr-FR" sz="1050" baseline="0" dirty="0" err="1"/>
              <a:t>tfooter</a:t>
            </a:r>
            <a:r>
              <a:rPr lang="fr-FR" sz="1050" baseline="0" dirty="0"/>
              <a:t>&gt;</a:t>
            </a:r>
          </a:p>
          <a:p>
            <a:r>
              <a:rPr lang="fr-FR" sz="1050" baseline="0" dirty="0"/>
              <a:t>        &lt;tr&gt;</a:t>
            </a:r>
          </a:p>
          <a:p>
            <a:r>
              <a:rPr lang="fr-FR" sz="1050" baseline="0" dirty="0"/>
              <a:t>            &lt;/th&gt;footer1&lt;/th&gt;</a:t>
            </a:r>
          </a:p>
          <a:p>
            <a:r>
              <a:rPr lang="fr-FR" sz="1050" baseline="0" dirty="0"/>
              <a:t>            &lt;/td&gt;footer2&lt;/td&gt;</a:t>
            </a:r>
          </a:p>
          <a:p>
            <a:r>
              <a:rPr lang="fr-FR" sz="1050" baseline="0" dirty="0"/>
              <a:t>        &lt;/tr&gt;</a:t>
            </a:r>
          </a:p>
          <a:p>
            <a:r>
              <a:rPr lang="fr-FR" sz="1050" baseline="0" dirty="0"/>
              <a:t>   &lt;</a:t>
            </a:r>
            <a:r>
              <a:rPr lang="fr-FR" sz="1050" baseline="0" dirty="0" err="1"/>
              <a:t>tfooter</a:t>
            </a:r>
            <a:r>
              <a:rPr lang="fr-FR" sz="1050" baseline="0" dirty="0"/>
              <a:t>&gt;</a:t>
            </a:r>
          </a:p>
          <a:p>
            <a:r>
              <a:rPr lang="fr-FR" sz="1050" baseline="0" dirty="0"/>
              <a:t>&lt;/table&gt;</a:t>
            </a:r>
          </a:p>
          <a:p>
            <a:endParaRPr lang="fr-FR" sz="1050" baseline="0" dirty="0"/>
          </a:p>
          <a:p>
            <a:r>
              <a:rPr lang="fr-FR" sz="1050" baseline="0" dirty="0"/>
              <a:t>ou</a:t>
            </a:r>
          </a:p>
          <a:p>
            <a:endParaRPr lang="fr-FR" sz="1050" baseline="0" dirty="0"/>
          </a:p>
          <a:p>
            <a:r>
              <a:rPr lang="fr-FR" sz="1050" dirty="0"/>
              <a:t>&lt;table&gt;</a:t>
            </a:r>
          </a:p>
          <a:p>
            <a:r>
              <a:rPr lang="fr-FR" sz="1050" baseline="0" dirty="0"/>
              <a:t>     &lt;tr&gt;</a:t>
            </a:r>
          </a:p>
          <a:p>
            <a:r>
              <a:rPr lang="fr-FR" sz="1050" baseline="0" dirty="0"/>
              <a:t>            &lt;/td&gt;cell1&lt;/t2&gt;</a:t>
            </a:r>
          </a:p>
          <a:p>
            <a:r>
              <a:rPr lang="fr-FR" sz="1050" baseline="0" dirty="0"/>
              <a:t>            &lt;/th&gt;cell2&lt;/th&gt;</a:t>
            </a:r>
          </a:p>
          <a:p>
            <a:r>
              <a:rPr lang="fr-FR" sz="1050" baseline="0" dirty="0"/>
              <a:t>     &lt;/tr&gt;</a:t>
            </a:r>
          </a:p>
          <a:p>
            <a:r>
              <a:rPr lang="fr-FR" sz="1050" baseline="0" dirty="0"/>
              <a:t>&lt;/table&gt;</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202</a:t>
            </a:fld>
            <a:endParaRPr lang="fr-FR"/>
          </a:p>
        </p:txBody>
      </p:sp>
    </p:spTree>
    <p:extLst>
      <p:ext uri="{BB962C8B-B14F-4D97-AF65-F5344CB8AC3E}">
        <p14:creationId xmlns:p14="http://schemas.microsoft.com/office/powerpoint/2010/main" val="389032031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775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r>
              <a:rPr lang="fr-FR" sz="1050" dirty="0"/>
              <a:t/>
            </a: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r>
              <a:rPr lang="fr-FR" sz="1050" dirty="0"/>
              <a:t/>
            </a: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203</a:t>
            </a:fld>
            <a:endParaRPr lang="fr-FR"/>
          </a:p>
        </p:txBody>
      </p:sp>
    </p:spTree>
    <p:extLst>
      <p:ext uri="{BB962C8B-B14F-4D97-AF65-F5344CB8AC3E}">
        <p14:creationId xmlns:p14="http://schemas.microsoft.com/office/powerpoint/2010/main" val="38719653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détail :  https://www.w3schools.com/tags/tag_form.asp</a:t>
            </a:r>
          </a:p>
          <a:p>
            <a:r>
              <a:rPr lang="fr-FR" dirty="0"/>
              <a:t>attributs </a:t>
            </a:r>
          </a:p>
          <a:p>
            <a:r>
              <a:rPr lang="fr-FR" dirty="0"/>
              <a:t>+</a:t>
            </a:r>
            <a:r>
              <a:rPr lang="fr-FR" dirty="0" err="1"/>
              <a:t>target</a:t>
            </a:r>
            <a:r>
              <a:rPr lang="fr-FR" dirty="0"/>
              <a:t>="</a:t>
            </a:r>
            <a:r>
              <a:rPr lang="fr-FR" b="1" dirty="0"/>
              <a:t>_self </a:t>
            </a:r>
            <a:r>
              <a:rPr lang="fr-FR" dirty="0"/>
              <a:t>| _</a:t>
            </a:r>
            <a:r>
              <a:rPr lang="fr-FR" dirty="0" err="1"/>
              <a:t>blank</a:t>
            </a:r>
            <a:r>
              <a:rPr lang="fr-FR" dirty="0"/>
              <a:t> | _top | _parent | </a:t>
            </a:r>
            <a:r>
              <a:rPr lang="fr-FR" dirty="0" err="1"/>
              <a:t>iframeName</a:t>
            </a:r>
            <a:r>
              <a:rPr lang="fr-FR" dirty="0"/>
              <a:t> "</a:t>
            </a:r>
          </a:p>
          <a:p>
            <a:r>
              <a:rPr lang="fr-FR" dirty="0"/>
              <a:t>	_self : dans la même page </a:t>
            </a:r>
          </a:p>
          <a:p>
            <a:r>
              <a:rPr lang="fr-FR" dirty="0"/>
              <a:t>	_</a:t>
            </a:r>
            <a:r>
              <a:rPr lang="fr-FR" dirty="0" err="1"/>
              <a:t>blank</a:t>
            </a:r>
            <a:r>
              <a:rPr lang="fr-FR" dirty="0"/>
              <a:t> : nouvel onglet</a:t>
            </a:r>
          </a:p>
          <a:p>
            <a:r>
              <a:rPr lang="fr-FR" dirty="0"/>
              <a:t>+</a:t>
            </a:r>
            <a:r>
              <a:rPr lang="en-US" dirty="0">
                <a:effectLst/>
              </a:rPr>
              <a:t>accept-charset=""</a:t>
            </a:r>
          </a:p>
          <a:p>
            <a:r>
              <a:rPr lang="fr-FR" dirty="0"/>
              <a:t>+</a:t>
            </a:r>
            <a:r>
              <a:rPr lang="fr-FR" dirty="0" err="1"/>
              <a:t>autocomplete</a:t>
            </a:r>
            <a:r>
              <a:rPr lang="fr-FR" dirty="0"/>
              <a:t>=" </a:t>
            </a:r>
            <a:r>
              <a:rPr lang="fr-FR" b="1" dirty="0"/>
              <a:t>on </a:t>
            </a:r>
            <a:r>
              <a:rPr lang="fr-FR" dirty="0"/>
              <a:t>| off "</a:t>
            </a:r>
          </a:p>
          <a:p>
            <a:r>
              <a:rPr lang="fr-FR" dirty="0"/>
              <a:t>+</a:t>
            </a:r>
            <a:r>
              <a:rPr lang="fr-FR" dirty="0" err="1"/>
              <a:t>enctype</a:t>
            </a:r>
            <a:r>
              <a:rPr lang="fr-FR" dirty="0"/>
              <a:t>=""</a:t>
            </a:r>
          </a:p>
          <a:p>
            <a:r>
              <a:rPr lang="fr-FR" dirty="0"/>
              <a:t>	</a:t>
            </a:r>
            <a:r>
              <a:rPr lang="fr-FR" sz="1200" b="0" i="0" kern="1200" dirty="0">
                <a:solidFill>
                  <a:schemeClr val="tx1"/>
                </a:solidFill>
                <a:effectLst/>
                <a:latin typeface="+mn-lt"/>
                <a:ea typeface="+mn-ea"/>
                <a:cs typeface="+mn-cs"/>
              </a:rPr>
              <a:t>application/x-www-</a:t>
            </a:r>
            <a:r>
              <a:rPr lang="fr-FR" sz="1200" b="0" i="0" kern="1200" dirty="0" err="1">
                <a:solidFill>
                  <a:schemeClr val="tx1"/>
                </a:solidFill>
                <a:effectLst/>
                <a:latin typeface="+mn-lt"/>
                <a:ea typeface="+mn-ea"/>
                <a:cs typeface="+mn-cs"/>
              </a:rPr>
              <a:t>form</a:t>
            </a:r>
            <a:r>
              <a:rPr lang="fr-FR" sz="1200" b="0" i="0" kern="1200" dirty="0">
                <a:solidFill>
                  <a:schemeClr val="tx1"/>
                </a:solidFill>
                <a:effectLst/>
                <a:latin typeface="+mn-lt"/>
                <a:ea typeface="+mn-ea"/>
                <a:cs typeface="+mn-cs"/>
              </a:rPr>
              <a:t>-</a:t>
            </a:r>
            <a:r>
              <a:rPr lang="fr-FR" sz="1200" b="0" i="0" kern="1200" dirty="0" err="1">
                <a:solidFill>
                  <a:schemeClr val="tx1"/>
                </a:solidFill>
                <a:effectLst/>
                <a:latin typeface="+mn-lt"/>
                <a:ea typeface="+mn-ea"/>
                <a:cs typeface="+mn-cs"/>
              </a:rPr>
              <a:t>urlencoded</a:t>
            </a: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multipart</a:t>
            </a:r>
            <a:r>
              <a:rPr lang="fr-FR" sz="1200" b="0" i="0" kern="1200" dirty="0">
                <a:solidFill>
                  <a:schemeClr val="tx1"/>
                </a:solidFill>
                <a:effectLst/>
                <a:latin typeface="+mn-lt"/>
                <a:ea typeface="+mn-ea"/>
                <a:cs typeface="+mn-cs"/>
              </a:rPr>
              <a:t>/</a:t>
            </a:r>
            <a:r>
              <a:rPr lang="fr-FR" sz="1200" b="0" i="0" kern="1200" dirty="0" err="1">
                <a:solidFill>
                  <a:schemeClr val="tx1"/>
                </a:solidFill>
                <a:effectLst/>
                <a:latin typeface="+mn-lt"/>
                <a:ea typeface="+mn-ea"/>
                <a:cs typeface="+mn-cs"/>
              </a:rPr>
              <a:t>form</a:t>
            </a:r>
            <a:r>
              <a:rPr lang="fr-FR" sz="1200" b="0" i="0" kern="1200" dirty="0">
                <a:solidFill>
                  <a:schemeClr val="tx1"/>
                </a:solidFill>
                <a:effectLst/>
                <a:latin typeface="+mn-lt"/>
                <a:ea typeface="+mn-ea"/>
                <a:cs typeface="+mn-cs"/>
              </a:rPr>
              <a:t>-data</a:t>
            </a:r>
          </a:p>
          <a:p>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text</a:t>
            </a:r>
            <a:r>
              <a:rPr lang="fr-FR" sz="1200" b="0" i="0" kern="1200" dirty="0">
                <a:solidFill>
                  <a:schemeClr val="tx1"/>
                </a:solidFill>
                <a:effectLst/>
                <a:latin typeface="+mn-lt"/>
                <a:ea typeface="+mn-ea"/>
                <a:cs typeface="+mn-cs"/>
              </a:rPr>
              <a:t>/plain</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204</a:t>
            </a:fld>
            <a:endParaRPr lang="fr-FR"/>
          </a:p>
        </p:txBody>
      </p:sp>
    </p:spTree>
    <p:extLst>
      <p:ext uri="{BB962C8B-B14F-4D97-AF65-F5344CB8AC3E}">
        <p14:creationId xmlns:p14="http://schemas.microsoft.com/office/powerpoint/2010/main" val="21040375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détail : https://www.w3schools.com/tags/tag_input.asp</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205</a:t>
            </a:fld>
            <a:endParaRPr lang="fr-FR"/>
          </a:p>
        </p:txBody>
      </p:sp>
    </p:spTree>
    <p:extLst>
      <p:ext uri="{BB962C8B-B14F-4D97-AF65-F5344CB8AC3E}">
        <p14:creationId xmlns:p14="http://schemas.microsoft.com/office/powerpoint/2010/main" val="151674018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206</a:t>
            </a:fld>
            <a:endParaRPr lang="fr-FR"/>
          </a:p>
        </p:txBody>
      </p:sp>
    </p:spTree>
    <p:extLst>
      <p:ext uri="{BB962C8B-B14F-4D97-AF65-F5344CB8AC3E}">
        <p14:creationId xmlns:p14="http://schemas.microsoft.com/office/powerpoint/2010/main" val="391601568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207</a:t>
            </a:fld>
            <a:endParaRPr lang="fr-FR"/>
          </a:p>
        </p:txBody>
      </p:sp>
    </p:spTree>
    <p:extLst>
      <p:ext uri="{BB962C8B-B14F-4D97-AF65-F5344CB8AC3E}">
        <p14:creationId xmlns:p14="http://schemas.microsoft.com/office/powerpoint/2010/main" val="42624498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208</a:t>
            </a:fld>
            <a:endParaRPr lang="fr-FR"/>
          </a:p>
        </p:txBody>
      </p:sp>
    </p:spTree>
    <p:extLst>
      <p:ext uri="{BB962C8B-B14F-4D97-AF65-F5344CB8AC3E}">
        <p14:creationId xmlns:p14="http://schemas.microsoft.com/office/powerpoint/2010/main" val="2197346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a:t>
            </a:fld>
            <a:endParaRPr lang="fr-FR"/>
          </a:p>
        </p:txBody>
      </p:sp>
    </p:spTree>
    <p:extLst>
      <p:ext uri="{BB962C8B-B14F-4D97-AF65-F5344CB8AC3E}">
        <p14:creationId xmlns:p14="http://schemas.microsoft.com/office/powerpoint/2010/main" val="54029069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209</a:t>
            </a:fld>
            <a:endParaRPr lang="fr-FR"/>
          </a:p>
        </p:txBody>
      </p:sp>
    </p:spTree>
    <p:extLst>
      <p:ext uri="{BB962C8B-B14F-4D97-AF65-F5344CB8AC3E}">
        <p14:creationId xmlns:p14="http://schemas.microsoft.com/office/powerpoint/2010/main" val="40913491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1618" name="Rectangle 1026"/>
          <p:cNvSpPr>
            <a:spLocks noGrp="1" noRot="1" noChangeAspect="1" noChangeArrowheads="1" noTextEdit="1"/>
          </p:cNvSpPr>
          <p:nvPr>
            <p:ph type="sldImg"/>
          </p:nvPr>
        </p:nvSpPr>
        <p:spPr>
          <a:ln/>
        </p:spPr>
      </p:sp>
      <p:sp>
        <p:nvSpPr>
          <p:cNvPr id="2031619"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213</a:t>
            </a:fld>
            <a:endParaRPr lang="fr-FR"/>
          </a:p>
        </p:txBody>
      </p:sp>
    </p:spTree>
    <p:extLst>
      <p:ext uri="{BB962C8B-B14F-4D97-AF65-F5344CB8AC3E}">
        <p14:creationId xmlns:p14="http://schemas.microsoft.com/office/powerpoint/2010/main" val="166143498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215</a:t>
            </a:fld>
            <a:endParaRPr 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216</a:t>
            </a:fld>
            <a:endParaRPr lang="fr-FR"/>
          </a:p>
        </p:txBody>
      </p:sp>
    </p:spTree>
    <p:extLst>
      <p:ext uri="{BB962C8B-B14F-4D97-AF65-F5344CB8AC3E}">
        <p14:creationId xmlns:p14="http://schemas.microsoft.com/office/powerpoint/2010/main" val="203539019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218</a:t>
            </a:fld>
            <a:endParaRPr lang="fr-FR"/>
          </a:p>
        </p:txBody>
      </p:sp>
    </p:spTree>
    <p:extLst>
      <p:ext uri="{BB962C8B-B14F-4D97-AF65-F5344CB8AC3E}">
        <p14:creationId xmlns:p14="http://schemas.microsoft.com/office/powerpoint/2010/main" val="3464892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14</a:t>
            </a:fld>
            <a:endParaRPr lang="fr-FR"/>
          </a:p>
        </p:txBody>
      </p:sp>
    </p:spTree>
    <p:extLst>
      <p:ext uri="{BB962C8B-B14F-4D97-AF65-F5344CB8AC3E}">
        <p14:creationId xmlns:p14="http://schemas.microsoft.com/office/powerpoint/2010/main" val="298295628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220</a:t>
            </a:fld>
            <a:endParaRPr lang="fr-FR"/>
          </a:p>
        </p:txBody>
      </p:sp>
    </p:spTree>
    <p:extLst>
      <p:ext uri="{BB962C8B-B14F-4D97-AF65-F5344CB8AC3E}">
        <p14:creationId xmlns:p14="http://schemas.microsoft.com/office/powerpoint/2010/main" val="333302949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92500" lnSpcReduction="2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15</a:t>
            </a:fld>
            <a:endParaRPr lang="fr-FR"/>
          </a:p>
        </p:txBody>
      </p:sp>
    </p:spTree>
    <p:extLst>
      <p:ext uri="{BB962C8B-B14F-4D97-AF65-F5344CB8AC3E}">
        <p14:creationId xmlns:p14="http://schemas.microsoft.com/office/powerpoint/2010/main" val="154680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16</a:t>
            </a:fld>
            <a:endParaRPr lang="fr-FR"/>
          </a:p>
        </p:txBody>
      </p:sp>
    </p:spTree>
    <p:extLst>
      <p:ext uri="{BB962C8B-B14F-4D97-AF65-F5344CB8AC3E}">
        <p14:creationId xmlns:p14="http://schemas.microsoft.com/office/powerpoint/2010/main" val="413967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19</a:t>
            </a:fld>
            <a:endParaRPr lang="fr-F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21</a:t>
            </a:fld>
            <a:endParaRPr lang="fr-F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22</a:t>
            </a:fld>
            <a:endParaRPr lang="fr-F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noFill/>
        </p:spPr>
        <p:txBody>
          <a:bodyPr/>
          <a:lstStyle/>
          <a:p>
            <a:pPr eaLnBrk="1" hangingPunct="1"/>
            <a:r>
              <a:rPr lang="fr-FR" sz="1050" b="1" dirty="0"/>
              <a:t>Élément :</a:t>
            </a:r>
            <a:r>
              <a:rPr lang="fr-FR" sz="1050" dirty="0"/>
              <a:t> un élément correspond à une balise (X)HTML telle qu'on la trouvera dans la structure du document, notée sans &lt;&gt; (h1, p, a). On peut ainsi définir des instructions CSS pour des éléments et façonner un document de base. </a:t>
            </a:r>
          </a:p>
          <a:p>
            <a:pPr eaLnBrk="1" hangingPunct="1"/>
            <a:endParaRPr lang="fr-FR" sz="1050" dirty="0"/>
          </a:p>
          <a:p>
            <a:pPr eaLnBrk="1" hangingPunct="1"/>
            <a:r>
              <a:rPr lang="fr-FR" sz="1050" b="1" dirty="0"/>
              <a:t>Classe :</a:t>
            </a:r>
            <a:r>
              <a:rPr lang="fr-FR" sz="1050" dirty="0"/>
              <a:t> lors de sa définition, une classe est identifiée par un point (.) précédent son nom (.</a:t>
            </a:r>
            <a:r>
              <a:rPr lang="fr-FR" sz="1050" dirty="0" err="1"/>
              <a:t>maClasse</a:t>
            </a:r>
            <a:r>
              <a:rPr lang="fr-FR" sz="1050" dirty="0"/>
              <a:t>). Vous pouvez choisir le nom que vous voulez, sans espaces. Elle pourra être utilisée sur différents éléments (X)HTML en leur ajoutant l'attribut class et la valeur de la classe entre guillemets sans le point (class="</a:t>
            </a:r>
            <a:r>
              <a:rPr lang="fr-FR" sz="1050" dirty="0" err="1"/>
              <a:t>maClasse</a:t>
            </a:r>
            <a:r>
              <a:rPr lang="fr-FR" sz="1050" dirty="0"/>
              <a:t>").</a:t>
            </a:r>
          </a:p>
          <a:p>
            <a:pPr eaLnBrk="1" hangingPunct="1"/>
            <a:endParaRPr lang="fr-FR" sz="1050" dirty="0"/>
          </a:p>
          <a:p>
            <a:pPr eaLnBrk="1" hangingPunct="1"/>
            <a:r>
              <a:rPr lang="fr-FR" sz="1050" b="1" dirty="0"/>
              <a:t>Identifiant :</a:t>
            </a:r>
            <a:r>
              <a:rPr lang="fr-FR" sz="1050" dirty="0"/>
              <a:t> un identifiant fonctionne comme une classe. Il est référencé par un dièse (#) avant le nom. Un identifiant sert pour un élément (X)HTML unique en se basant sur l'attribut id des balises.</a:t>
            </a:r>
          </a:p>
          <a:p>
            <a:pPr eaLnBrk="1" hangingPunct="1"/>
            <a:endParaRPr lang="fr-FR" sz="1050" dirty="0"/>
          </a:p>
          <a:p>
            <a:pPr eaLnBrk="1" hangingPunct="1"/>
            <a:r>
              <a:rPr lang="fr-FR" sz="1050" b="1" dirty="0"/>
              <a:t>Pseudo-classe :</a:t>
            </a:r>
            <a:r>
              <a:rPr lang="fr-FR" sz="1050" dirty="0"/>
              <a:t> les pseudo-classes permettent de mettre en forme des parties intégrantes du DOM. Il en existe peu : </a:t>
            </a:r>
          </a:p>
          <a:p>
            <a:pPr eaLnBrk="1" hangingPunct="1"/>
            <a:r>
              <a:rPr lang="fr-FR" sz="1050" dirty="0"/>
              <a:t>	-:active (élément actif), </a:t>
            </a:r>
          </a:p>
          <a:p>
            <a:pPr eaLnBrk="1" hangingPunct="1"/>
            <a:r>
              <a:rPr lang="fr-FR" sz="1050" dirty="0"/>
              <a:t>	-:focus (élément en focus), </a:t>
            </a:r>
          </a:p>
          <a:p>
            <a:pPr eaLnBrk="1" hangingPunct="1"/>
            <a:r>
              <a:rPr lang="fr-FR" sz="1050" dirty="0"/>
              <a:t>	-:</a:t>
            </a:r>
            <a:r>
              <a:rPr lang="fr-FR" sz="1050" dirty="0" err="1"/>
              <a:t>hover</a:t>
            </a:r>
            <a:r>
              <a:rPr lang="fr-FR" sz="1050" dirty="0"/>
              <a:t> (élément survolé), </a:t>
            </a:r>
          </a:p>
          <a:p>
            <a:pPr eaLnBrk="1" hangingPunct="1"/>
            <a:r>
              <a:rPr lang="fr-FR" sz="1050" dirty="0"/>
              <a:t>	-:</a:t>
            </a:r>
            <a:r>
              <a:rPr lang="fr-FR" sz="1050" dirty="0" err="1"/>
              <a:t>link</a:t>
            </a:r>
            <a:r>
              <a:rPr lang="fr-FR" sz="1050" dirty="0"/>
              <a:t> (non visité), </a:t>
            </a:r>
          </a:p>
          <a:p>
            <a:pPr eaLnBrk="1" hangingPunct="1"/>
            <a:r>
              <a:rPr lang="fr-FR" sz="1050" dirty="0"/>
              <a:t>	-:</a:t>
            </a:r>
            <a:r>
              <a:rPr lang="fr-FR" sz="1050" dirty="0" err="1"/>
              <a:t>visited</a:t>
            </a:r>
            <a:r>
              <a:rPr lang="fr-FR" sz="1050" dirty="0"/>
              <a:t> (élément visité) , </a:t>
            </a:r>
          </a:p>
          <a:p>
            <a:pPr eaLnBrk="1" hangingPunct="1"/>
            <a:r>
              <a:rPr lang="fr-FR" sz="1050" dirty="0"/>
              <a:t>	-:first-</a:t>
            </a:r>
            <a:r>
              <a:rPr lang="fr-FR" sz="1050" dirty="0" err="1"/>
              <a:t>child</a:t>
            </a:r>
            <a:r>
              <a:rPr lang="fr-FR" sz="1050" dirty="0"/>
              <a:t> (premier élément fils), </a:t>
            </a:r>
          </a:p>
          <a:p>
            <a:pPr eaLnBrk="1" hangingPunct="1"/>
            <a:r>
              <a:rPr lang="fr-FR" sz="1050" dirty="0"/>
              <a:t>	-:</a:t>
            </a:r>
            <a:r>
              <a:rPr lang="fr-FR" sz="1050" dirty="0" err="1"/>
              <a:t>lang</a:t>
            </a:r>
            <a:r>
              <a:rPr lang="fr-FR" sz="1050" dirty="0"/>
              <a:t> (permet de spécifier une langue</a:t>
            </a:r>
          </a:p>
        </p:txBody>
      </p:sp>
    </p:spTree>
    <p:extLst>
      <p:ext uri="{BB962C8B-B14F-4D97-AF65-F5344CB8AC3E}">
        <p14:creationId xmlns:p14="http://schemas.microsoft.com/office/powerpoint/2010/main" val="1205114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a:t>
            </a:fld>
            <a:endParaRPr lang="fr-FR" dirty="0"/>
          </a:p>
        </p:txBody>
      </p:sp>
    </p:spTree>
    <p:extLst>
      <p:ext uri="{BB962C8B-B14F-4D97-AF65-F5344CB8AC3E}">
        <p14:creationId xmlns:p14="http://schemas.microsoft.com/office/powerpoint/2010/main" val="257611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*interdit par les règles d' accessibilités </a:t>
            </a:r>
          </a:p>
          <a:p>
            <a:r>
              <a:rPr lang="fr-FR" dirty="0"/>
              <a:t>** mauvaise</a:t>
            </a:r>
            <a:r>
              <a:rPr lang="fr-FR" baseline="0" dirty="0"/>
              <a:t> pratique à éviter</a:t>
            </a:r>
          </a:p>
          <a:p>
            <a:endParaRPr lang="fr-FR" baseline="0" dirty="0"/>
          </a:p>
          <a:p>
            <a:pPr>
              <a:defRPr/>
            </a:pPr>
            <a:r>
              <a:rPr lang="fr-FR" sz="1200" dirty="0">
                <a:ea typeface="MS Mincho" pitchFamily="49" charset="-128"/>
              </a:rPr>
              <a:t>Dans la mesure où les navigateurs comprennent plusieurs langages, il faut leur préciser quand il doivent exécuter du JS. Pour cela, on place le code suivant : « &lt;script type=« </a:t>
            </a:r>
            <a:r>
              <a:rPr lang="fr-FR" sz="1200" dirty="0" err="1">
                <a:ea typeface="MS Mincho" pitchFamily="49" charset="-128"/>
              </a:rPr>
              <a:t>text</a:t>
            </a:r>
            <a:r>
              <a:rPr lang="fr-FR" sz="1200" dirty="0">
                <a:ea typeface="MS Mincho" pitchFamily="49" charset="-128"/>
              </a:rPr>
              <a:t>/JavaScript"&gt;…</a:t>
            </a:r>
            <a:r>
              <a:rPr lang="fr-FR" sz="1200" u="sng" dirty="0">
                <a:ea typeface="MS Mincho" pitchFamily="49" charset="-128"/>
              </a:rPr>
              <a:t>code JS</a:t>
            </a:r>
            <a:r>
              <a:rPr lang="fr-FR" sz="1200" dirty="0">
                <a:ea typeface="MS Mincho" pitchFamily="49" charset="-128"/>
              </a:rPr>
              <a:t>…&lt;/script&gt; ».</a:t>
            </a:r>
          </a:p>
          <a:p>
            <a:pPr>
              <a:defRPr/>
            </a:pPr>
            <a:r>
              <a:rPr lang="fr-FR" sz="1200" u="sng" dirty="0">
                <a:ea typeface="MS Mincho" pitchFamily="49" charset="-128"/>
              </a:rPr>
              <a:t>Remarque:</a:t>
            </a:r>
            <a:r>
              <a:rPr lang="fr-FR" sz="1200" dirty="0">
                <a:ea typeface="MS Mincho" pitchFamily="49" charset="-128"/>
              </a:rPr>
              <a:t> « </a:t>
            </a:r>
            <a:r>
              <a:rPr lang="fr-FR" sz="1200" dirty="0" err="1">
                <a:ea typeface="MS Mincho" pitchFamily="49" charset="-128"/>
              </a:rPr>
              <a:t>language</a:t>
            </a:r>
            <a:r>
              <a:rPr lang="fr-FR" sz="1200" dirty="0">
                <a:ea typeface="MS Mincho" pitchFamily="49" charset="-128"/>
              </a:rPr>
              <a:t>="JavaScript" est déprécié depuis HTML4.01 soit 1999</a:t>
            </a:r>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24</a:t>
            </a:fld>
            <a:endParaRPr lang="fr-FR"/>
          </a:p>
        </p:txBody>
      </p:sp>
    </p:spTree>
    <p:extLst>
      <p:ext uri="{BB962C8B-B14F-4D97-AF65-F5344CB8AC3E}">
        <p14:creationId xmlns:p14="http://schemas.microsoft.com/office/powerpoint/2010/main" val="4113862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866131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 conseillé</a:t>
            </a:r>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26</a:t>
            </a:fld>
            <a:endParaRPr lang="fr-FR"/>
          </a:p>
        </p:txBody>
      </p:sp>
    </p:spTree>
    <p:extLst>
      <p:ext uri="{BB962C8B-B14F-4D97-AF65-F5344CB8AC3E}">
        <p14:creationId xmlns:p14="http://schemas.microsoft.com/office/powerpoint/2010/main" val="4032638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27</a:t>
            </a:fld>
            <a:endParaRPr lang="fr-FR"/>
          </a:p>
        </p:txBody>
      </p:sp>
    </p:spTree>
    <p:extLst>
      <p:ext uri="{BB962C8B-B14F-4D97-AF65-F5344CB8AC3E}">
        <p14:creationId xmlns:p14="http://schemas.microsoft.com/office/powerpoint/2010/main" val="179696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17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PRECISIONS</a:t>
            </a:r>
          </a:p>
          <a:p>
            <a:endParaRPr lang="fr-FR" sz="700" dirty="0">
              <a:ea typeface="MS Mincho" pitchFamily="49" charset="-128"/>
            </a:endParaRPr>
          </a:p>
          <a:p>
            <a:r>
              <a:rPr lang="fr-FR" sz="700" dirty="0">
                <a:ea typeface="MS Mincho" pitchFamily="49" charset="-128"/>
              </a:rPr>
              <a:t>- Pour ceux qui pratiquent des langages tels que le C, JS étant souvent interprété (cf. linker), ne séparez pas définitions, déclarations et </a:t>
            </a:r>
            <a:r>
              <a:rPr lang="fr-FR" sz="700" dirty="0" err="1">
                <a:ea typeface="MS Mincho" pitchFamily="49" charset="-128"/>
              </a:rPr>
              <a:t>init</a:t>
            </a:r>
            <a:r>
              <a:rPr lang="fr-FR" sz="700" dirty="0">
                <a:ea typeface="MS Mincho" pitchFamily="49" charset="-128"/>
              </a:rPr>
              <a:t>.</a:t>
            </a:r>
          </a:p>
          <a:p>
            <a:endParaRPr lang="fr-FR" sz="700" dirty="0">
              <a:ea typeface="MS Mincho" pitchFamily="49" charset="-128"/>
            </a:endParaRPr>
          </a:p>
          <a:p>
            <a:r>
              <a:rPr lang="fr-FR" sz="700" dirty="0">
                <a:ea typeface="MS Mincho" pitchFamily="49" charset="-128"/>
              </a:rPr>
              <a:t>- On déclare une variable par : « var </a:t>
            </a:r>
            <a:r>
              <a:rPr lang="fr-FR" sz="700" u="sng" dirty="0">
                <a:ea typeface="MS Mincho" pitchFamily="49" charset="-128"/>
              </a:rPr>
              <a:t>variable</a:t>
            </a:r>
            <a:r>
              <a:rPr lang="fr-FR" sz="700" dirty="0">
                <a:ea typeface="MS Mincho" pitchFamily="49" charset="-128"/>
              </a:rPr>
              <a:t> =  </a:t>
            </a:r>
            <a:r>
              <a:rPr lang="fr-FR" sz="700" u="sng" dirty="0">
                <a:ea typeface="MS Mincho" pitchFamily="49" charset="-128"/>
              </a:rPr>
              <a:t>valeur (typée)</a:t>
            </a:r>
            <a:r>
              <a:rPr lang="fr-FR" sz="700" dirty="0">
                <a:ea typeface="MS Mincho" pitchFamily="49" charset="-128"/>
              </a:rPr>
              <a:t>; » ou « var </a:t>
            </a:r>
            <a:r>
              <a:rPr lang="fr-FR" sz="700" u="sng" dirty="0">
                <a:ea typeface="MS Mincho" pitchFamily="49" charset="-128"/>
              </a:rPr>
              <a:t>variable</a:t>
            </a:r>
            <a:r>
              <a:rPr lang="fr-FR" sz="700" dirty="0">
                <a:ea typeface="MS Mincho" pitchFamily="49" charset="-128"/>
              </a:rPr>
              <a:t> = new </a:t>
            </a:r>
            <a:r>
              <a:rPr lang="fr-FR" sz="700" u="sng" dirty="0">
                <a:ea typeface="MS Mincho" pitchFamily="49" charset="-128"/>
              </a:rPr>
              <a:t>Classe</a:t>
            </a:r>
            <a:r>
              <a:rPr lang="fr-FR" sz="700" dirty="0">
                <a:ea typeface="MS Mincho" pitchFamily="49" charset="-128"/>
              </a:rPr>
              <a:t>(); » ex: var </a:t>
            </a:r>
            <a:r>
              <a:rPr lang="fr-FR" sz="700" dirty="0" err="1">
                <a:ea typeface="MS Mincho" pitchFamily="49" charset="-128"/>
              </a:rPr>
              <a:t>intNum</a:t>
            </a:r>
            <a:r>
              <a:rPr lang="fr-FR" sz="700" dirty="0">
                <a:ea typeface="MS Mincho" pitchFamily="49" charset="-128"/>
              </a:rPr>
              <a:t> = 5; var </a:t>
            </a:r>
            <a:r>
              <a:rPr lang="fr-FR" sz="700" dirty="0" err="1">
                <a:ea typeface="MS Mincho" pitchFamily="49" charset="-128"/>
              </a:rPr>
              <a:t>strTmp</a:t>
            </a:r>
            <a:r>
              <a:rPr lang="fr-FR" sz="700" dirty="0">
                <a:ea typeface="MS Mincho" pitchFamily="49" charset="-128"/>
              </a:rPr>
              <a:t> = new String();</a:t>
            </a:r>
            <a:br>
              <a:rPr lang="fr-FR" sz="700" dirty="0">
                <a:ea typeface="MS Mincho" pitchFamily="49" charset="-128"/>
              </a:rPr>
            </a:br>
            <a:r>
              <a:rPr lang="fr-FR" sz="700" u="sng" dirty="0">
                <a:ea typeface="MS Mincho" pitchFamily="49" charset="-128"/>
              </a:rPr>
              <a:t>Remarque:</a:t>
            </a:r>
            <a:r>
              <a:rPr lang="fr-FR" sz="700" dirty="0">
                <a:ea typeface="MS Mincho" pitchFamily="49" charset="-128"/>
              </a:rPr>
              <a:t> faites attention aux problèmes de linkage avec </a:t>
            </a:r>
            <a:r>
              <a:rPr lang="fr-FR" sz="700" dirty="0" err="1">
                <a:ea typeface="MS Mincho" pitchFamily="49" charset="-128"/>
              </a:rPr>
              <a:t>this</a:t>
            </a:r>
            <a:r>
              <a:rPr lang="fr-FR" sz="700" dirty="0">
                <a:ea typeface="MS Mincho" pitchFamily="49" charset="-128"/>
              </a:rPr>
              <a:t> et son utilisation combinée avec new, les méthodes (anonymes ou non), les gestionnaires d’événements…</a:t>
            </a:r>
          </a:p>
          <a:p>
            <a:endParaRPr lang="fr-FR" sz="700" dirty="0">
              <a:ea typeface="MS Mincho" pitchFamily="49" charset="-128"/>
            </a:endParaRPr>
          </a:p>
          <a:p>
            <a:r>
              <a:rPr lang="fr-FR" sz="700" dirty="0">
                <a:ea typeface="MS Mincho" pitchFamily="49" charset="-128"/>
              </a:rPr>
              <a:t>- Pour les fonctions/méthodes on met le terme « </a:t>
            </a:r>
            <a:r>
              <a:rPr lang="fr-FR" sz="700" dirty="0" err="1">
                <a:ea typeface="MS Mincho" pitchFamily="49" charset="-128"/>
              </a:rPr>
              <a:t>function</a:t>
            </a:r>
            <a:r>
              <a:rPr lang="fr-FR" sz="700" dirty="0">
                <a:ea typeface="MS Mincho" pitchFamily="49" charset="-128"/>
              </a:rPr>
              <a:t> » suivi du nom de la fonction et de parenthèses contenant les paramètres à transmettre.</a:t>
            </a:r>
            <a:br>
              <a:rPr lang="fr-FR" sz="700" dirty="0">
                <a:ea typeface="MS Mincho" pitchFamily="49" charset="-128"/>
              </a:rPr>
            </a:br>
            <a:r>
              <a:rPr lang="fr-FR" sz="700" u="sng" dirty="0" err="1">
                <a:ea typeface="MS Mincho" pitchFamily="49" charset="-128"/>
              </a:rPr>
              <a:t>cf</a:t>
            </a:r>
            <a:r>
              <a:rPr lang="fr-FR" sz="700" u="sng" dirty="0">
                <a:ea typeface="MS Mincho" pitchFamily="49" charset="-128"/>
              </a:rPr>
              <a:t>:</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a:t>
            </a:r>
            <a:r>
              <a:rPr lang="fr-FR" sz="700" u="sng" dirty="0">
                <a:ea typeface="MS Mincho" pitchFamily="49" charset="-128"/>
              </a:rPr>
              <a:t>fonction</a:t>
            </a:r>
            <a:r>
              <a:rPr lang="fr-FR" sz="700" dirty="0">
                <a:ea typeface="MS Mincho" pitchFamily="49" charset="-128"/>
              </a:rPr>
              <a:t>( </a:t>
            </a:r>
            <a:r>
              <a:rPr lang="fr-FR" sz="700" u="sng" dirty="0">
                <a:ea typeface="MS Mincho" pitchFamily="49" charset="-128"/>
              </a:rPr>
              <a:t>param1</a:t>
            </a:r>
            <a:r>
              <a:rPr lang="fr-FR" sz="700" dirty="0">
                <a:ea typeface="MS Mincho" pitchFamily="49" charset="-128"/>
              </a:rPr>
              <a:t>, </a:t>
            </a:r>
            <a:r>
              <a:rPr lang="fr-FR" sz="700" u="sng" dirty="0">
                <a:ea typeface="MS Mincho" pitchFamily="49" charset="-128"/>
              </a:rPr>
              <a:t>param2</a:t>
            </a:r>
            <a:r>
              <a:rPr lang="fr-FR" sz="700" dirty="0">
                <a:ea typeface="MS Mincho" pitchFamily="49" charset="-128"/>
              </a:rPr>
              <a:t>…){…</a:t>
            </a:r>
            <a:r>
              <a:rPr lang="fr-FR" sz="700" u="sng" dirty="0">
                <a:ea typeface="MS Mincho" pitchFamily="49" charset="-128"/>
              </a:rPr>
              <a:t>code</a:t>
            </a:r>
            <a:r>
              <a:rPr lang="fr-FR" sz="700" dirty="0">
                <a:ea typeface="MS Mincho" pitchFamily="49" charset="-128"/>
              </a:rPr>
              <a:t>…}</a:t>
            </a:r>
            <a:br>
              <a:rPr lang="fr-FR" sz="700" dirty="0">
                <a:ea typeface="MS Mincho" pitchFamily="49" charset="-128"/>
              </a:rPr>
            </a:br>
            <a:r>
              <a:rPr lang="fr-FR" sz="700" u="sng" dirty="0">
                <a:ea typeface="MS Mincho" pitchFamily="49" charset="-128"/>
              </a:rPr>
              <a:t>ex:</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check( </a:t>
            </a:r>
            <a:r>
              <a:rPr lang="fr-FR" sz="700" dirty="0" err="1">
                <a:ea typeface="MS Mincho" pitchFamily="49" charset="-128"/>
              </a:rPr>
              <a:t>prmStrTxt</a:t>
            </a:r>
            <a:r>
              <a:rPr lang="fr-FR" sz="700" dirty="0">
                <a:ea typeface="MS Mincho" pitchFamily="49" charset="-128"/>
              </a:rPr>
              <a:t>){ var </a:t>
            </a:r>
            <a:r>
              <a:rPr lang="fr-FR" sz="700" dirty="0" err="1">
                <a:ea typeface="MS Mincho" pitchFamily="49" charset="-128"/>
              </a:rPr>
              <a:t>intPos</a:t>
            </a:r>
            <a:r>
              <a:rPr lang="fr-FR" sz="700" dirty="0">
                <a:ea typeface="MS Mincho" pitchFamily="49" charset="-128"/>
              </a:rPr>
              <a:t>=</a:t>
            </a:r>
            <a:r>
              <a:rPr lang="fr-FR" sz="700" dirty="0" err="1">
                <a:ea typeface="MS Mincho" pitchFamily="49" charset="-128"/>
              </a:rPr>
              <a:t>prmStrTxt.indexOf</a:t>
            </a:r>
            <a:r>
              <a:rPr lang="fr-FR" sz="700" dirty="0">
                <a:ea typeface="MS Mincho" pitchFamily="49" charset="-128"/>
              </a:rPr>
              <a:t>("?");…}</a:t>
            </a:r>
          </a:p>
          <a:p>
            <a:endParaRPr lang="fr-FR" sz="700" dirty="0">
              <a:ea typeface="MS Mincho" pitchFamily="49" charset="-128"/>
            </a:endParaRPr>
          </a:p>
          <a:p>
            <a:r>
              <a:rPr lang="fr-FR" sz="700" dirty="0">
                <a:ea typeface="MS Mincho" pitchFamily="49" charset="-128"/>
              </a:rPr>
              <a:t>- La zone entre parenthèses est réservée à la transmission de paramètres (vide si rien) (nb libre par rapport à la définition qui ne sert qu’à nommer les </a:t>
            </a:r>
            <a:r>
              <a:rPr lang="fr-FR" sz="700" dirty="0" err="1">
                <a:ea typeface="MS Mincho" pitchFamily="49" charset="-128"/>
              </a:rPr>
              <a:t>params</a:t>
            </a:r>
            <a:r>
              <a:rPr lang="fr-FR" sz="700" dirty="0">
                <a:ea typeface="MS Mincho" pitchFamily="49" charset="-128"/>
              </a:rPr>
              <a:t>). </a:t>
            </a:r>
            <a:r>
              <a:rPr lang="fr-FR" sz="700" u="sng" dirty="0">
                <a:ea typeface="MS Mincho" pitchFamily="49" charset="-128"/>
              </a:rPr>
              <a:t>Ex:</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a:t>
            </a:r>
            <a:r>
              <a:rPr lang="fr-FR" sz="700" dirty="0" err="1">
                <a:ea typeface="MS Mincho" pitchFamily="49" charset="-128"/>
              </a:rPr>
              <a:t>validForm</a:t>
            </a:r>
            <a:r>
              <a:rPr lang="fr-FR" sz="700" dirty="0">
                <a:ea typeface="MS Mincho" pitchFamily="49" charset="-128"/>
              </a:rPr>
              <a:t>() { </a:t>
            </a:r>
            <a:r>
              <a:rPr lang="fr-FR" sz="700" dirty="0" err="1">
                <a:ea typeface="MS Mincho" pitchFamily="49" charset="-128"/>
              </a:rPr>
              <a:t>document.f.submit</a:t>
            </a:r>
            <a:r>
              <a:rPr lang="fr-FR" sz="700" dirty="0">
                <a:ea typeface="MS Mincho" pitchFamily="49" charset="-128"/>
              </a:rPr>
              <a:t>(); }</a:t>
            </a:r>
          </a:p>
          <a:p>
            <a:endParaRPr lang="fr-FR" sz="700" dirty="0">
              <a:ea typeface="MS Mincho" pitchFamily="49" charset="-128"/>
            </a:endParaRPr>
          </a:p>
          <a:p>
            <a:r>
              <a:rPr lang="fr-FR" sz="700" dirty="0">
                <a:ea typeface="MS Mincho" pitchFamily="49" charset="-128"/>
              </a:rPr>
              <a:t>- La valeur de retour est retournée par la fonction « return(</a:t>
            </a:r>
            <a:r>
              <a:rPr lang="fr-FR" sz="700" u="sng" dirty="0">
                <a:ea typeface="MS Mincho" pitchFamily="49" charset="-128"/>
              </a:rPr>
              <a:t>valeur</a:t>
            </a:r>
            <a:r>
              <a:rPr lang="fr-FR" sz="700" dirty="0">
                <a:ea typeface="MS Mincho" pitchFamily="49" charset="-128"/>
              </a:rPr>
              <a:t>); » simplifiée en « return </a:t>
            </a:r>
            <a:r>
              <a:rPr lang="fr-FR" sz="700" u="sng" dirty="0">
                <a:ea typeface="MS Mincho" pitchFamily="49" charset="-128"/>
              </a:rPr>
              <a:t>valeur</a:t>
            </a:r>
            <a:r>
              <a:rPr lang="fr-FR" sz="700" dirty="0">
                <a:ea typeface="MS Mincho" pitchFamily="49" charset="-128"/>
              </a:rPr>
              <a:t>; » pour compatibilité avec les anciens codes.</a:t>
            </a:r>
          </a:p>
          <a:p>
            <a:endParaRPr lang="fr-FR" sz="700" dirty="0"/>
          </a:p>
        </p:txBody>
      </p:sp>
      <p:sp>
        <p:nvSpPr>
          <p:cNvPr id="4" name="Espace réservé du numéro de diapositive 3"/>
          <p:cNvSpPr>
            <a:spLocks noGrp="1"/>
          </p:cNvSpPr>
          <p:nvPr>
            <p:ph type="sldNum" sz="quarter" idx="5"/>
          </p:nvPr>
        </p:nvSpPr>
        <p:spPr/>
        <p:txBody>
          <a:bodyPr/>
          <a:lstStyle/>
          <a:p>
            <a:pPr>
              <a:defRPr/>
            </a:pPr>
            <a:fld id="{40180265-FCF7-4684-96FA-AD47E85E1321}" type="slidenum">
              <a:rPr lang="en-JM" smtClean="0"/>
              <a:pPr>
                <a:defRPr/>
              </a:pPr>
              <a:t>28</a:t>
            </a:fld>
            <a:endParaRPr lang="en-JM"/>
          </a:p>
        </p:txBody>
      </p:sp>
    </p:spTree>
    <p:extLst>
      <p:ext uri="{BB962C8B-B14F-4D97-AF65-F5344CB8AC3E}">
        <p14:creationId xmlns:p14="http://schemas.microsoft.com/office/powerpoint/2010/main" val="3078437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Preferé</a:t>
            </a:r>
            <a:r>
              <a:rPr lang="fr-FR" dirty="0"/>
              <a:t> les types natif plutôt que les types objets </a:t>
            </a:r>
          </a:p>
          <a:p>
            <a:r>
              <a:rPr lang="fr-FR" dirty="0"/>
              <a:t>ex</a:t>
            </a:r>
            <a:r>
              <a:rPr lang="fr-FR" baseline="0" dirty="0"/>
              <a:t> </a:t>
            </a:r>
          </a:p>
          <a:p>
            <a:r>
              <a:rPr lang="fr-FR" baseline="0" dirty="0"/>
              <a:t>var </a:t>
            </a:r>
            <a:r>
              <a:rPr lang="fr-FR" baseline="0" dirty="0" err="1"/>
              <a:t>str</a:t>
            </a:r>
            <a:r>
              <a:rPr lang="fr-FR" baseline="0" dirty="0"/>
              <a:t>='blabla' plutôt que var </a:t>
            </a:r>
            <a:r>
              <a:rPr lang="fr-FR" baseline="0" dirty="0" err="1"/>
              <a:t>str</a:t>
            </a:r>
            <a:r>
              <a:rPr lang="fr-FR" baseline="0" dirty="0"/>
              <a:t>=new String('blabla');</a:t>
            </a:r>
          </a:p>
          <a:p>
            <a:r>
              <a:rPr lang="fr-FR" baseline="0" dirty="0"/>
              <a:t>var </a:t>
            </a:r>
            <a:r>
              <a:rPr lang="fr-FR" baseline="0" dirty="0" err="1"/>
              <a:t>arr</a:t>
            </a:r>
            <a:r>
              <a:rPr lang="fr-FR" baseline="0" dirty="0"/>
              <a:t>=[] plutôt que var </a:t>
            </a:r>
            <a:r>
              <a:rPr lang="fr-FR" baseline="0" dirty="0" err="1"/>
              <a:t>arr</a:t>
            </a:r>
            <a:r>
              <a:rPr lang="fr-FR" baseline="0" dirty="0"/>
              <a:t>= new </a:t>
            </a:r>
            <a:r>
              <a:rPr lang="fr-FR" baseline="0" dirty="0" err="1"/>
              <a:t>Array</a:t>
            </a:r>
            <a:r>
              <a:rPr lang="fr-FR" baseline="0" dirty="0"/>
              <a:t>();</a:t>
            </a:r>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29</a:t>
            </a:fld>
            <a:endParaRPr lang="fr-FR"/>
          </a:p>
        </p:txBody>
      </p:sp>
    </p:spTree>
    <p:extLst>
      <p:ext uri="{BB962C8B-B14F-4D97-AF65-F5344CB8AC3E}">
        <p14:creationId xmlns:p14="http://schemas.microsoft.com/office/powerpoint/2010/main" val="2671075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30</a:t>
            </a:fld>
            <a:endParaRPr lang="fr-FR"/>
          </a:p>
        </p:txBody>
      </p:sp>
    </p:spTree>
    <p:extLst>
      <p:ext uri="{BB962C8B-B14F-4D97-AF65-F5344CB8AC3E}">
        <p14:creationId xmlns:p14="http://schemas.microsoft.com/office/powerpoint/2010/main" val="4284346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i="1" baseline="0" dirty="0"/>
              <a:t> </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31</a:t>
            </a:fld>
            <a:endParaRPr lang="fr-FR"/>
          </a:p>
        </p:txBody>
      </p:sp>
    </p:spTree>
    <p:extLst>
      <p:ext uri="{BB962C8B-B14F-4D97-AF65-F5344CB8AC3E}">
        <p14:creationId xmlns:p14="http://schemas.microsoft.com/office/powerpoint/2010/main" val="710145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32</a:t>
            </a:fld>
            <a:endParaRPr lang="fr-FR"/>
          </a:p>
        </p:txBody>
      </p:sp>
    </p:spTree>
    <p:extLst>
      <p:ext uri="{BB962C8B-B14F-4D97-AF65-F5344CB8AC3E}">
        <p14:creationId xmlns:p14="http://schemas.microsoft.com/office/powerpoint/2010/main" val="2357304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33</a:t>
            </a:fld>
            <a:endParaRPr lang="fr-FR"/>
          </a:p>
        </p:txBody>
      </p:sp>
    </p:spTree>
    <p:extLst>
      <p:ext uri="{BB962C8B-B14F-4D97-AF65-F5344CB8AC3E}">
        <p14:creationId xmlns:p14="http://schemas.microsoft.com/office/powerpoint/2010/main" val="1663599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a:t>
            </a:fld>
            <a:endParaRPr lang="fr-FR"/>
          </a:p>
        </p:txBody>
      </p:sp>
    </p:spTree>
    <p:extLst>
      <p:ext uri="{BB962C8B-B14F-4D97-AF65-F5344CB8AC3E}">
        <p14:creationId xmlns:p14="http://schemas.microsoft.com/office/powerpoint/2010/main" val="403724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34</a:t>
            </a:fld>
            <a:endParaRPr lang="fr-FR"/>
          </a:p>
        </p:txBody>
      </p:sp>
    </p:spTree>
    <p:extLst>
      <p:ext uri="{BB962C8B-B14F-4D97-AF65-F5344CB8AC3E}">
        <p14:creationId xmlns:p14="http://schemas.microsoft.com/office/powerpoint/2010/main" val="2681986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35</a:t>
            </a:fld>
            <a:endParaRPr lang="fr-FR"/>
          </a:p>
        </p:txBody>
      </p:sp>
    </p:spTree>
    <p:extLst>
      <p:ext uri="{BB962C8B-B14F-4D97-AF65-F5344CB8AC3E}">
        <p14:creationId xmlns:p14="http://schemas.microsoft.com/office/powerpoint/2010/main" val="985384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36</a:t>
            </a:fld>
            <a:endParaRPr lang="fr-FR"/>
          </a:p>
        </p:txBody>
      </p:sp>
    </p:spTree>
    <p:extLst>
      <p:ext uri="{BB962C8B-B14F-4D97-AF65-F5344CB8AC3E}">
        <p14:creationId xmlns:p14="http://schemas.microsoft.com/office/powerpoint/2010/main" val="2735672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37</a:t>
            </a:fld>
            <a:endParaRPr lang="fr-FR"/>
          </a:p>
        </p:txBody>
      </p:sp>
    </p:spTree>
    <p:extLst>
      <p:ext uri="{BB962C8B-B14F-4D97-AF65-F5344CB8AC3E}">
        <p14:creationId xmlns:p14="http://schemas.microsoft.com/office/powerpoint/2010/main" val="380664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38</a:t>
            </a:fld>
            <a:endParaRPr lang="fr-FR"/>
          </a:p>
        </p:txBody>
      </p:sp>
    </p:spTree>
    <p:extLst>
      <p:ext uri="{BB962C8B-B14F-4D97-AF65-F5344CB8AC3E}">
        <p14:creationId xmlns:p14="http://schemas.microsoft.com/office/powerpoint/2010/main" val="2100062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39</a:t>
            </a:fld>
            <a:endParaRPr lang="fr-FR"/>
          </a:p>
        </p:txBody>
      </p:sp>
    </p:spTree>
    <p:extLst>
      <p:ext uri="{BB962C8B-B14F-4D97-AF65-F5344CB8AC3E}">
        <p14:creationId xmlns:p14="http://schemas.microsoft.com/office/powerpoint/2010/main" val="24874716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*le</a:t>
            </a:r>
            <a:r>
              <a:rPr lang="fr-FR" baseline="0" dirty="0"/>
              <a:t> cas </a:t>
            </a:r>
            <a:r>
              <a:rPr lang="fr-FR" b="1" baseline="0" dirty="0"/>
              <a:t>default</a:t>
            </a:r>
            <a:r>
              <a:rPr lang="fr-FR" baseline="0" dirty="0"/>
              <a:t> est une bonne pratique</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40</a:t>
            </a:fld>
            <a:endParaRPr lang="fr-FR"/>
          </a:p>
        </p:txBody>
      </p:sp>
    </p:spTree>
    <p:extLst>
      <p:ext uri="{BB962C8B-B14F-4D97-AF65-F5344CB8AC3E}">
        <p14:creationId xmlns:p14="http://schemas.microsoft.com/office/powerpoint/2010/main" val="1756059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41</a:t>
            </a:fld>
            <a:endParaRPr lang="fr-FR"/>
          </a:p>
        </p:txBody>
      </p:sp>
    </p:spTree>
    <p:extLst>
      <p:ext uri="{BB962C8B-B14F-4D97-AF65-F5344CB8AC3E}">
        <p14:creationId xmlns:p14="http://schemas.microsoft.com/office/powerpoint/2010/main" val="380259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42</a:t>
            </a:fld>
            <a:endParaRPr lang="fr-FR"/>
          </a:p>
        </p:txBody>
      </p:sp>
    </p:spTree>
    <p:extLst>
      <p:ext uri="{BB962C8B-B14F-4D97-AF65-F5344CB8AC3E}">
        <p14:creationId xmlns:p14="http://schemas.microsoft.com/office/powerpoint/2010/main" val="188424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43</a:t>
            </a:fld>
            <a:endParaRPr lang="fr-FR"/>
          </a:p>
        </p:txBody>
      </p:sp>
    </p:spTree>
    <p:extLst>
      <p:ext uri="{BB962C8B-B14F-4D97-AF65-F5344CB8AC3E}">
        <p14:creationId xmlns:p14="http://schemas.microsoft.com/office/powerpoint/2010/main" val="965625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a:p>
        </p:txBody>
      </p:sp>
    </p:spTree>
    <p:extLst>
      <p:ext uri="{BB962C8B-B14F-4D97-AF65-F5344CB8AC3E}">
        <p14:creationId xmlns:p14="http://schemas.microsoft.com/office/powerpoint/2010/main" val="7955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889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F85813BB-EF20-44DE-AAA0-C0AAEC3D6A91}" type="slidenum">
              <a:rPr lang="en-JM" smtClean="0"/>
              <a:pPr>
                <a:defRPr/>
              </a:pPr>
              <a:t>44</a:t>
            </a:fld>
            <a:endParaRPr lang="en-JM"/>
          </a:p>
        </p:txBody>
      </p:sp>
    </p:spTree>
    <p:extLst>
      <p:ext uri="{BB962C8B-B14F-4D97-AF65-F5344CB8AC3E}">
        <p14:creationId xmlns:p14="http://schemas.microsoft.com/office/powerpoint/2010/main" val="216265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45</a:t>
            </a:fld>
            <a:endParaRPr lang="fr-FR"/>
          </a:p>
        </p:txBody>
      </p:sp>
    </p:spTree>
    <p:extLst>
      <p:ext uri="{BB962C8B-B14F-4D97-AF65-F5344CB8AC3E}">
        <p14:creationId xmlns:p14="http://schemas.microsoft.com/office/powerpoint/2010/main" val="3157041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46</a:t>
            </a:fld>
            <a:endParaRPr lang="fr-FR"/>
          </a:p>
        </p:txBody>
      </p:sp>
    </p:spTree>
    <p:extLst>
      <p:ext uri="{BB962C8B-B14F-4D97-AF65-F5344CB8AC3E}">
        <p14:creationId xmlns:p14="http://schemas.microsoft.com/office/powerpoint/2010/main" val="699836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de l’extension d’une class</a:t>
            </a:r>
          </a:p>
          <a:p>
            <a:r>
              <a:rPr lang="fr-FR" dirty="0"/>
              <a:t>qui reprend tout ce que fais un objet pour faire un nouvelle objet a partir du premier.</a:t>
            </a:r>
          </a:p>
          <a:p>
            <a:endParaRPr lang="fr-FR" dirty="0"/>
          </a:p>
          <a:p>
            <a:r>
              <a:rPr lang="fr-FR" dirty="0"/>
              <a:t>Il peut redéfinir des fonctions ou méthodes existante chez le parent et en apporter d’autres.</a:t>
            </a:r>
          </a:p>
          <a:p>
            <a:r>
              <a:rPr lang="fr-FR" dirty="0"/>
              <a:t>Ici notre cafetier </a:t>
            </a:r>
            <a:r>
              <a:rPr lang="fr-FR" dirty="0" err="1"/>
              <a:t>posséde</a:t>
            </a:r>
            <a:r>
              <a:rPr lang="fr-FR" dirty="0"/>
              <a:t> les </a:t>
            </a:r>
            <a:r>
              <a:rPr lang="fr-FR" dirty="0" err="1"/>
              <a:t>memes</a:t>
            </a:r>
            <a:r>
              <a:rPr lang="fr-FR" dirty="0"/>
              <a:t> fonctions : faire le café par exemple</a:t>
            </a:r>
          </a:p>
          <a:p>
            <a:endParaRPr lang="fr-FR" dirty="0"/>
          </a:p>
          <a:p>
            <a:r>
              <a:rPr lang="fr-FR" dirty="0"/>
              <a:t>Mais le fonctionnement n’est pas profilement le </a:t>
            </a:r>
            <a:r>
              <a:rPr lang="fr-FR" dirty="0" err="1"/>
              <a:t>meme</a:t>
            </a:r>
            <a:r>
              <a:rPr lang="fr-FR" dirty="0"/>
              <a:t>.</a:t>
            </a:r>
          </a:p>
          <a:p>
            <a:r>
              <a:rPr lang="fr-FR" dirty="0"/>
              <a:t>Le café cette fois , toujours présent mais un nouveau conteneur doit </a:t>
            </a:r>
            <a:r>
              <a:rPr lang="fr-FR" dirty="0" err="1"/>
              <a:t>etre</a:t>
            </a:r>
            <a:r>
              <a:rPr lang="fr-FR" dirty="0"/>
              <a:t> insérer dans la machine , … plus le café directement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47</a:t>
            </a:fld>
            <a:endParaRPr lang="fr-FR"/>
          </a:p>
        </p:txBody>
      </p:sp>
    </p:spTree>
    <p:extLst>
      <p:ext uri="{BB962C8B-B14F-4D97-AF65-F5344CB8AC3E}">
        <p14:creationId xmlns:p14="http://schemas.microsoft.com/office/powerpoint/2010/main" val="2232373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48</a:t>
            </a:fld>
            <a:endParaRPr lang="fr-FR"/>
          </a:p>
        </p:txBody>
      </p:sp>
    </p:spTree>
    <p:extLst>
      <p:ext uri="{BB962C8B-B14F-4D97-AF65-F5344CB8AC3E}">
        <p14:creationId xmlns:p14="http://schemas.microsoft.com/office/powerpoint/2010/main" val="2891751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d’abstraction. </a:t>
            </a:r>
          </a:p>
          <a:p>
            <a:r>
              <a:rPr lang="fr-FR" dirty="0"/>
              <a:t>Dans l’abstraction on définit (ou uniquement le besoin de de déclarations), le contenu commun a implémenter chez l’enfant </a:t>
            </a:r>
          </a:p>
          <a:p>
            <a:r>
              <a:rPr lang="fr-FR" dirty="0"/>
              <a:t>L’abstraction est plus a voir comme la définition d’un </a:t>
            </a:r>
            <a:r>
              <a:rPr lang="fr-FR" i="1" dirty="0"/>
              <a:t>Object</a:t>
            </a:r>
            <a:r>
              <a:rPr lang="fr-FR" dirty="0"/>
              <a:t> générique plutôt </a:t>
            </a:r>
            <a:r>
              <a:rPr lang="fr-FR" i="1" dirty="0"/>
              <a:t>sous forme de besoins conceptuel</a:t>
            </a:r>
          </a:p>
          <a:p>
            <a:endParaRPr lang="fr-FR" dirty="0"/>
          </a:p>
          <a:p>
            <a:r>
              <a:rPr lang="fr-FR" dirty="0"/>
              <a:t>Contrairement à </a:t>
            </a:r>
            <a:r>
              <a:rPr lang="fr-FR" b="1" dirty="0" err="1"/>
              <a:t>extends</a:t>
            </a:r>
            <a:r>
              <a:rPr lang="fr-FR" b="1" dirty="0"/>
              <a:t> , </a:t>
            </a:r>
            <a:r>
              <a:rPr lang="fr-FR" b="1" dirty="0" err="1"/>
              <a:t>implements</a:t>
            </a:r>
            <a:r>
              <a:rPr lang="fr-FR" b="1" dirty="0"/>
              <a:t> </a:t>
            </a:r>
            <a:r>
              <a:rPr lang="fr-FR" dirty="0"/>
              <a:t>se limite à forcer l’ </a:t>
            </a:r>
            <a:r>
              <a:rPr lang="fr-FR" dirty="0" err="1"/>
              <a:t>éxistance</a:t>
            </a:r>
            <a:r>
              <a:rPr lang="fr-FR" dirty="0"/>
              <a:t> de fonctions ou champs pour chaque </a:t>
            </a:r>
            <a:r>
              <a:rPr lang="fr-FR" dirty="0" err="1"/>
              <a:t>implem</a:t>
            </a:r>
            <a:r>
              <a:rPr lang="fr-FR" dirty="0"/>
              <a: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49</a:t>
            </a:fld>
            <a:endParaRPr lang="fr-FR"/>
          </a:p>
        </p:txBody>
      </p:sp>
    </p:spTree>
    <p:extLst>
      <p:ext uri="{BB962C8B-B14F-4D97-AF65-F5344CB8AC3E}">
        <p14:creationId xmlns:p14="http://schemas.microsoft.com/office/powerpoint/2010/main" val="18636168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094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91BD3008-AADF-4344-AD86-4974D580337B}" type="slidenum">
              <a:rPr lang="en-JM" smtClean="0"/>
              <a:pPr>
                <a:defRPr/>
              </a:pPr>
              <a:t>50</a:t>
            </a:fld>
            <a:endParaRPr lang="en-JM"/>
          </a:p>
        </p:txBody>
      </p:sp>
    </p:spTree>
    <p:extLst>
      <p:ext uri="{BB962C8B-B14F-4D97-AF65-F5344CB8AC3E}">
        <p14:creationId xmlns:p14="http://schemas.microsoft.com/office/powerpoint/2010/main" val="3396765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197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err="1"/>
              <a:t>this</a:t>
            </a:r>
            <a:endParaRPr lang="fr-FR" sz="700" b="1" dirty="0"/>
          </a:p>
          <a:p>
            <a:endParaRPr lang="fr-FR" sz="700" dirty="0">
              <a:ea typeface="MS Mincho" pitchFamily="49" charset="-128"/>
            </a:endParaRPr>
          </a:p>
          <a:p>
            <a:r>
              <a:rPr lang="fr-FR" sz="700" dirty="0">
                <a:ea typeface="MS Mincho" pitchFamily="49" charset="-128"/>
              </a:rPr>
              <a:t>- </a:t>
            </a:r>
            <a:r>
              <a:rPr lang="fr-FR" sz="700" dirty="0" err="1">
                <a:ea typeface="MS Mincho" pitchFamily="49" charset="-128"/>
              </a:rPr>
              <a:t>this</a:t>
            </a:r>
            <a:r>
              <a:rPr lang="fr-FR" sz="700" dirty="0">
                <a:ea typeface="MS Mincho" pitchFamily="49" charset="-128"/>
              </a:rPr>
              <a:t> est un mot réservé qui fait référence à l’objet courant, c’est à dire : au niveau global, l’objet </a:t>
            </a:r>
            <a:r>
              <a:rPr lang="fr-FR" sz="700" dirty="0" err="1">
                <a:ea typeface="MS Mincho" pitchFamily="49" charset="-128"/>
              </a:rPr>
              <a:t>window</a:t>
            </a:r>
            <a:r>
              <a:rPr lang="fr-FR" sz="700" dirty="0">
                <a:ea typeface="MS Mincho" pitchFamily="49" charset="-128"/>
              </a:rPr>
              <a:t> courant (frame), dans une fonction (méthode), l’objet associé à la méthode (peut-être </a:t>
            </a:r>
            <a:r>
              <a:rPr lang="fr-FR" sz="700" dirty="0" err="1">
                <a:ea typeface="MS Mincho" pitchFamily="49" charset="-128"/>
              </a:rPr>
              <a:t>window</a:t>
            </a:r>
            <a:r>
              <a:rPr lang="fr-FR" sz="700" dirty="0">
                <a:ea typeface="MS Mincho" pitchFamily="49" charset="-128"/>
              </a:rPr>
              <a:t> pour les fonctions globales), dans les événements c’est l’objet déclencheur.</a:t>
            </a:r>
          </a:p>
          <a:p>
            <a:endParaRPr lang="fr-FR" sz="700" dirty="0"/>
          </a:p>
          <a:p>
            <a:endParaRPr lang="fr-FR" sz="700" dirty="0"/>
          </a:p>
          <a:p>
            <a:r>
              <a:rPr lang="fr-FR" sz="700" b="1" dirty="0"/>
              <a:t>new et </a:t>
            </a:r>
            <a:r>
              <a:rPr lang="fr-FR" sz="700" b="1" dirty="0" err="1"/>
              <a:t>delete</a:t>
            </a:r>
            <a:endParaRPr lang="fr-FR" sz="700" b="1" dirty="0"/>
          </a:p>
          <a:p>
            <a:endParaRPr lang="fr-FR" sz="700" dirty="0">
              <a:ea typeface="MS Mincho" pitchFamily="49" charset="-128"/>
            </a:endParaRPr>
          </a:p>
          <a:p>
            <a:r>
              <a:rPr lang="fr-FR" sz="700" dirty="0">
                <a:ea typeface="MS Mincho" pitchFamily="49" charset="-128"/>
              </a:rPr>
              <a:t>- l’opérateur new est un opérateur spécial qui permet de créer (d’allouer) un nouvel espace mémoire pour l’objet.</a:t>
            </a:r>
          </a:p>
          <a:p>
            <a:endParaRPr lang="fr-FR" sz="700" dirty="0">
              <a:ea typeface="MS Mincho" pitchFamily="49" charset="-128"/>
            </a:endParaRPr>
          </a:p>
          <a:p>
            <a:r>
              <a:rPr lang="fr-FR" sz="700" dirty="0">
                <a:ea typeface="MS Mincho" pitchFamily="49" charset="-128"/>
              </a:rPr>
              <a:t>- une chaîne pour laquelle aucun espace mémoire n’est allouée est </a:t>
            </a:r>
            <a:r>
              <a:rPr lang="fr-FR" sz="700" dirty="0" err="1">
                <a:ea typeface="MS Mincho" pitchFamily="49" charset="-128"/>
              </a:rPr>
              <a:t>null</a:t>
            </a:r>
            <a:endParaRPr lang="fr-FR" sz="700" dirty="0">
              <a:ea typeface="MS Mincho" pitchFamily="49" charset="-128"/>
            </a:endParaRPr>
          </a:p>
          <a:p>
            <a:endParaRPr lang="fr-FR" sz="700" dirty="0">
              <a:ea typeface="MS Mincho" pitchFamily="49" charset="-128"/>
            </a:endParaRPr>
          </a:p>
          <a:p>
            <a:r>
              <a:rPr lang="fr-FR" sz="700" dirty="0">
                <a:ea typeface="MS Mincho" pitchFamily="49" charset="-128"/>
              </a:rPr>
              <a:t>- pour dés-allouer la mémoire qui a été réservée, il faut utiliser l’opérateur </a:t>
            </a:r>
            <a:r>
              <a:rPr lang="fr-FR" sz="700" dirty="0" err="1">
                <a:ea typeface="MS Mincho" pitchFamily="49" charset="-128"/>
              </a:rPr>
              <a:t>delete</a:t>
            </a:r>
            <a:r>
              <a:rPr lang="fr-FR" sz="700" dirty="0">
                <a:ea typeface="MS Mincho" pitchFamily="49" charset="-128"/>
              </a:rPr>
              <a:t>. C’est important si on manipule de grandes quantités de données (ex: </a:t>
            </a:r>
            <a:r>
              <a:rPr lang="fr-FR" sz="700" dirty="0" err="1">
                <a:ea typeface="MS Mincho" pitchFamily="49" charset="-128"/>
              </a:rPr>
              <a:t>Array</a:t>
            </a:r>
            <a:r>
              <a:rPr lang="fr-FR" sz="700" dirty="0">
                <a:ea typeface="MS Mincho" pitchFamily="49" charset="-128"/>
              </a:rPr>
              <a:t> de grande taille).</a:t>
            </a:r>
            <a:endParaRPr lang="fr-FR" sz="700" dirty="0"/>
          </a:p>
          <a:p>
            <a:endParaRPr lang="fr-FR" sz="700" dirty="0"/>
          </a:p>
        </p:txBody>
      </p:sp>
      <p:sp>
        <p:nvSpPr>
          <p:cNvPr id="4" name="Espace réservé du numéro de diapositive 3"/>
          <p:cNvSpPr>
            <a:spLocks noGrp="1"/>
          </p:cNvSpPr>
          <p:nvPr>
            <p:ph type="sldNum" sz="quarter" idx="5"/>
          </p:nvPr>
        </p:nvSpPr>
        <p:spPr/>
        <p:txBody>
          <a:bodyPr/>
          <a:lstStyle/>
          <a:p>
            <a:pPr>
              <a:defRPr/>
            </a:pPr>
            <a:fld id="{69C8005A-8404-48C2-921E-8873120B20C4}" type="slidenum">
              <a:rPr lang="en-JM" smtClean="0"/>
              <a:pPr>
                <a:defRPr/>
              </a:pPr>
              <a:t>51</a:t>
            </a:fld>
            <a:endParaRPr lang="en-JM"/>
          </a:p>
        </p:txBody>
      </p:sp>
    </p:spTree>
    <p:extLst>
      <p:ext uri="{BB962C8B-B14F-4D97-AF65-F5344CB8AC3E}">
        <p14:creationId xmlns:p14="http://schemas.microsoft.com/office/powerpoint/2010/main" val="25420376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299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AC925617-D48E-4DC3-B872-DC5FE6C0682D}" type="slidenum">
              <a:rPr lang="en-JM" smtClean="0"/>
              <a:pPr>
                <a:defRPr/>
              </a:pPr>
              <a:t>52</a:t>
            </a:fld>
            <a:endParaRPr lang="en-JM"/>
          </a:p>
        </p:txBody>
      </p:sp>
    </p:spTree>
    <p:extLst>
      <p:ext uri="{BB962C8B-B14F-4D97-AF65-F5344CB8AC3E}">
        <p14:creationId xmlns:p14="http://schemas.microsoft.com/office/powerpoint/2010/main" val="19023196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401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39941C91-6CAF-47A9-B9BD-710C44A59B6E}" type="slidenum">
              <a:rPr lang="en-JM" smtClean="0"/>
              <a:pPr>
                <a:defRPr/>
              </a:pPr>
              <a:t>53</a:t>
            </a:fld>
            <a:endParaRPr lang="en-JM"/>
          </a:p>
        </p:txBody>
      </p:sp>
    </p:spTree>
    <p:extLst>
      <p:ext uri="{BB962C8B-B14F-4D97-AF65-F5344CB8AC3E}">
        <p14:creationId xmlns:p14="http://schemas.microsoft.com/office/powerpoint/2010/main" val="213800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a:t>
            </a:fld>
            <a:endParaRPr lang="fr-FR"/>
          </a:p>
        </p:txBody>
      </p:sp>
    </p:spTree>
    <p:extLst>
      <p:ext uri="{BB962C8B-B14F-4D97-AF65-F5344CB8AC3E}">
        <p14:creationId xmlns:p14="http://schemas.microsoft.com/office/powerpoint/2010/main" val="38721559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401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39941C91-6CAF-47A9-B9BD-710C44A59B6E}" type="slidenum">
              <a:rPr lang="en-JM" smtClean="0"/>
              <a:pPr>
                <a:defRPr/>
              </a:pPr>
              <a:t>54</a:t>
            </a:fld>
            <a:endParaRPr lang="en-JM"/>
          </a:p>
        </p:txBody>
      </p:sp>
    </p:spTree>
    <p:extLst>
      <p:ext uri="{BB962C8B-B14F-4D97-AF65-F5344CB8AC3E}">
        <p14:creationId xmlns:p14="http://schemas.microsoft.com/office/powerpoint/2010/main" val="2038957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504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0DC6D663-BF20-4F54-B26B-5B911D48934F}" type="slidenum">
              <a:rPr lang="en-JM" smtClean="0"/>
              <a:pPr>
                <a:defRPr/>
              </a:pPr>
              <a:t>55</a:t>
            </a:fld>
            <a:endParaRPr lang="en-JM"/>
          </a:p>
        </p:txBody>
      </p:sp>
    </p:spTree>
    <p:extLst>
      <p:ext uri="{BB962C8B-B14F-4D97-AF65-F5344CB8AC3E}">
        <p14:creationId xmlns:p14="http://schemas.microsoft.com/office/powerpoint/2010/main" val="346392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606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Fonctions/Classes globales (native ou </a:t>
            </a:r>
            <a:r>
              <a:rPr lang="fr-FR" sz="700" b="1" dirty="0" err="1"/>
              <a:t>built</a:t>
            </a:r>
            <a:r>
              <a:rPr lang="fr-FR" sz="700" b="1" dirty="0"/>
              <a:t>-in)</a:t>
            </a:r>
          </a:p>
          <a:p>
            <a:endParaRPr lang="fr-FR" sz="700" dirty="0">
              <a:ea typeface="MS Mincho" pitchFamily="49" charset="-128"/>
            </a:endParaRPr>
          </a:p>
          <a:p>
            <a:r>
              <a:rPr lang="fr-FR" sz="700" dirty="0">
                <a:ea typeface="MS Mincho" pitchFamily="49" charset="-128"/>
              </a:rPr>
              <a:t>- Certains objets, classes et fonctions sont </a:t>
            </a:r>
            <a:r>
              <a:rPr lang="fr-FR" sz="700" dirty="0" err="1">
                <a:ea typeface="MS Mincho" pitchFamily="49" charset="-128"/>
              </a:rPr>
              <a:t>built</a:t>
            </a:r>
            <a:r>
              <a:rPr lang="fr-FR" sz="700" dirty="0">
                <a:ea typeface="MS Mincho" pitchFamily="49" charset="-128"/>
              </a:rPr>
              <a:t>-in, c’est à dire intégrées nativement à JS. C’est le cas de </a:t>
            </a:r>
            <a:r>
              <a:rPr lang="fr-FR" sz="700" dirty="0" err="1">
                <a:ea typeface="MS Mincho" pitchFamily="49" charset="-128"/>
              </a:rPr>
              <a:t>Boolean</a:t>
            </a:r>
            <a:r>
              <a:rPr lang="fr-FR" sz="700" dirty="0">
                <a:ea typeface="MS Mincho" pitchFamily="49" charset="-128"/>
              </a:rPr>
              <a:t>, </a:t>
            </a:r>
            <a:r>
              <a:rPr lang="fr-FR" sz="700" dirty="0" err="1">
                <a:ea typeface="MS Mincho" pitchFamily="49" charset="-128"/>
              </a:rPr>
              <a:t>Number</a:t>
            </a:r>
            <a:r>
              <a:rPr lang="fr-FR" sz="700" dirty="0">
                <a:ea typeface="MS Mincho" pitchFamily="49" charset="-128"/>
              </a:rPr>
              <a:t>, String, </a:t>
            </a:r>
            <a:r>
              <a:rPr lang="fr-FR" sz="700" dirty="0" err="1">
                <a:ea typeface="MS Mincho" pitchFamily="49" charset="-128"/>
              </a:rPr>
              <a:t>undefined</a:t>
            </a:r>
            <a:r>
              <a:rPr lang="fr-FR" sz="700" dirty="0">
                <a:ea typeface="MS Mincho" pitchFamily="49" charset="-128"/>
              </a:rPr>
              <a:t>…</a:t>
            </a:r>
            <a:br>
              <a:rPr lang="fr-FR" sz="700" dirty="0">
                <a:ea typeface="MS Mincho" pitchFamily="49" charset="-128"/>
              </a:rPr>
            </a:br>
            <a:r>
              <a:rPr lang="fr-FR" sz="700" dirty="0">
                <a:ea typeface="MS Mincho" pitchFamily="49" charset="-128"/>
              </a:rPr>
              <a:t>Les fonctions </a:t>
            </a:r>
            <a:r>
              <a:rPr lang="fr-FR" sz="700" dirty="0" err="1">
                <a:ea typeface="MS Mincho" pitchFamily="49" charset="-128"/>
              </a:rPr>
              <a:t>built</a:t>
            </a:r>
            <a:r>
              <a:rPr lang="fr-FR" sz="700" dirty="0">
                <a:ea typeface="MS Mincho" pitchFamily="49" charset="-128"/>
              </a:rPr>
              <a:t>-in sont accessibles partout et n’ont pas de propriétaire.</a:t>
            </a:r>
          </a:p>
          <a:p>
            <a:endParaRPr lang="fr-FR" sz="700" dirty="0">
              <a:ea typeface="MS Mincho" pitchFamily="49" charset="-128"/>
            </a:endParaRPr>
          </a:p>
          <a:p>
            <a:r>
              <a:rPr lang="fr-FR" sz="700" dirty="0">
                <a:ea typeface="MS Mincho" pitchFamily="49" charset="-128"/>
              </a:rPr>
              <a:t>- Les fonctions </a:t>
            </a:r>
            <a:r>
              <a:rPr lang="fr-FR" sz="700" dirty="0" err="1">
                <a:ea typeface="MS Mincho" pitchFamily="49" charset="-128"/>
              </a:rPr>
              <a:t>parseInt</a:t>
            </a:r>
            <a:r>
              <a:rPr lang="fr-FR" sz="700" dirty="0">
                <a:ea typeface="MS Mincho" pitchFamily="49" charset="-128"/>
              </a:rPr>
              <a:t> et </a:t>
            </a:r>
            <a:r>
              <a:rPr lang="fr-FR" sz="700" dirty="0" err="1">
                <a:ea typeface="MS Mincho" pitchFamily="49" charset="-128"/>
              </a:rPr>
              <a:t>parseFloat</a:t>
            </a:r>
            <a:r>
              <a:rPr lang="fr-FR" sz="700" dirty="0">
                <a:ea typeface="MS Mincho" pitchFamily="49" charset="-128"/>
              </a:rPr>
              <a:t> sont </a:t>
            </a:r>
            <a:r>
              <a:rPr lang="fr-FR" sz="700" dirty="0" err="1">
                <a:ea typeface="MS Mincho" pitchFamily="49" charset="-128"/>
              </a:rPr>
              <a:t>Built</a:t>
            </a:r>
            <a:r>
              <a:rPr lang="fr-FR" sz="700" dirty="0">
                <a:ea typeface="MS Mincho" pitchFamily="49" charset="-128"/>
              </a:rPr>
              <a:t>-in. « </a:t>
            </a:r>
            <a:r>
              <a:rPr lang="fr-FR" sz="700" dirty="0" err="1">
                <a:ea typeface="MS Mincho" pitchFamily="49" charset="-128"/>
              </a:rPr>
              <a:t>parseInt</a:t>
            </a:r>
            <a:r>
              <a:rPr lang="fr-FR" sz="700" dirty="0">
                <a:ea typeface="MS Mincho" pitchFamily="49" charset="-128"/>
              </a:rPr>
              <a:t> » renvoie un entier sur la base d’une chaîne (interprétée) et d’une base mathématique (ex: base 10 ou base 16). </a:t>
            </a:r>
            <a:r>
              <a:rPr lang="fr-FR" sz="700" u="sng" dirty="0">
                <a:ea typeface="MS Mincho" pitchFamily="49" charset="-128"/>
              </a:rPr>
              <a:t>Ex:</a:t>
            </a:r>
            <a:r>
              <a:rPr lang="fr-FR" sz="700" dirty="0">
                <a:ea typeface="MS Mincho" pitchFamily="49" charset="-128"/>
              </a:rPr>
              <a:t> « </a:t>
            </a:r>
            <a:r>
              <a:rPr lang="fr-FR" sz="700" dirty="0" err="1">
                <a:ea typeface="MS Mincho" pitchFamily="49" charset="-128"/>
              </a:rPr>
              <a:t>parseInt</a:t>
            </a:r>
            <a:r>
              <a:rPr lang="fr-FR" sz="700" dirty="0">
                <a:ea typeface="MS Mincho" pitchFamily="49" charset="-128"/>
              </a:rPr>
              <a:t>('152.25', 10); » renvoie « 152 » et  « </a:t>
            </a:r>
            <a:r>
              <a:rPr lang="fr-FR" sz="700" dirty="0" err="1">
                <a:ea typeface="MS Mincho" pitchFamily="49" charset="-128"/>
              </a:rPr>
              <a:t>parseInt</a:t>
            </a:r>
            <a:r>
              <a:rPr lang="fr-FR" sz="700" dirty="0">
                <a:ea typeface="MS Mincho" pitchFamily="49" charset="-128"/>
              </a:rPr>
              <a:t>( '0xA1'); » renvoie « 161 ».</a:t>
            </a:r>
          </a:p>
          <a:p>
            <a:endParaRPr lang="fr-FR" sz="700" dirty="0">
              <a:ea typeface="MS Mincho" pitchFamily="49" charset="-128"/>
            </a:endParaRPr>
          </a:p>
          <a:p>
            <a:r>
              <a:rPr lang="fr-FR" sz="700" u="sng" dirty="0">
                <a:ea typeface="MS Mincho" pitchFamily="49" charset="-128"/>
              </a:rPr>
              <a:t>Remarques:</a:t>
            </a:r>
            <a:r>
              <a:rPr lang="fr-FR" sz="700" dirty="0">
                <a:ea typeface="MS Mincho" pitchFamily="49" charset="-128"/>
              </a:rPr>
              <a:t> les chaînes commençant par « 0x » sont interprétés en base 16 par défaut, celles commençant par 0 comme de l’octal (d’où certains déboires parfois avec les dates), les autres en base 10.</a:t>
            </a:r>
          </a:p>
          <a:p>
            <a:endParaRPr lang="fr-FR" sz="700" dirty="0"/>
          </a:p>
        </p:txBody>
      </p:sp>
      <p:sp>
        <p:nvSpPr>
          <p:cNvPr id="4" name="Espace réservé du numéro de diapositive 3"/>
          <p:cNvSpPr>
            <a:spLocks noGrp="1"/>
          </p:cNvSpPr>
          <p:nvPr>
            <p:ph type="sldNum" sz="quarter" idx="5"/>
          </p:nvPr>
        </p:nvSpPr>
        <p:spPr/>
        <p:txBody>
          <a:bodyPr/>
          <a:lstStyle/>
          <a:p>
            <a:pPr>
              <a:defRPr/>
            </a:pPr>
            <a:fld id="{3B088763-03A4-40AF-A80F-62BBB32C11D0}" type="slidenum">
              <a:rPr lang="en-JM" smtClean="0"/>
              <a:pPr>
                <a:defRPr/>
              </a:pPr>
              <a:t>56</a:t>
            </a:fld>
            <a:endParaRPr lang="en-JM"/>
          </a:p>
        </p:txBody>
      </p:sp>
    </p:spTree>
    <p:extLst>
      <p:ext uri="{BB962C8B-B14F-4D97-AF65-F5344CB8AC3E}">
        <p14:creationId xmlns:p14="http://schemas.microsoft.com/office/powerpoint/2010/main" val="13993603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709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DEE71791-C2CE-42EE-8970-AF5E49097AFB}" type="slidenum">
              <a:rPr lang="en-JM" smtClean="0"/>
              <a:pPr>
                <a:defRPr/>
              </a:pPr>
              <a:t>57</a:t>
            </a:fld>
            <a:endParaRPr lang="en-JM"/>
          </a:p>
        </p:txBody>
      </p:sp>
    </p:spTree>
    <p:extLst>
      <p:ext uri="{BB962C8B-B14F-4D97-AF65-F5344CB8AC3E}">
        <p14:creationId xmlns:p14="http://schemas.microsoft.com/office/powerpoint/2010/main" val="34633705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25955" name="Espace réservé des commentaires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a:defRPr/>
            </a:pPr>
            <a:r>
              <a:rPr lang="fr-FR" sz="700" b="1" dirty="0">
                <a:ea typeface="MS Mincho" pitchFamily="49" charset="-128"/>
              </a:rPr>
              <a:t>PRECISIONS</a:t>
            </a:r>
          </a:p>
          <a:p>
            <a:pPr>
              <a:defRPr/>
            </a:pPr>
            <a:endParaRPr lang="fr-FR" sz="700" dirty="0">
              <a:ea typeface="MS Mincho" pitchFamily="49" charset="-128"/>
            </a:endParaRPr>
          </a:p>
          <a:p>
            <a:pPr>
              <a:defRPr/>
            </a:pPr>
            <a:r>
              <a:rPr lang="fr-FR" sz="700" dirty="0">
                <a:ea typeface="MS Mincho" pitchFamily="49" charset="-128"/>
              </a:rPr>
              <a:t>- L’objet </a:t>
            </a:r>
            <a:r>
              <a:rPr lang="fr-FR" sz="700" dirty="0" err="1">
                <a:ea typeface="MS Mincho" pitchFamily="49" charset="-128"/>
              </a:rPr>
              <a:t>screen</a:t>
            </a:r>
            <a:r>
              <a:rPr lang="fr-FR" sz="700" dirty="0">
                <a:ea typeface="MS Mincho" pitchFamily="49" charset="-128"/>
              </a:rPr>
              <a:t> correspond à l’écran de l’internaute, on peut par exemple récupérer </a:t>
            </a:r>
            <a:r>
              <a:rPr lang="fr-FR" sz="700" dirty="0" err="1">
                <a:ea typeface="MS Mincho" pitchFamily="49" charset="-128"/>
              </a:rPr>
              <a:t>screen.width</a:t>
            </a:r>
            <a:r>
              <a:rPr lang="fr-FR" sz="700" dirty="0">
                <a:ea typeface="MS Mincho" pitchFamily="49" charset="-128"/>
              </a:rPr>
              <a:t>, </a:t>
            </a:r>
            <a:r>
              <a:rPr lang="fr-FR" sz="700" dirty="0" err="1">
                <a:ea typeface="MS Mincho" pitchFamily="49" charset="-128"/>
              </a:rPr>
              <a:t>screen.height</a:t>
            </a:r>
            <a:r>
              <a:rPr lang="fr-FR" sz="700" dirty="0">
                <a:ea typeface="MS Mincho" pitchFamily="49" charset="-128"/>
              </a:rPr>
              <a:t> pour connaître sa résolution</a:t>
            </a:r>
          </a:p>
          <a:p>
            <a:pPr>
              <a:defRPr/>
            </a:pPr>
            <a:endParaRPr lang="fr-FR" sz="700" dirty="0">
              <a:ea typeface="MS Mincho" pitchFamily="49" charset="-128"/>
            </a:endParaRPr>
          </a:p>
          <a:p>
            <a:pPr>
              <a:defRPr/>
            </a:pPr>
            <a:r>
              <a:rPr lang="fr-FR" sz="700" dirty="0">
                <a:ea typeface="MS Mincho" pitchFamily="49" charset="-128"/>
              </a:rPr>
              <a:t>- L’objet </a:t>
            </a:r>
            <a:r>
              <a:rPr lang="fr-FR" sz="700" dirty="0" err="1">
                <a:ea typeface="MS Mincho" pitchFamily="49" charset="-128"/>
              </a:rPr>
              <a:t>navigator</a:t>
            </a:r>
            <a:r>
              <a:rPr lang="fr-FR" sz="700" dirty="0">
                <a:ea typeface="MS Mincho" pitchFamily="49" charset="-128"/>
              </a:rPr>
              <a:t> correspond au navigateur de l’internaute (MSIE, </a:t>
            </a:r>
            <a:r>
              <a:rPr lang="fr-FR" sz="700" dirty="0" err="1">
                <a:ea typeface="MS Mincho" pitchFamily="49" charset="-128"/>
              </a:rPr>
              <a:t>MFF</a:t>
            </a:r>
            <a:r>
              <a:rPr lang="fr-FR" sz="700" dirty="0">
                <a:ea typeface="MS Mincho" pitchFamily="49" charset="-128"/>
              </a:rPr>
              <a:t>), on peut récupérer des informations de paramétrage afin de personnaliser (si besoin) le code. </a:t>
            </a:r>
            <a:r>
              <a:rPr lang="fr-FR" sz="700" u="sng" dirty="0">
                <a:ea typeface="MS Mincho" pitchFamily="49" charset="-128"/>
              </a:rPr>
              <a:t>Ex:</a:t>
            </a:r>
            <a:r>
              <a:rPr lang="fr-FR" sz="700" dirty="0">
                <a:ea typeface="MS Mincho" pitchFamily="49" charset="-128"/>
              </a:rPr>
              <a:t/>
            </a:r>
            <a:br>
              <a:rPr lang="fr-FR" sz="700" dirty="0">
                <a:ea typeface="MS Mincho" pitchFamily="49" charset="-128"/>
              </a:rPr>
            </a:br>
            <a:r>
              <a:rPr lang="fr-FR" sz="700" dirty="0">
                <a:ea typeface="MS Mincho" pitchFamily="49" charset="-128"/>
              </a:rPr>
              <a:t>« </a:t>
            </a:r>
            <a:r>
              <a:rPr lang="fr-FR" sz="700" dirty="0" err="1">
                <a:ea typeface="MS Mincho" pitchFamily="49" charset="-128"/>
              </a:rPr>
              <a:t>navigator.javaEnabled</a:t>
            </a:r>
            <a:r>
              <a:rPr lang="fr-FR" sz="700" dirty="0">
                <a:ea typeface="MS Mincho" pitchFamily="49" charset="-128"/>
              </a:rPr>
              <a:t>(); » permet de savoir s’il y a une </a:t>
            </a:r>
            <a:r>
              <a:rPr lang="fr-FR" sz="700" dirty="0" err="1">
                <a:ea typeface="MS Mincho" pitchFamily="49" charset="-128"/>
              </a:rPr>
              <a:t>JVM</a:t>
            </a:r>
            <a:r>
              <a:rPr lang="fr-FR" sz="700" dirty="0">
                <a:ea typeface="MS Mincho" pitchFamily="49" charset="-128"/>
              </a:rPr>
              <a:t/>
            </a:r>
            <a:br>
              <a:rPr lang="fr-FR" sz="700" dirty="0">
                <a:ea typeface="MS Mincho" pitchFamily="49" charset="-128"/>
              </a:rPr>
            </a:br>
            <a:r>
              <a:rPr lang="fr-FR" sz="700" dirty="0">
                <a:ea typeface="MS Mincho" pitchFamily="49" charset="-128"/>
              </a:rPr>
              <a:t>« </a:t>
            </a:r>
            <a:r>
              <a:rPr lang="fr-FR" sz="700" dirty="0" err="1">
                <a:ea typeface="MS Mincho" pitchFamily="49" charset="-128"/>
              </a:rPr>
              <a:t>navigator.appName.indexOf</a:t>
            </a:r>
            <a:r>
              <a:rPr lang="fr-FR" sz="700" dirty="0">
                <a:ea typeface="MS Mincho" pitchFamily="49" charset="-128"/>
              </a:rPr>
              <a:t>("Netscape"); » pour ce type de navigateur</a:t>
            </a:r>
          </a:p>
          <a:p>
            <a:pPr>
              <a:defRPr/>
            </a:pPr>
            <a:endParaRPr lang="fr-FR" sz="700" dirty="0">
              <a:ea typeface="MS Mincho" pitchFamily="49" charset="-128"/>
            </a:endParaRPr>
          </a:p>
          <a:p>
            <a:pPr marL="158247" indent="-158247">
              <a:buFontTx/>
              <a:buChar char="-"/>
              <a:defRPr/>
            </a:pPr>
            <a:r>
              <a:rPr lang="fr-FR" sz="700" dirty="0">
                <a:ea typeface="MS Mincho" pitchFamily="49" charset="-128"/>
              </a:rPr>
              <a:t>L’objet </a:t>
            </a:r>
            <a:r>
              <a:rPr lang="fr-FR" sz="700" dirty="0" err="1">
                <a:ea typeface="MS Mincho" pitchFamily="49" charset="-128"/>
              </a:rPr>
              <a:t>window</a:t>
            </a:r>
            <a:r>
              <a:rPr lang="fr-FR" sz="700" dirty="0">
                <a:ea typeface="MS Mincho" pitchFamily="49" charset="-128"/>
              </a:rPr>
              <a:t> correspond à la fenêtre courante (frame si </a:t>
            </a:r>
            <a:r>
              <a:rPr lang="fr-FR" sz="700" dirty="0" err="1">
                <a:ea typeface="MS Mincho" pitchFamily="49" charset="-128"/>
              </a:rPr>
              <a:t>frameset</a:t>
            </a:r>
            <a:r>
              <a:rPr lang="fr-FR" sz="700" dirty="0">
                <a:ea typeface="MS Mincho" pitchFamily="49" charset="-128"/>
              </a:rPr>
              <a:t>), on peut par exemple récupérer l’URL (pratique pour la méthode </a:t>
            </a:r>
            <a:r>
              <a:rPr lang="fr-FR" sz="700" dirty="0" err="1">
                <a:ea typeface="MS Mincho" pitchFamily="49" charset="-128"/>
              </a:rPr>
              <a:t>GET</a:t>
            </a:r>
            <a:r>
              <a:rPr lang="fr-FR" sz="700" dirty="0">
                <a:ea typeface="MS Mincho" pitchFamily="49" charset="-128"/>
              </a:rPr>
              <a:t>),</a:t>
            </a:r>
            <a:br>
              <a:rPr lang="fr-FR" sz="700" dirty="0">
                <a:ea typeface="MS Mincho" pitchFamily="49" charset="-128"/>
              </a:rPr>
            </a:br>
            <a:r>
              <a:rPr lang="fr-FR" sz="700" u="sng" dirty="0">
                <a:ea typeface="MS Mincho" pitchFamily="49" charset="-128"/>
              </a:rPr>
              <a:t>ex:</a:t>
            </a:r>
            <a:r>
              <a:rPr lang="fr-FR" sz="700" dirty="0">
                <a:ea typeface="MS Mincho" pitchFamily="49" charset="-128"/>
              </a:rPr>
              <a:t> « </a:t>
            </a:r>
            <a:r>
              <a:rPr lang="fr-FR" sz="700" dirty="0" err="1">
                <a:ea typeface="MS Mincho" pitchFamily="49" charset="-128"/>
              </a:rPr>
              <a:t>window.location</a:t>
            </a:r>
            <a:r>
              <a:rPr lang="fr-FR" sz="700" dirty="0">
                <a:ea typeface="MS Mincho" pitchFamily="49" charset="-128"/>
              </a:rPr>
              <a:t> » et « </a:t>
            </a:r>
            <a:r>
              <a:rPr lang="fr-FR" sz="700" dirty="0" err="1">
                <a:ea typeface="MS Mincho" pitchFamily="49" charset="-128"/>
              </a:rPr>
              <a:t>window.location.search</a:t>
            </a:r>
            <a:r>
              <a:rPr lang="fr-FR" sz="700" dirty="0">
                <a:ea typeface="MS Mincho" pitchFamily="49" charset="-128"/>
              </a:rPr>
              <a:t> »</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a:t>
            </a:r>
            <a:r>
              <a:rPr lang="fr-FR" sz="700" dirty="0" err="1">
                <a:ea typeface="MS Mincho" pitchFamily="49" charset="-128"/>
              </a:rPr>
              <a:t>alert</a:t>
            </a:r>
            <a:r>
              <a:rPr lang="fr-FR" sz="700" dirty="0">
                <a:ea typeface="MS Mincho" pitchFamily="49" charset="-128"/>
              </a:rPr>
              <a:t>('</a:t>
            </a:r>
            <a:r>
              <a:rPr lang="fr-FR" sz="700" u="sng" dirty="0">
                <a:ea typeface="MS Mincho" pitchFamily="49" charset="-128"/>
              </a:rPr>
              <a:t>message</a:t>
            </a:r>
            <a:r>
              <a:rPr lang="fr-FR" sz="700" dirty="0">
                <a:ea typeface="MS Mincho" pitchFamily="49" charset="-128"/>
              </a:rPr>
              <a:t>'); pour afficher un message dans une </a:t>
            </a:r>
            <a:r>
              <a:rPr lang="fr-FR" sz="700" dirty="0" err="1">
                <a:ea typeface="MS Mincho" pitchFamily="49" charset="-128"/>
              </a:rPr>
              <a:t>dialogbox</a:t>
            </a:r>
            <a:r>
              <a:rPr lang="fr-FR" sz="700" dirty="0">
                <a:ea typeface="MS Mincho" pitchFamily="49" charset="-128"/>
              </a:rPr>
              <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a:t>
            </a:r>
            <a:r>
              <a:rPr lang="fr-FR" sz="700" dirty="0" err="1">
                <a:ea typeface="MS Mincho" pitchFamily="49" charset="-128"/>
              </a:rPr>
              <a:t>history</a:t>
            </a:r>
            <a:r>
              <a:rPr lang="fr-FR" sz="700" dirty="0">
                <a:ea typeface="MS Mincho" pitchFamily="49" charset="-128"/>
              </a:rPr>
              <a:t>[.go(-1)]; pour revenir 1 action en arrière</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.]close(); pour fermer la fenêtre courante</a:t>
            </a:r>
            <a:br>
              <a:rPr lang="fr-FR" sz="700" dirty="0">
                <a:ea typeface="MS Mincho" pitchFamily="49" charset="-128"/>
              </a:rPr>
            </a:br>
            <a:r>
              <a:rPr lang="fr-FR" sz="700" dirty="0" err="1">
                <a:ea typeface="MS Mincho" pitchFamily="49" charset="-128"/>
              </a:rPr>
              <a:t>window.open</a:t>
            </a:r>
            <a:r>
              <a:rPr lang="fr-FR" sz="700" dirty="0">
                <a:ea typeface="MS Mincho" pitchFamily="49" charset="-128"/>
              </a:rPr>
              <a:t>(</a:t>
            </a:r>
            <a:r>
              <a:rPr lang="fr-FR" sz="700" u="sng" dirty="0" err="1">
                <a:ea typeface="MS Mincho" pitchFamily="49" charset="-128"/>
              </a:rPr>
              <a:t>URL</a:t>
            </a:r>
            <a:r>
              <a:rPr lang="fr-FR" sz="700" dirty="0" err="1">
                <a:ea typeface="MS Mincho" pitchFamily="49" charset="-128"/>
              </a:rPr>
              <a:t>,</a:t>
            </a:r>
            <a:r>
              <a:rPr lang="fr-FR" sz="700" u="sng" dirty="0" err="1">
                <a:ea typeface="MS Mincho" pitchFamily="49" charset="-128"/>
              </a:rPr>
              <a:t>nom_frame</a:t>
            </a:r>
            <a:r>
              <a:rPr lang="fr-FR" sz="700" dirty="0" err="1">
                <a:ea typeface="MS Mincho" pitchFamily="49" charset="-128"/>
              </a:rPr>
              <a:t>,</a:t>
            </a:r>
            <a:r>
              <a:rPr lang="fr-FR" sz="700" u="sng" dirty="0" err="1">
                <a:ea typeface="MS Mincho" pitchFamily="49" charset="-128"/>
              </a:rPr>
              <a:t>params_frame</a:t>
            </a:r>
            <a:r>
              <a:rPr lang="fr-FR" sz="700" dirty="0">
                <a:ea typeface="MS Mincho" pitchFamily="49" charset="-128"/>
              </a:rPr>
              <a:t>) (précis &amp; sans espaces)</a:t>
            </a:r>
          </a:p>
          <a:p>
            <a:pPr marL="158247" indent="-158247">
              <a:buFontTx/>
              <a:buChar char="-"/>
              <a:defRPr/>
            </a:pPr>
            <a:endParaRPr lang="fr-FR" sz="700" dirty="0">
              <a:ea typeface="MS Mincho" pitchFamily="49" charset="-128"/>
            </a:endParaRPr>
          </a:p>
          <a:p>
            <a:pPr>
              <a:defRPr/>
            </a:pPr>
            <a:r>
              <a:rPr lang="fr-FR" sz="700" b="1" dirty="0"/>
              <a:t>document</a:t>
            </a:r>
          </a:p>
          <a:p>
            <a:pPr>
              <a:defRPr/>
            </a:pPr>
            <a:endParaRPr lang="fr-FR" sz="700" dirty="0">
              <a:ea typeface="MS Mincho" pitchFamily="49" charset="-128"/>
            </a:endParaRPr>
          </a:p>
          <a:p>
            <a:pPr>
              <a:defRPr/>
            </a:pPr>
            <a:r>
              <a:rPr lang="fr-FR" sz="700" dirty="0">
                <a:ea typeface="MS Mincho" pitchFamily="49" charset="-128"/>
              </a:rPr>
              <a:t>- L’objet document correspond à la page chargée, on peut utiliser : </a:t>
            </a:r>
            <a:br>
              <a:rPr lang="fr-FR" sz="700" dirty="0">
                <a:ea typeface="MS Mincho" pitchFamily="49" charset="-128"/>
              </a:rPr>
            </a:br>
            <a:r>
              <a:rPr lang="fr-FR" sz="700" dirty="0" err="1">
                <a:ea typeface="MS Mincho" pitchFamily="49" charset="-128"/>
              </a:rPr>
              <a:t>document.write</a:t>
            </a:r>
            <a:r>
              <a:rPr lang="fr-FR" sz="700" dirty="0">
                <a:ea typeface="MS Mincho" pitchFamily="49" charset="-128"/>
              </a:rPr>
              <a:t>('</a:t>
            </a:r>
            <a:r>
              <a:rPr lang="fr-FR" sz="700" u="sng" dirty="0">
                <a:ea typeface="MS Mincho" pitchFamily="49" charset="-128"/>
              </a:rPr>
              <a:t>texte à écrire</a:t>
            </a:r>
            <a:r>
              <a:rPr lang="fr-FR" sz="700" dirty="0">
                <a:ea typeface="MS Mincho" pitchFamily="49" charset="-128"/>
              </a:rPr>
              <a:t>') pour écrire dans la page</a:t>
            </a:r>
            <a:br>
              <a:rPr lang="fr-FR" sz="700" dirty="0">
                <a:ea typeface="MS Mincho" pitchFamily="49" charset="-128"/>
              </a:rPr>
            </a:br>
            <a:r>
              <a:rPr lang="fr-FR" sz="700" dirty="0" err="1">
                <a:ea typeface="MS Mincho" pitchFamily="49" charset="-128"/>
              </a:rPr>
              <a:t>document.body.clientWidth</a:t>
            </a:r>
            <a:r>
              <a:rPr lang="fr-FR" sz="700" dirty="0">
                <a:ea typeface="MS Mincho" pitchFamily="49" charset="-128"/>
              </a:rPr>
              <a:t> (ou </a:t>
            </a:r>
            <a:r>
              <a:rPr lang="fr-FR" sz="700" dirty="0" err="1">
                <a:ea typeface="MS Mincho" pitchFamily="49" charset="-128"/>
              </a:rPr>
              <a:t>Height</a:t>
            </a:r>
            <a:r>
              <a:rPr lang="fr-FR" sz="700" dirty="0">
                <a:ea typeface="MS Mincho" pitchFamily="49" charset="-128"/>
              </a:rPr>
              <a:t>) pour savoir la taille intérieure de page </a:t>
            </a:r>
            <a:br>
              <a:rPr lang="fr-FR" sz="700" dirty="0">
                <a:ea typeface="MS Mincho" pitchFamily="49" charset="-128"/>
              </a:rPr>
            </a:br>
            <a:r>
              <a:rPr lang="fr-FR" sz="700" dirty="0" err="1">
                <a:ea typeface="MS Mincho" pitchFamily="49" charset="-128"/>
              </a:rPr>
              <a:t>document.forms</a:t>
            </a:r>
            <a:r>
              <a:rPr lang="fr-FR" sz="700" dirty="0">
                <a:ea typeface="MS Mincho" pitchFamily="49" charset="-128"/>
              </a:rPr>
              <a:t>[0], </a:t>
            </a:r>
            <a:r>
              <a:rPr lang="fr-FR" sz="700" dirty="0" err="1">
                <a:ea typeface="MS Mincho" pitchFamily="49" charset="-128"/>
              </a:rPr>
              <a:t>document.layers</a:t>
            </a:r>
            <a:r>
              <a:rPr lang="fr-FR" sz="700" dirty="0">
                <a:ea typeface="MS Mincho" pitchFamily="49" charset="-128"/>
              </a:rPr>
              <a:t>['lyr1'] pour accéder aux objets (DOM0)</a:t>
            </a:r>
          </a:p>
          <a:p>
            <a:pPr>
              <a:defRPr/>
            </a:pPr>
            <a:endParaRPr lang="fr-FR" sz="700" dirty="0">
              <a:ea typeface="MS Mincho" pitchFamily="49" charset="-128"/>
            </a:endParaRPr>
          </a:p>
          <a:p>
            <a:pPr>
              <a:defRPr/>
            </a:pPr>
            <a:r>
              <a:rPr lang="fr-FR" sz="700" dirty="0">
                <a:ea typeface="MS Mincho" pitchFamily="49" charset="-128"/>
              </a:rPr>
              <a:t>- Par exemple, avec un script simple on peut procéder à des permutations d’images. « documents. images[0].</a:t>
            </a:r>
            <a:r>
              <a:rPr lang="fr-FR" sz="700" dirty="0" err="1">
                <a:ea typeface="MS Mincho" pitchFamily="49" charset="-128"/>
              </a:rPr>
              <a:t>src</a:t>
            </a:r>
            <a:r>
              <a:rPr lang="fr-FR" sz="700" dirty="0">
                <a:ea typeface="MS Mincho" pitchFamily="49" charset="-128"/>
              </a:rPr>
              <a:t> = ».</a:t>
            </a:r>
          </a:p>
          <a:p>
            <a:pPr>
              <a:defRPr/>
            </a:pPr>
            <a:endParaRPr lang="fr-FR" sz="700" dirty="0"/>
          </a:p>
          <a:p>
            <a:pPr>
              <a:defRPr/>
            </a:pPr>
            <a:endParaRPr lang="fr-FR" sz="700" dirty="0"/>
          </a:p>
          <a:p>
            <a:pPr>
              <a:defRPr/>
            </a:pPr>
            <a:r>
              <a:rPr lang="fr-FR" sz="700" b="1" dirty="0"/>
              <a:t>e-mails (« </a:t>
            </a:r>
            <a:r>
              <a:rPr lang="fr-FR" sz="700" b="1" dirty="0" err="1"/>
              <a:t>mailto</a:t>
            </a:r>
            <a:r>
              <a:rPr lang="fr-FR" sz="700" b="1" dirty="0"/>
              <a:t> » pas </a:t>
            </a:r>
            <a:r>
              <a:rPr lang="fr-FR" sz="700" b="1" dirty="0" err="1"/>
              <a:t>js</a:t>
            </a:r>
            <a:r>
              <a:rPr lang="fr-FR" sz="700" b="1" dirty="0"/>
              <a:t> mais assimilée)</a:t>
            </a:r>
          </a:p>
          <a:p>
            <a:pPr>
              <a:defRPr/>
            </a:pPr>
            <a:endParaRPr lang="fr-FR" sz="700" dirty="0">
              <a:ea typeface="MS Mincho" pitchFamily="49" charset="-128"/>
            </a:endParaRPr>
          </a:p>
          <a:p>
            <a:pPr>
              <a:defRPr/>
            </a:pPr>
            <a:r>
              <a:rPr lang="fr-FR" sz="700" dirty="0">
                <a:ea typeface="MS Mincho" pitchFamily="49" charset="-128"/>
              </a:rPr>
              <a:t>- La commande </a:t>
            </a:r>
            <a:r>
              <a:rPr lang="fr-FR" sz="700" dirty="0" err="1">
                <a:ea typeface="MS Mincho" pitchFamily="49" charset="-128"/>
              </a:rPr>
              <a:t>mailto</a:t>
            </a:r>
            <a:r>
              <a:rPr lang="fr-FR" sz="700" dirty="0">
                <a:ea typeface="MS Mincho" pitchFamily="49" charset="-128"/>
              </a:rPr>
              <a:t> est une commande HTML souvent assimilée à du </a:t>
            </a:r>
            <a:r>
              <a:rPr lang="fr-FR" sz="700" dirty="0" err="1">
                <a:ea typeface="MS Mincho" pitchFamily="49" charset="-128"/>
              </a:rPr>
              <a:t>JS</a:t>
            </a:r>
            <a:r>
              <a:rPr lang="fr-FR" sz="700" dirty="0">
                <a:ea typeface="MS Mincho" pitchFamily="49" charset="-128"/>
              </a:rPr>
              <a:t>, elle permet d’ouvrir l’outil d’envoi d’e-mails (MS </a:t>
            </a:r>
            <a:r>
              <a:rPr lang="fr-FR" sz="700" dirty="0" err="1">
                <a:ea typeface="MS Mincho" pitchFamily="49" charset="-128"/>
              </a:rPr>
              <a:t>OE</a:t>
            </a:r>
            <a:r>
              <a:rPr lang="fr-FR" sz="700" dirty="0">
                <a:ea typeface="MS Mincho" pitchFamily="49" charset="-128"/>
              </a:rPr>
              <a:t>, Mozilla </a:t>
            </a:r>
            <a:r>
              <a:rPr lang="fr-FR" sz="700" dirty="0" err="1">
                <a:ea typeface="MS Mincho" pitchFamily="49" charset="-128"/>
              </a:rPr>
              <a:t>Thunder</a:t>
            </a:r>
            <a:r>
              <a:rPr lang="fr-FR" sz="700" dirty="0">
                <a:ea typeface="MS Mincho" pitchFamily="49" charset="-128"/>
              </a:rPr>
              <a:t> </a:t>
            </a:r>
            <a:r>
              <a:rPr lang="fr-FR" sz="700" dirty="0" err="1">
                <a:ea typeface="MS Mincho" pitchFamily="49" charset="-128"/>
              </a:rPr>
              <a:t>Bird</a:t>
            </a:r>
            <a:r>
              <a:rPr lang="fr-FR" sz="700" dirty="0">
                <a:ea typeface="MS Mincho" pitchFamily="49" charset="-128"/>
              </a:rPr>
              <a:t>…) de l’internaute en lui transmettant des paramètres (sujet, adresse e-mail du destinataire, texte par défaut …). On la met dans un lien.</a:t>
            </a:r>
          </a:p>
          <a:p>
            <a:pPr>
              <a:defRPr/>
            </a:pPr>
            <a:endParaRPr lang="fr-FR" sz="700" dirty="0">
              <a:ea typeface="MS Mincho" pitchFamily="49" charset="-128"/>
            </a:endParaRPr>
          </a:p>
          <a:p>
            <a:pPr>
              <a:defRPr/>
            </a:pPr>
            <a:r>
              <a:rPr lang="fr-FR" sz="700" dirty="0">
                <a:ea typeface="MS Mincho" pitchFamily="49" charset="-128"/>
              </a:rPr>
              <a:t>- ex: « mailto:info@web.com?subject=Sujet%20du%20courrier&amp;body=… »</a:t>
            </a:r>
            <a:endParaRPr lang="fr-FR" sz="700" dirty="0"/>
          </a:p>
          <a:p>
            <a:pPr marL="158247" indent="-158247">
              <a:buFontTx/>
              <a:buChar char="-"/>
              <a:defRPr/>
            </a:pPr>
            <a:endParaRPr lang="fr-FR" sz="700" dirty="0"/>
          </a:p>
          <a:p>
            <a:pPr>
              <a:defRPr/>
            </a:pPr>
            <a:endParaRPr lang="fr-FR" sz="700" dirty="0"/>
          </a:p>
        </p:txBody>
      </p:sp>
      <p:sp>
        <p:nvSpPr>
          <p:cNvPr id="4" name="Espace réservé du numéro de diapositive 3"/>
          <p:cNvSpPr>
            <a:spLocks noGrp="1"/>
          </p:cNvSpPr>
          <p:nvPr>
            <p:ph type="sldNum" sz="quarter" idx="5"/>
          </p:nvPr>
        </p:nvSpPr>
        <p:spPr/>
        <p:txBody>
          <a:bodyPr/>
          <a:lstStyle/>
          <a:p>
            <a:pPr>
              <a:defRPr/>
            </a:pPr>
            <a:fld id="{34BE107D-9076-4888-AE3E-B67E55D5F0F1}" type="slidenum">
              <a:rPr lang="en-JM" smtClean="0"/>
              <a:pPr>
                <a:defRPr/>
              </a:pPr>
              <a:t>58</a:t>
            </a:fld>
            <a:endParaRPr lang="en-JM"/>
          </a:p>
        </p:txBody>
      </p:sp>
    </p:spTree>
    <p:extLst>
      <p:ext uri="{BB962C8B-B14F-4D97-AF65-F5344CB8AC3E}">
        <p14:creationId xmlns:p14="http://schemas.microsoft.com/office/powerpoint/2010/main" val="30757002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630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a:ea typeface="MS Mincho" pitchFamily="49" charset="-128"/>
              </a:rPr>
              <a:t>PRECISIONS</a:t>
            </a:r>
          </a:p>
          <a:p>
            <a:endParaRPr lang="fr-FR">
              <a:ea typeface="MS Mincho" pitchFamily="49" charset="-128"/>
            </a:endParaRPr>
          </a:p>
          <a:p>
            <a:r>
              <a:rPr lang="fr-FR">
                <a:ea typeface="MS Mincho" pitchFamily="49" charset="-128"/>
              </a:rPr>
              <a:t>- Comme expliqué précédemment, les événements sont des stimuli. Les objets sont adaptés à répondre à certains stimuli et disposent donc de gestionnaires d’événements. Par exemple, quand on passe le curseur de la souris sur un lien, il reçoit le stimulus (MouseOver) « la souris est au dessus », il déclenche alors son gestionnaire d’événement onMouseOver (l’action à faire dans ce cas). Ainsi, en JS, pour indiquer ce que doit faire le gestionnaire d’événement, il suffit de mettre dans le code de l’objet : « onMouseOver="…code JS…" » (inutile de mettre « JavaScript: »). </a:t>
            </a:r>
            <a:r>
              <a:rPr lang="fr-FR" u="sng">
                <a:ea typeface="MS Mincho" pitchFamily="49" charset="-128"/>
              </a:rPr>
              <a:t>ex:</a:t>
            </a:r>
            <a:r>
              <a:rPr lang="fr-FR">
                <a:ea typeface="MS Mincho" pitchFamily="49" charset="-128"/>
              </a:rPr>
              <a:t> &lt;input type="text" id="txtNom" name="txtNom" onClick="alert('test ');"&gt;</a:t>
            </a:r>
            <a:br>
              <a:rPr lang="fr-FR">
                <a:ea typeface="MS Mincho" pitchFamily="49" charset="-128"/>
              </a:rPr>
            </a:br>
            <a:r>
              <a:rPr lang="fr-FR" u="sng">
                <a:ea typeface="MS Mincho" pitchFamily="49" charset="-128"/>
              </a:rPr>
              <a:t>Remarque:</a:t>
            </a:r>
            <a:r>
              <a:rPr lang="fr-FR">
                <a:ea typeface="MS Mincho" pitchFamily="49" charset="-128"/>
              </a:rPr>
              <a:t> ceci est un exemple de code obtrusive (non-compatible avec la séparation contenu/mef)</a:t>
            </a:r>
          </a:p>
          <a:p>
            <a:endParaRPr lang="fr-FR">
              <a:ea typeface="MS Mincho" pitchFamily="49" charset="-128"/>
            </a:endParaRPr>
          </a:p>
          <a:p>
            <a:r>
              <a:rPr lang="fr-FR">
                <a:ea typeface="MS Mincho" pitchFamily="49" charset="-128"/>
              </a:rPr>
              <a:t>- notez que les messages d’événements envoyés ainsi que la manière dont ils sont envoyés dépendent du SE et du navigateur de l’internaute (qui offrent un environnement d’interaction à ces messages).</a:t>
            </a:r>
          </a:p>
          <a:p>
            <a:endParaRPr lang="fr-FR"/>
          </a:p>
        </p:txBody>
      </p:sp>
      <p:sp>
        <p:nvSpPr>
          <p:cNvPr id="4" name="Espace réservé du numéro de diapositive 3"/>
          <p:cNvSpPr>
            <a:spLocks noGrp="1"/>
          </p:cNvSpPr>
          <p:nvPr>
            <p:ph type="sldNum" sz="quarter" idx="5"/>
          </p:nvPr>
        </p:nvSpPr>
        <p:spPr/>
        <p:txBody>
          <a:bodyPr/>
          <a:lstStyle/>
          <a:p>
            <a:pPr>
              <a:defRPr/>
            </a:pPr>
            <a:fld id="{33E73FDB-205A-4B0B-AF33-ADE6F31DF8D0}" type="slidenum">
              <a:rPr lang="en-JM" smtClean="0"/>
              <a:pPr>
                <a:defRPr/>
              </a:pPr>
              <a:t>59</a:t>
            </a:fld>
            <a:endParaRPr lang="en-JM"/>
          </a:p>
        </p:txBody>
      </p:sp>
    </p:spTree>
    <p:extLst>
      <p:ext uri="{BB962C8B-B14F-4D97-AF65-F5344CB8AC3E}">
        <p14:creationId xmlns:p14="http://schemas.microsoft.com/office/powerpoint/2010/main" val="7553926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73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ADC528CD-174F-45E4-B479-B2AC1746661A}" type="slidenum">
              <a:rPr lang="en-JM" smtClean="0"/>
              <a:pPr>
                <a:defRPr/>
              </a:pPr>
              <a:t>60</a:t>
            </a:fld>
            <a:endParaRPr lang="en-JM"/>
          </a:p>
        </p:txBody>
      </p:sp>
    </p:spTree>
    <p:extLst>
      <p:ext uri="{BB962C8B-B14F-4D97-AF65-F5344CB8AC3E}">
        <p14:creationId xmlns:p14="http://schemas.microsoft.com/office/powerpoint/2010/main" val="18342045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835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41128E33-28CB-425B-BDFA-E89528B1732F}" type="slidenum">
              <a:rPr lang="en-JM" smtClean="0"/>
              <a:pPr>
                <a:defRPr/>
              </a:pPr>
              <a:t>61</a:t>
            </a:fld>
            <a:endParaRPr lang="en-JM"/>
          </a:p>
        </p:txBody>
      </p:sp>
    </p:spTree>
    <p:extLst>
      <p:ext uri="{BB962C8B-B14F-4D97-AF65-F5344CB8AC3E}">
        <p14:creationId xmlns:p14="http://schemas.microsoft.com/office/powerpoint/2010/main" val="41877749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937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3E46A15B-652A-4BAB-8076-EB109530379B}" type="slidenum">
              <a:rPr lang="en-JM" smtClean="0"/>
              <a:pPr>
                <a:defRPr/>
              </a:pPr>
              <a:t>62</a:t>
            </a:fld>
            <a:endParaRPr lang="en-JM"/>
          </a:p>
        </p:txBody>
      </p:sp>
    </p:spTree>
    <p:extLst>
      <p:ext uri="{BB962C8B-B14F-4D97-AF65-F5344CB8AC3E}">
        <p14:creationId xmlns:p14="http://schemas.microsoft.com/office/powerpoint/2010/main" val="1631618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040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64EB0EB5-74D5-4B5B-A2B4-3F63DA123190}" type="slidenum">
              <a:rPr lang="en-JM" smtClean="0"/>
              <a:pPr>
                <a:defRPr/>
              </a:pPr>
              <a:t>63</a:t>
            </a:fld>
            <a:endParaRPr lang="en-JM"/>
          </a:p>
        </p:txBody>
      </p:sp>
    </p:spTree>
    <p:extLst>
      <p:ext uri="{BB962C8B-B14F-4D97-AF65-F5344CB8AC3E}">
        <p14:creationId xmlns:p14="http://schemas.microsoft.com/office/powerpoint/2010/main" val="452073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7</a:t>
            </a:fld>
            <a:endParaRPr lang="fr-FR"/>
          </a:p>
        </p:txBody>
      </p:sp>
    </p:spTree>
    <p:extLst>
      <p:ext uri="{BB962C8B-B14F-4D97-AF65-F5344CB8AC3E}">
        <p14:creationId xmlns:p14="http://schemas.microsoft.com/office/powerpoint/2010/main" val="18695904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142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418DC775-2C93-486F-83A5-BE29A7F1AEFD}" type="slidenum">
              <a:rPr lang="en-JM" smtClean="0"/>
              <a:pPr>
                <a:defRPr/>
              </a:pPr>
              <a:t>64</a:t>
            </a:fld>
            <a:endParaRPr lang="en-JM"/>
          </a:p>
        </p:txBody>
      </p:sp>
    </p:spTree>
    <p:extLst>
      <p:ext uri="{BB962C8B-B14F-4D97-AF65-F5344CB8AC3E}">
        <p14:creationId xmlns:p14="http://schemas.microsoft.com/office/powerpoint/2010/main" val="11320052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245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Exemple de code JS discret :</a:t>
            </a:r>
          </a:p>
          <a:p>
            <a:r>
              <a:rPr lang="fr-FR" sz="700" dirty="0" err="1"/>
              <a:t>function</a:t>
            </a:r>
            <a:r>
              <a:rPr lang="fr-FR" sz="700" dirty="0"/>
              <a:t> </a:t>
            </a:r>
            <a:r>
              <a:rPr lang="fr-FR" sz="700" dirty="0" err="1"/>
              <a:t>addEvent</a:t>
            </a:r>
            <a:r>
              <a:rPr lang="fr-FR" sz="700" dirty="0"/>
              <a:t>( </a:t>
            </a:r>
            <a:r>
              <a:rPr lang="fr-FR" sz="700" dirty="0" err="1"/>
              <a:t>emt</a:t>
            </a:r>
            <a:r>
              <a:rPr lang="fr-FR" sz="700" dirty="0"/>
              <a:t>, </a:t>
            </a:r>
            <a:r>
              <a:rPr lang="fr-FR" sz="700" dirty="0" err="1"/>
              <a:t>evt</a:t>
            </a:r>
            <a:r>
              <a:rPr lang="fr-FR" sz="700" dirty="0"/>
              <a:t>, </a:t>
            </a:r>
            <a:r>
              <a:rPr lang="fr-FR" sz="700" dirty="0" err="1"/>
              <a:t>fnc</a:t>
            </a:r>
            <a:r>
              <a:rPr lang="fr-FR" sz="700" dirty="0"/>
              <a:t>, bbl)</a:t>
            </a:r>
          </a:p>
          <a:p>
            <a:r>
              <a:rPr lang="fr-FR" sz="700" dirty="0"/>
              <a:t>{</a:t>
            </a:r>
          </a:p>
          <a:p>
            <a:r>
              <a:rPr lang="fr-FR" sz="700" dirty="0"/>
              <a:t>	if( </a:t>
            </a:r>
            <a:r>
              <a:rPr lang="fr-FR" sz="700" dirty="0" err="1"/>
              <a:t>emt.attachEvent</a:t>
            </a:r>
            <a:r>
              <a:rPr lang="fr-FR" sz="700" dirty="0"/>
              <a:t>) </a:t>
            </a:r>
            <a:r>
              <a:rPr lang="fr-FR" sz="700" dirty="0" err="1"/>
              <a:t>emt.attachEvent</a:t>
            </a:r>
            <a:r>
              <a:rPr lang="fr-FR" sz="700" dirty="0"/>
              <a:t>( 'on' + </a:t>
            </a:r>
            <a:r>
              <a:rPr lang="fr-FR" sz="700" dirty="0" err="1"/>
              <a:t>evt</a:t>
            </a:r>
            <a:r>
              <a:rPr lang="fr-FR" sz="700" dirty="0"/>
              <a:t>, </a:t>
            </a:r>
            <a:r>
              <a:rPr lang="fr-FR" sz="700" dirty="0" err="1"/>
              <a:t>fnc</a:t>
            </a:r>
            <a:r>
              <a:rPr lang="fr-FR" sz="700" dirty="0"/>
              <a:t>); //4 MSIE</a:t>
            </a:r>
          </a:p>
          <a:p>
            <a:r>
              <a:rPr lang="fr-FR" sz="700" dirty="0"/>
              <a:t>	</a:t>
            </a:r>
            <a:r>
              <a:rPr lang="fr-FR" sz="700" dirty="0" err="1"/>
              <a:t>else</a:t>
            </a:r>
            <a:r>
              <a:rPr lang="fr-FR" sz="700" dirty="0"/>
              <a:t> if( </a:t>
            </a:r>
            <a:r>
              <a:rPr lang="fr-FR" sz="700" dirty="0" err="1"/>
              <a:t>emt.addEventListener</a:t>
            </a:r>
            <a:r>
              <a:rPr lang="fr-FR" sz="700" dirty="0"/>
              <a:t>) </a:t>
            </a:r>
            <a:r>
              <a:rPr lang="fr-FR" sz="700" dirty="0" err="1"/>
              <a:t>emt.addEventListener</a:t>
            </a:r>
            <a:r>
              <a:rPr lang="fr-FR" sz="700" dirty="0"/>
              <a:t>( </a:t>
            </a:r>
            <a:r>
              <a:rPr lang="fr-FR" sz="700" dirty="0" err="1"/>
              <a:t>evt</a:t>
            </a:r>
            <a:r>
              <a:rPr lang="fr-FR" sz="700" dirty="0"/>
              <a:t>, </a:t>
            </a:r>
            <a:r>
              <a:rPr lang="fr-FR" sz="700" dirty="0" err="1"/>
              <a:t>fnc</a:t>
            </a:r>
            <a:r>
              <a:rPr lang="fr-FR" sz="700" dirty="0"/>
              <a:t>, bbl); //4 ECMA ex: MFF</a:t>
            </a:r>
          </a:p>
          <a:p>
            <a:r>
              <a:rPr lang="fr-FR" sz="700" dirty="0"/>
              <a:t>}</a:t>
            </a:r>
          </a:p>
          <a:p>
            <a:endParaRPr lang="fr-FR" sz="700" dirty="0"/>
          </a:p>
          <a:p>
            <a:r>
              <a:rPr lang="fr-FR" sz="700" dirty="0" err="1"/>
              <a:t>function</a:t>
            </a:r>
            <a:r>
              <a:rPr lang="fr-FR" sz="700" dirty="0"/>
              <a:t> </a:t>
            </a:r>
            <a:r>
              <a:rPr lang="fr-FR" sz="700" dirty="0" err="1"/>
              <a:t>initEvents</a:t>
            </a:r>
            <a:r>
              <a:rPr lang="fr-FR" sz="700" dirty="0"/>
              <a:t>()</a:t>
            </a:r>
          </a:p>
          <a:p>
            <a:r>
              <a:rPr lang="fr-FR" sz="700" dirty="0"/>
              <a:t>{</a:t>
            </a:r>
          </a:p>
          <a:p>
            <a:r>
              <a:rPr lang="fr-FR" sz="700" dirty="0"/>
              <a:t>	</a:t>
            </a:r>
            <a:r>
              <a:rPr lang="fr-FR" sz="700" dirty="0" err="1"/>
              <a:t>addEvent</a:t>
            </a:r>
            <a:r>
              <a:rPr lang="fr-FR" sz="700" dirty="0"/>
              <a:t>( </a:t>
            </a:r>
            <a:r>
              <a:rPr lang="fr-FR" sz="700" dirty="0" err="1"/>
              <a:t>document.getElementById</a:t>
            </a:r>
            <a:r>
              <a:rPr lang="fr-FR" sz="700" dirty="0"/>
              <a:t>('</a:t>
            </a:r>
            <a:r>
              <a:rPr lang="fr-FR" sz="700" dirty="0" err="1"/>
              <a:t>btn_cmd</a:t>
            </a:r>
            <a:r>
              <a:rPr lang="fr-FR" sz="700" dirty="0"/>
              <a:t>'), 'click', </a:t>
            </a:r>
            <a:r>
              <a:rPr lang="fr-FR" sz="700" dirty="0" err="1"/>
              <a:t>evalCmd</a:t>
            </a:r>
            <a:r>
              <a:rPr lang="fr-FR" sz="700" dirty="0"/>
              <a:t>, false);</a:t>
            </a:r>
          </a:p>
          <a:p>
            <a:r>
              <a:rPr lang="fr-FR" sz="700" dirty="0"/>
              <a:t>}</a:t>
            </a:r>
          </a:p>
          <a:p>
            <a:endParaRPr lang="fr-FR" sz="700" dirty="0"/>
          </a:p>
          <a:p>
            <a:r>
              <a:rPr lang="fr-FR" sz="700" dirty="0" err="1"/>
              <a:t>function</a:t>
            </a:r>
            <a:r>
              <a:rPr lang="fr-FR" sz="700" dirty="0"/>
              <a:t> </a:t>
            </a:r>
            <a:r>
              <a:rPr lang="fr-FR" sz="700" dirty="0" err="1"/>
              <a:t>evalCmd</a:t>
            </a:r>
            <a:r>
              <a:rPr lang="fr-FR" sz="700" dirty="0"/>
              <a:t>()</a:t>
            </a:r>
          </a:p>
          <a:p>
            <a:r>
              <a:rPr lang="fr-FR" sz="700" dirty="0"/>
              <a:t>{</a:t>
            </a:r>
          </a:p>
          <a:p>
            <a:r>
              <a:rPr lang="fr-FR" sz="700" dirty="0"/>
              <a:t>…</a:t>
            </a:r>
          </a:p>
          <a:p>
            <a:r>
              <a:rPr lang="fr-FR" sz="700" dirty="0"/>
              <a:t>}</a:t>
            </a:r>
          </a:p>
          <a:p>
            <a:endParaRPr lang="fr-FR" sz="700" dirty="0"/>
          </a:p>
          <a:p>
            <a:r>
              <a:rPr lang="fr-FR" sz="700" dirty="0" err="1"/>
              <a:t>addEvent</a:t>
            </a:r>
            <a:r>
              <a:rPr lang="fr-FR" sz="700" dirty="0"/>
              <a:t>( </a:t>
            </a:r>
            <a:r>
              <a:rPr lang="fr-FR" sz="700" dirty="0" err="1"/>
              <a:t>window</a:t>
            </a:r>
            <a:r>
              <a:rPr lang="fr-FR" sz="700" dirty="0"/>
              <a:t>, '</a:t>
            </a:r>
            <a:r>
              <a:rPr lang="fr-FR" sz="700" dirty="0" err="1"/>
              <a:t>load</a:t>
            </a:r>
            <a:r>
              <a:rPr lang="fr-FR" sz="700" dirty="0"/>
              <a:t>', </a:t>
            </a:r>
            <a:r>
              <a:rPr lang="fr-FR" sz="700" dirty="0" err="1"/>
              <a:t>initEvents</a:t>
            </a:r>
            <a:r>
              <a:rPr lang="fr-FR" sz="700" dirty="0"/>
              <a:t>, false);</a:t>
            </a:r>
          </a:p>
          <a:p>
            <a:endParaRPr lang="fr-FR" sz="700" dirty="0"/>
          </a:p>
        </p:txBody>
      </p:sp>
      <p:sp>
        <p:nvSpPr>
          <p:cNvPr id="4" name="Espace réservé du numéro de diapositive 3"/>
          <p:cNvSpPr>
            <a:spLocks noGrp="1"/>
          </p:cNvSpPr>
          <p:nvPr>
            <p:ph type="sldNum" sz="quarter" idx="5"/>
          </p:nvPr>
        </p:nvSpPr>
        <p:spPr/>
        <p:txBody>
          <a:bodyPr/>
          <a:lstStyle/>
          <a:p>
            <a:pPr>
              <a:defRPr/>
            </a:pPr>
            <a:fld id="{88DF00DE-AD8E-472B-9854-7F9E22635139}" type="slidenum">
              <a:rPr lang="en-JM" smtClean="0"/>
              <a:pPr>
                <a:defRPr/>
              </a:pPr>
              <a:t>65</a:t>
            </a:fld>
            <a:endParaRPr lang="en-JM"/>
          </a:p>
        </p:txBody>
      </p:sp>
    </p:spTree>
    <p:extLst>
      <p:ext uri="{BB962C8B-B14F-4D97-AF65-F5344CB8AC3E}">
        <p14:creationId xmlns:p14="http://schemas.microsoft.com/office/powerpoint/2010/main" val="32812384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347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9628069D-A948-481A-BEA8-75D7F6E40491}" type="slidenum">
              <a:rPr lang="en-JM" smtClean="0"/>
              <a:pPr>
                <a:defRPr/>
              </a:pPr>
              <a:t>66</a:t>
            </a:fld>
            <a:endParaRPr lang="en-JM"/>
          </a:p>
        </p:txBody>
      </p:sp>
    </p:spTree>
    <p:extLst>
      <p:ext uri="{BB962C8B-B14F-4D97-AF65-F5344CB8AC3E}">
        <p14:creationId xmlns:p14="http://schemas.microsoft.com/office/powerpoint/2010/main" val="30114765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81</a:t>
            </a:fld>
            <a:endParaRPr lang="fr-FR"/>
          </a:p>
        </p:txBody>
      </p:sp>
    </p:spTree>
    <p:extLst>
      <p:ext uri="{BB962C8B-B14F-4D97-AF65-F5344CB8AC3E}">
        <p14:creationId xmlns:p14="http://schemas.microsoft.com/office/powerpoint/2010/main" val="28799332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85</a:t>
            </a:fld>
            <a:endParaRPr lang="fr-FR"/>
          </a:p>
        </p:txBody>
      </p:sp>
    </p:spTree>
    <p:extLst>
      <p:ext uri="{BB962C8B-B14F-4D97-AF65-F5344CB8AC3E}">
        <p14:creationId xmlns:p14="http://schemas.microsoft.com/office/powerpoint/2010/main" val="4044922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es5 il était possible de faire la même grâce à </a:t>
            </a:r>
            <a:r>
              <a:rPr lang="fr-FR" dirty="0" err="1"/>
              <a:t>Object.assign</a:t>
            </a:r>
            <a:endParaRPr lang="fr-FR" dirty="0"/>
          </a:p>
          <a:p>
            <a:r>
              <a:rPr lang="fr-FR" dirty="0"/>
              <a:t>Pour le spread des objets si une clef est </a:t>
            </a:r>
            <a:r>
              <a:rPr lang="fr-FR" dirty="0" err="1"/>
              <a:t>redefinit</a:t>
            </a:r>
            <a:r>
              <a:rPr lang="fr-FR" dirty="0"/>
              <a:t> post spread </a:t>
            </a:r>
            <a:r>
              <a:rPr lang="fr-FR" dirty="0" err="1"/>
              <a:t>operator</a:t>
            </a:r>
            <a:r>
              <a:rPr lang="fr-FR" dirty="0"/>
              <a:t>, la </a:t>
            </a:r>
            <a:r>
              <a:rPr lang="fr-FR" dirty="0" err="1"/>
              <a:t>derniere</a:t>
            </a:r>
            <a:r>
              <a:rPr lang="fr-FR" dirty="0"/>
              <a:t> valeur définit sera celle qui sera préservé dans e container final</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91</a:t>
            </a:fld>
            <a:endParaRPr lang="fr-FR"/>
          </a:p>
        </p:txBody>
      </p:sp>
    </p:spTree>
    <p:extLst>
      <p:ext uri="{BB962C8B-B14F-4D97-AF65-F5344CB8AC3E}">
        <p14:creationId xmlns:p14="http://schemas.microsoft.com/office/powerpoint/2010/main" val="29755417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pPr/>
              <a:t>92</a:t>
            </a:fld>
            <a:endParaRPr lang="fr-FR"/>
          </a:p>
        </p:txBody>
      </p:sp>
    </p:spTree>
    <p:extLst>
      <p:ext uri="{BB962C8B-B14F-4D97-AF65-F5344CB8AC3E}">
        <p14:creationId xmlns:p14="http://schemas.microsoft.com/office/powerpoint/2010/main" val="36401250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pPr/>
              <a:t>93</a:t>
            </a:fld>
            <a:endParaRPr lang="fr-FR"/>
          </a:p>
        </p:txBody>
      </p:sp>
    </p:spTree>
    <p:extLst>
      <p:ext uri="{BB962C8B-B14F-4D97-AF65-F5344CB8AC3E}">
        <p14:creationId xmlns:p14="http://schemas.microsoft.com/office/powerpoint/2010/main" val="19431614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pPr/>
              <a:t>94</a:t>
            </a:fld>
            <a:endParaRPr lang="fr-FR"/>
          </a:p>
        </p:txBody>
      </p:sp>
    </p:spTree>
    <p:extLst>
      <p:ext uri="{BB962C8B-B14F-4D97-AF65-F5344CB8AC3E}">
        <p14:creationId xmlns:p14="http://schemas.microsoft.com/office/powerpoint/2010/main" val="11233511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pPr/>
              <a:t>95</a:t>
            </a:fld>
            <a:endParaRPr lang="fr-FR"/>
          </a:p>
        </p:txBody>
      </p:sp>
    </p:spTree>
    <p:extLst>
      <p:ext uri="{BB962C8B-B14F-4D97-AF65-F5344CB8AC3E}">
        <p14:creationId xmlns:p14="http://schemas.microsoft.com/office/powerpoint/2010/main" val="2827406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8</a:t>
            </a:fld>
            <a:endParaRPr lang="fr-FR"/>
          </a:p>
        </p:txBody>
      </p:sp>
    </p:spTree>
    <p:extLst>
      <p:ext uri="{BB962C8B-B14F-4D97-AF65-F5344CB8AC3E}">
        <p14:creationId xmlns:p14="http://schemas.microsoft.com/office/powerpoint/2010/main" val="40348005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Web pack : </a:t>
            </a:r>
            <a:r>
              <a:rPr lang="fr-FR" dirty="0">
                <a:hlinkClick r:id="rId3"/>
              </a:rPr>
              <a:t>https://webpack.js.org/</a:t>
            </a:r>
            <a:endParaRPr lang="fr-FR" dirty="0"/>
          </a:p>
          <a:p>
            <a:r>
              <a:rPr lang="fr-FR" dirty="0"/>
              <a:t>Babel : </a:t>
            </a:r>
            <a:r>
              <a:rPr lang="fr-FR" dirty="0">
                <a:hlinkClick r:id="rId4"/>
              </a:rPr>
              <a:t>https://babeljs.io/</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97</a:t>
            </a:fld>
            <a:endParaRPr lang="fr-FR"/>
          </a:p>
        </p:txBody>
      </p:sp>
    </p:spTree>
    <p:extLst>
      <p:ext uri="{BB962C8B-B14F-4D97-AF65-F5344CB8AC3E}">
        <p14:creationId xmlns:p14="http://schemas.microsoft.com/office/powerpoint/2010/main" val="5902661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992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5D59B843-0C8F-49C6-814E-11E84763162C}" type="slidenum">
              <a:rPr lang="en-JM" smtClean="0"/>
              <a:pPr>
                <a:defRPr/>
              </a:pPr>
              <a:t>103</a:t>
            </a:fld>
            <a:endParaRPr lang="en-JM"/>
          </a:p>
        </p:txBody>
      </p:sp>
    </p:spTree>
    <p:extLst>
      <p:ext uri="{BB962C8B-B14F-4D97-AF65-F5344CB8AC3E}">
        <p14:creationId xmlns:p14="http://schemas.microsoft.com/office/powerpoint/2010/main" val="12311652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 </a:t>
            </a:r>
            <a:r>
              <a:rPr lang="fr-FR" dirty="0" err="1"/>
              <a:t>recup</a:t>
            </a:r>
            <a:r>
              <a:rPr lang="fr-FR" dirty="0"/>
              <a:t> des groupes nommés : </a:t>
            </a:r>
          </a:p>
          <a:p>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regex</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 </a:t>
            </a:r>
            <a:r>
              <a:rPr lang="fr-FR" b="0" dirty="0">
                <a:solidFill>
                  <a:srgbClr val="98C379"/>
                </a:solidFill>
                <a:effectLst/>
                <a:latin typeface="Consolas" panose="020B0609020204030204" pitchFamily="49" charset="0"/>
              </a:rPr>
              <a:t>/</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&lt;user&gt;\w</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\w\d</a:t>
            </a:r>
            <a:r>
              <a:rPr lang="fr-FR" b="0" dirty="0">
                <a:solidFill>
                  <a:srgbClr val="D19A66"/>
                </a:solidFill>
                <a:effectLst/>
                <a:latin typeface="Consolas" panose="020B0609020204030204" pitchFamily="49" charset="0"/>
              </a:rPr>
              <a:t>._-]{1,}</a:t>
            </a:r>
            <a:r>
              <a:rPr lang="fr-FR" b="0" dirty="0">
                <a:solidFill>
                  <a:srgbClr val="56B6C2"/>
                </a:solidFill>
                <a:effectLst/>
                <a:latin typeface="Consolas" panose="020B0609020204030204" pitchFamily="49" charset="0"/>
              </a:rPr>
              <a:t>\w)@(</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&lt;domain&gt;\w</a:t>
            </a:r>
            <a:r>
              <a:rPr lang="fr-FR" b="0" dirty="0">
                <a:solidFill>
                  <a:srgbClr val="D19A66"/>
                </a:solidFill>
                <a:effectLst/>
                <a:latin typeface="Consolas" panose="020B0609020204030204" pitchFamily="49" charset="0"/>
              </a:rPr>
              <a:t>{1,}</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&lt;firstLevel&gt;\w</a:t>
            </a:r>
            <a:r>
              <a:rPr lang="fr-FR" b="0" dirty="0">
                <a:solidFill>
                  <a:srgbClr val="D19A66"/>
                </a:solidFill>
                <a:effectLst/>
                <a:latin typeface="Consolas" panose="020B0609020204030204" pitchFamily="49" charset="0"/>
              </a:rPr>
              <a:t>{2,7}</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str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 `desorbaix@free.fr`</a:t>
            </a:r>
            <a:r>
              <a:rPr lang="fr-FR" b="0" dirty="0">
                <a:solidFill>
                  <a:srgbClr val="ABB2BF"/>
                </a:solidFill>
                <a:effectLst/>
                <a:latin typeface="Consolas" panose="020B0609020204030204" pitchFamily="49" charset="0"/>
              </a:rPr>
              <a:t>;</a:t>
            </a:r>
          </a:p>
          <a:p>
            <a:r>
              <a:rPr lang="fr-FR" b="0" dirty="0">
                <a:solidFill>
                  <a:srgbClr val="C678DD"/>
                </a:solidFill>
                <a:effectLst/>
                <a:latin typeface="Consolas" panose="020B0609020204030204" pitchFamily="49" charset="0"/>
              </a:rPr>
              <a:t>let</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m</a:t>
            </a:r>
            <a:r>
              <a:rPr lang="fr-FR" b="0" dirty="0">
                <a:solidFill>
                  <a:srgbClr val="ABB2BF"/>
                </a:solidFill>
                <a:effectLst/>
                <a:latin typeface="Consolas" panose="020B0609020204030204" pitchFamily="49" charset="0"/>
              </a:rPr>
              <a:t>;</a:t>
            </a:r>
          </a:p>
          <a:p>
            <a:r>
              <a:rPr lang="fr-FR" b="0" dirty="0">
                <a:solidFill>
                  <a:srgbClr val="C678DD"/>
                </a:solidFill>
                <a:effectLst/>
                <a:latin typeface="Consolas" panose="020B0609020204030204" pitchFamily="49" charset="0"/>
              </a:rPr>
              <a:t>if</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m</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E06C75"/>
                </a:solidFill>
                <a:effectLst/>
                <a:latin typeface="Consolas" panose="020B0609020204030204" pitchFamily="49" charset="0"/>
              </a:rPr>
              <a:t> </a:t>
            </a:r>
            <a:r>
              <a:rPr lang="fr-FR" b="0" dirty="0" err="1">
                <a:solidFill>
                  <a:srgbClr val="E5C07B"/>
                </a:solidFill>
                <a:effectLst/>
                <a:latin typeface="Consolas" panose="020B0609020204030204" pitchFamily="49" charset="0"/>
              </a:rPr>
              <a:t>regex</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exec</a:t>
            </a:r>
            <a:r>
              <a:rPr lang="fr-FR" b="0" dirty="0">
                <a:solidFill>
                  <a:srgbClr val="ABB2BF"/>
                </a:solidFill>
                <a:effectLst/>
                <a:latin typeface="Consolas" panose="020B0609020204030204" pitchFamily="49" charset="0"/>
              </a:rPr>
              <a:t>(</a:t>
            </a:r>
            <a:r>
              <a:rPr lang="fr-FR" b="0" dirty="0" err="1">
                <a:solidFill>
                  <a:srgbClr val="E5C07B"/>
                </a:solidFill>
                <a:effectLst/>
                <a:latin typeface="Consolas" panose="020B0609020204030204" pitchFamily="49" charset="0"/>
              </a:rPr>
              <a:t>str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null</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`user : </a:t>
            </a:r>
            <a:r>
              <a:rPr lang="fr-FR" b="0" dirty="0">
                <a:solidFill>
                  <a:srgbClr val="C678DD"/>
                </a:solidFill>
                <a:effectLst/>
                <a:latin typeface="Consolas" panose="020B0609020204030204" pitchFamily="49" charset="0"/>
              </a:rPr>
              <a:t>${</a:t>
            </a:r>
            <a:r>
              <a:rPr lang="fr-FR" b="0" dirty="0" err="1">
                <a:solidFill>
                  <a:srgbClr val="E06C75"/>
                </a:solidFill>
                <a:effectLst/>
                <a:latin typeface="Consolas" panose="020B0609020204030204" pitchFamily="49" charset="0"/>
              </a:rPr>
              <a:t>m</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groups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user</a:t>
            </a:r>
            <a:r>
              <a:rPr lang="fr-FR" b="0" dirty="0">
                <a:solidFill>
                  <a:srgbClr val="C678DD"/>
                </a:solidFill>
                <a:effectLst/>
                <a:latin typeface="Consolas" panose="020B0609020204030204" pitchFamily="49" charset="0"/>
              </a:rPr>
              <a:t>}</a:t>
            </a:r>
            <a:r>
              <a:rPr lang="fr-FR" b="0" dirty="0">
                <a:solidFill>
                  <a:srgbClr val="56B6C2"/>
                </a:solidFill>
                <a:effectLst/>
                <a:latin typeface="Consolas" panose="020B0609020204030204" pitchFamily="49" charset="0"/>
              </a:rPr>
              <a:t>\</a:t>
            </a:r>
            <a:r>
              <a:rPr lang="fr-FR" b="0" dirty="0" err="1">
                <a:solidFill>
                  <a:srgbClr val="56B6C2"/>
                </a:solidFill>
                <a:effectLst/>
                <a:latin typeface="Consolas" panose="020B0609020204030204" pitchFamily="49" charset="0"/>
              </a:rPr>
              <a:t>t</a:t>
            </a:r>
            <a:r>
              <a:rPr lang="fr-FR" b="0" dirty="0" err="1">
                <a:solidFill>
                  <a:srgbClr val="98C379"/>
                </a:solidFill>
                <a:effectLst/>
                <a:latin typeface="Consolas" panose="020B0609020204030204" pitchFamily="49" charset="0"/>
              </a:rPr>
              <a:t>domain</a:t>
            </a:r>
            <a:r>
              <a:rPr lang="fr-FR" b="0" dirty="0">
                <a:solidFill>
                  <a:srgbClr val="98C379"/>
                </a:solidFill>
                <a:effectLst/>
                <a:latin typeface="Consolas" panose="020B0609020204030204" pitchFamily="49" charset="0"/>
              </a:rPr>
              <a:t> : </a:t>
            </a:r>
            <a:r>
              <a:rPr lang="fr-FR" b="0" dirty="0">
                <a:solidFill>
                  <a:srgbClr val="C678DD"/>
                </a:solidFill>
                <a:effectLst/>
                <a:latin typeface="Consolas" panose="020B0609020204030204" pitchFamily="49" charset="0"/>
              </a:rPr>
              <a:t>${</a:t>
            </a:r>
            <a:r>
              <a:rPr lang="fr-FR" b="0" dirty="0" err="1">
                <a:solidFill>
                  <a:srgbClr val="E06C75"/>
                </a:solidFill>
                <a:effectLst/>
                <a:latin typeface="Consolas" panose="020B0609020204030204" pitchFamily="49" charset="0"/>
              </a:rPr>
              <a:t>m</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groups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domain</a:t>
            </a:r>
            <a:r>
              <a:rPr lang="fr-FR" b="0" dirty="0">
                <a:solidFill>
                  <a:srgbClr val="C678DD"/>
                </a:solidFill>
                <a:effectLst/>
                <a:latin typeface="Consolas" panose="020B0609020204030204" pitchFamily="49" charset="0"/>
              </a:rPr>
              <a:t>}</a:t>
            </a:r>
            <a:r>
              <a:rPr lang="fr-FR" b="0" dirty="0">
                <a:solidFill>
                  <a:srgbClr val="56B6C2"/>
                </a:solidFill>
                <a:effectLst/>
                <a:latin typeface="Consolas" panose="020B0609020204030204" pitchFamily="49" charset="0"/>
              </a:rPr>
              <a:t>\</a:t>
            </a:r>
            <a:r>
              <a:rPr lang="fr-FR" b="0" dirty="0" err="1">
                <a:solidFill>
                  <a:srgbClr val="56B6C2"/>
                </a:solidFill>
                <a:effectLst/>
                <a:latin typeface="Consolas" panose="020B0609020204030204" pitchFamily="49" charset="0"/>
              </a:rPr>
              <a:t>t</a:t>
            </a:r>
            <a:r>
              <a:rPr lang="fr-FR" b="0" dirty="0" err="1">
                <a:solidFill>
                  <a:srgbClr val="98C379"/>
                </a:solidFill>
                <a:effectLst/>
                <a:latin typeface="Consolas" panose="020B0609020204030204" pitchFamily="49" charset="0"/>
              </a:rPr>
              <a:t>first</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level</a:t>
            </a:r>
            <a:r>
              <a:rPr lang="fr-FR" b="0" dirty="0">
                <a:solidFill>
                  <a:srgbClr val="98C379"/>
                </a:solidFill>
                <a:effectLst/>
                <a:latin typeface="Consolas" panose="020B0609020204030204" pitchFamily="49" charset="0"/>
              </a:rPr>
              <a:t> dom : </a:t>
            </a:r>
            <a:r>
              <a:rPr lang="fr-FR" b="0" dirty="0">
                <a:solidFill>
                  <a:srgbClr val="C678DD"/>
                </a:solidFill>
                <a:effectLst/>
                <a:latin typeface="Consolas" panose="020B0609020204030204" pitchFamily="49" charset="0"/>
              </a:rPr>
              <a:t>${</a:t>
            </a:r>
            <a:r>
              <a:rPr lang="fr-FR" b="0" dirty="0" err="1">
                <a:solidFill>
                  <a:srgbClr val="E06C75"/>
                </a:solidFill>
                <a:effectLst/>
                <a:latin typeface="Consolas" panose="020B0609020204030204" pitchFamily="49" charset="0"/>
              </a:rPr>
              <a:t>m</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groups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firstLevel</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m</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forEach</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match</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groupIndex</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Found</a:t>
            </a:r>
            <a:r>
              <a:rPr lang="fr-FR" b="0" dirty="0">
                <a:solidFill>
                  <a:srgbClr val="98C379"/>
                </a:solidFill>
                <a:effectLst/>
                <a:latin typeface="Consolas" panose="020B0609020204030204" pitchFamily="49" charset="0"/>
              </a:rPr>
              <a:t> match, group </a:t>
            </a:r>
            <a:r>
              <a:rPr lang="fr-FR" b="0" dirty="0">
                <a:solidFill>
                  <a:srgbClr val="C678DD"/>
                </a:solidFill>
                <a:effectLst/>
                <a:latin typeface="Consolas" panose="020B0609020204030204" pitchFamily="49" charset="0"/>
              </a:rPr>
              <a:t>${</a:t>
            </a:r>
            <a:r>
              <a:rPr lang="fr-FR" b="0" i="1" dirty="0" err="1">
                <a:solidFill>
                  <a:srgbClr val="E06C75"/>
                </a:solidFill>
                <a:effectLst/>
                <a:latin typeface="Consolas" panose="020B0609020204030204" pitchFamily="49" charset="0"/>
              </a:rPr>
              <a:t>groupIndex</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 </a:t>
            </a:r>
            <a:r>
              <a:rPr lang="fr-FR" b="0" dirty="0">
                <a:solidFill>
                  <a:srgbClr val="C678DD"/>
                </a:solidFill>
                <a:effectLst/>
                <a:latin typeface="Consolas" panose="020B0609020204030204" pitchFamily="49" charset="0"/>
              </a:rPr>
              <a:t>${</a:t>
            </a:r>
            <a:r>
              <a:rPr lang="fr-FR" b="0" i="1" dirty="0">
                <a:solidFill>
                  <a:srgbClr val="E06C75"/>
                </a:solidFill>
                <a:effectLst/>
                <a:latin typeface="Consolas" panose="020B0609020204030204" pitchFamily="49" charset="0"/>
              </a:rPr>
              <a:t>match</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117</a:t>
            </a:fld>
            <a:endParaRPr lang="fr-FR"/>
          </a:p>
        </p:txBody>
      </p:sp>
    </p:spTree>
    <p:extLst>
      <p:ext uri="{BB962C8B-B14F-4D97-AF65-F5344CB8AC3E}">
        <p14:creationId xmlns:p14="http://schemas.microsoft.com/office/powerpoint/2010/main" val="26542174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assert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'test de </a:t>
            </a:r>
            <a:r>
              <a:rPr lang="fr-FR" b="0" dirty="0" err="1">
                <a:solidFill>
                  <a:srgbClr val="98C379"/>
                </a:solidFill>
                <a:effectLst/>
                <a:latin typeface="Consolas" panose="020B0609020204030204" pitchFamily="49" charset="0"/>
              </a:rPr>
              <a:t>index'</a:t>
            </a:r>
            <a:r>
              <a:rPr lang="fr-FR" b="0" dirty="0" err="1">
                <a:solidFill>
                  <a:srgbClr val="ABB2BF"/>
                </a:solidFill>
                <a:effectLst/>
                <a:latin typeface="Consolas" panose="020B0609020204030204" pitchFamily="49" charset="0"/>
              </a:rPr>
              <a:t>,</a:t>
            </a:r>
            <a:r>
              <a:rPr lang="fr-FR" b="0" dirty="0" err="1">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name</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params</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r>
              <a:rPr lang="fr-FR" b="0" i="1" dirty="0" err="1">
                <a:solidFill>
                  <a:srgbClr val="7F848E"/>
                </a:solidFill>
                <a:effectLst/>
                <a:latin typeface="Consolas" panose="020B0609020204030204" pitchFamily="49" charset="0"/>
              </a:rPr>
              <a:t>definition</a:t>
            </a:r>
            <a:r>
              <a:rPr lang="fr-FR" b="0" i="1" dirty="0">
                <a:solidFill>
                  <a:srgbClr val="7F848E"/>
                </a:solidFill>
                <a:effectLst/>
                <a:latin typeface="Consolas" panose="020B0609020204030204" pitchFamily="49" charset="0"/>
              </a:rPr>
              <a:t> d'une </a:t>
            </a:r>
            <a:r>
              <a:rPr lang="fr-FR" b="0" i="1" dirty="0" err="1">
                <a:solidFill>
                  <a:srgbClr val="7F848E"/>
                </a:solidFill>
                <a:effectLst/>
                <a:latin typeface="Consolas" panose="020B0609020204030204" pitchFamily="49" charset="0"/>
              </a:rPr>
              <a:t>spec</a:t>
            </a:r>
            <a:r>
              <a:rPr lang="fr-FR" b="0" i="1" dirty="0">
                <a:solidFill>
                  <a:srgbClr val="7F848E"/>
                </a:solidFill>
                <a:effectLst/>
                <a:latin typeface="Consolas" panose="020B0609020204030204" pitchFamily="49" charset="0"/>
              </a:rPr>
              <a:t> </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correctly</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multiply</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//test </a:t>
            </a:r>
            <a:r>
              <a:rPr lang="fr-FR" b="0" i="1" dirty="0" err="1">
                <a:solidFill>
                  <a:srgbClr val="7F848E"/>
                </a:solidFill>
                <a:effectLst/>
                <a:latin typeface="Consolas" panose="020B0609020204030204" pitchFamily="49" charset="0"/>
              </a:rPr>
              <a:t>core</a:t>
            </a:r>
            <a:r>
              <a:rPr lang="fr-FR" b="0" i="1" dirty="0">
                <a:solidFill>
                  <a:srgbClr val="7F848E"/>
                </a:solidFill>
                <a:effectLst/>
                <a:latin typeface="Consolas" panose="020B0609020204030204" pitchFamily="49" charset="0"/>
              </a:rPr>
              <a:t> js</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a</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2</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3</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7</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130</a:t>
            </a:fld>
            <a:endParaRPr lang="fr-FR"/>
          </a:p>
        </p:txBody>
      </p:sp>
    </p:spTree>
    <p:extLst>
      <p:ext uri="{BB962C8B-B14F-4D97-AF65-F5344CB8AC3E}">
        <p14:creationId xmlns:p14="http://schemas.microsoft.com/office/powerpoint/2010/main" val="38548009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77500" lnSpcReduction="20000"/>
          </a:bodyPr>
          <a:lstStyle/>
          <a:p>
            <a:r>
              <a:rPr lang="fr-FR" b="0" dirty="0">
                <a:solidFill>
                  <a:srgbClr val="C678DD"/>
                </a:solidFill>
                <a:effectLst/>
                <a:latin typeface="Consolas" panose="020B0609020204030204" pitchFamily="49" charset="0"/>
              </a:rPr>
              <a:t>**src/</a:t>
            </a:r>
            <a:r>
              <a:rPr lang="fr-FR" b="0" dirty="0" err="1">
                <a:solidFill>
                  <a:srgbClr val="C678DD"/>
                </a:solidFill>
                <a:effectLst/>
                <a:latin typeface="Consolas" panose="020B0609020204030204" pitchFamily="49" charset="0"/>
              </a:rPr>
              <a:t>Mylib</a:t>
            </a:r>
            <a:r>
              <a:rPr lang="fr-FR" b="0" dirty="0">
                <a:solidFill>
                  <a:srgbClr val="C678DD"/>
                </a:solidFill>
                <a:effectLst/>
                <a:latin typeface="Consolas" panose="020B0609020204030204" pitchFamily="49" charset="0"/>
              </a:rPr>
              <a:t>/Mylib.js</a:t>
            </a:r>
          </a:p>
          <a:p>
            <a:r>
              <a:rPr lang="fr-FR" b="0" dirty="0" err="1">
                <a:solidFill>
                  <a:srgbClr val="ABB2BF"/>
                </a:solidFill>
                <a:effectLst/>
                <a:latin typeface="Consolas" panose="020B0609020204030204" pitchFamily="49" charset="0"/>
              </a:rPr>
              <a:t>module.</a:t>
            </a:r>
            <a:r>
              <a:rPr lang="fr-FR" b="0" dirty="0" err="1">
                <a:solidFill>
                  <a:srgbClr val="E5C07B"/>
                </a:solidFill>
                <a:effectLst/>
                <a:latin typeface="Consolas" panose="020B0609020204030204" pitchFamily="49" charset="0"/>
              </a:rPr>
              <a:t>exports</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evolution</a:t>
            </a:r>
            <a:r>
              <a:rPr lang="fr-FR" b="0" dirty="0" err="1">
                <a:solidFill>
                  <a:srgbClr val="ABB2BF"/>
                </a:solidFill>
                <a:effectLst/>
                <a:latin typeface="Consolas" panose="020B0609020204030204" pitchFamily="49" charset="0"/>
              </a:rPr>
              <a:t>:</a:t>
            </a:r>
            <a:r>
              <a:rPr lang="fr-FR" b="0" dirty="0" err="1">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a</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b</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factor</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2</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return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b</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C678DD"/>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C678DD"/>
                </a:solidFill>
                <a:effectLst/>
                <a:latin typeface="Consolas" panose="020B0609020204030204" pitchFamily="49" charset="0"/>
              </a:rPr>
              <a:t>:</a:t>
            </a:r>
            <a:r>
              <a:rPr lang="fr-FR" b="0" dirty="0">
                <a:solidFill>
                  <a:srgbClr val="E5C07B"/>
                </a:solidFill>
                <a:effectLst/>
                <a:latin typeface="Consolas" panose="020B0609020204030204" pitchFamily="49" charset="0"/>
              </a:rPr>
              <a:t>Math</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round</a:t>
            </a:r>
            <a:r>
              <a:rPr lang="fr-FR" b="0" dirty="0">
                <a:solidFill>
                  <a:srgbClr val="ABB2BF"/>
                </a:solidFill>
                <a:effectLst/>
                <a:latin typeface="Consolas" panose="020B0609020204030204" pitchFamily="49" charset="0"/>
              </a:rPr>
              <a:t>(</a:t>
            </a:r>
            <a:r>
              <a:rPr lang="fr-FR" b="0" dirty="0" err="1">
                <a:solidFill>
                  <a:srgbClr val="E5C07B"/>
                </a:solidFill>
                <a:effectLst/>
                <a:latin typeface="Consolas" panose="020B0609020204030204" pitchFamily="49" charset="0"/>
              </a:rPr>
              <a:t>Math</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pow</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factor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Math</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pow</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factor</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b="0" dirty="0">
              <a:solidFill>
                <a:srgbClr val="C678DD"/>
              </a:solidFill>
              <a:effectLst/>
              <a:latin typeface="Consolas" panose="020B0609020204030204" pitchFamily="49" charset="0"/>
            </a:endParaRPr>
          </a:p>
          <a:p>
            <a:r>
              <a:rPr lang="fr-FR" b="0" dirty="0">
                <a:solidFill>
                  <a:srgbClr val="C678DD"/>
                </a:solidFill>
                <a:effectLst/>
                <a:latin typeface="Consolas" panose="020B0609020204030204" pitchFamily="49" charset="0"/>
              </a:rPr>
              <a:t>**test/Mylib.spec.js</a:t>
            </a:r>
          </a:p>
          <a:p>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Mylib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'../src/</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/Mylib.js'</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assert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//description du module</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r>
              <a:rPr lang="fr-FR" b="0" i="1" dirty="0" err="1">
                <a:solidFill>
                  <a:srgbClr val="7F848E"/>
                </a:solidFill>
                <a:effectLst/>
                <a:latin typeface="Consolas" panose="020B0609020204030204" pitchFamily="49" charset="0"/>
              </a:rPr>
              <a:t>definition</a:t>
            </a:r>
            <a:r>
              <a:rPr lang="fr-FR" b="0" i="1" dirty="0">
                <a:solidFill>
                  <a:srgbClr val="7F848E"/>
                </a:solidFill>
                <a:effectLst/>
                <a:latin typeface="Consolas" panose="020B0609020204030204" pitchFamily="49" charset="0"/>
              </a:rPr>
              <a:t> de la section du test pour la fonction </a:t>
            </a:r>
            <a:r>
              <a:rPr lang="fr-FR" b="0" i="1" dirty="0" err="1">
                <a:solidFill>
                  <a:srgbClr val="7F848E"/>
                </a:solidFill>
                <a:effectLst/>
                <a:latin typeface="Consolas" panose="020B0609020204030204" pitchFamily="49" charset="0"/>
              </a:rPr>
              <a:t>evolution</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give</a:t>
            </a:r>
            <a:r>
              <a:rPr lang="fr-FR" b="0" dirty="0">
                <a:solidFill>
                  <a:srgbClr val="98C379"/>
                </a:solidFill>
                <a:effectLst/>
                <a:latin typeface="Consolas" panose="020B0609020204030204" pitchFamily="49" charset="0"/>
              </a:rPr>
              <a:t> an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200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150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handle</a:t>
            </a:r>
            <a:r>
              <a:rPr lang="fr-FR" b="0" dirty="0">
                <a:solidFill>
                  <a:srgbClr val="98C379"/>
                </a:solidFill>
                <a:effectLst/>
                <a:latin typeface="Consolas" panose="020B0609020204030204" pitchFamily="49" charset="0"/>
              </a:rPr>
              <a:t> 0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a:t>
            </a:r>
            <a:r>
              <a:rPr lang="fr-FR" b="0" dirty="0" err="1">
                <a:solidFill>
                  <a:srgbClr val="E5C07B"/>
                </a:solidFill>
                <a:effectLst/>
                <a:latin typeface="Consolas" panose="020B0609020204030204" pitchFamily="49" charset="0"/>
              </a:rPr>
              <a:t>Infinity</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'not return -</a:t>
            </a:r>
            <a:r>
              <a:rPr lang="fr-FR" b="0" dirty="0" err="1">
                <a:solidFill>
                  <a:srgbClr val="98C379"/>
                </a:solidFill>
                <a:effectLst/>
                <a:latin typeface="Consolas" panose="020B0609020204030204" pitchFamily="49" charset="0"/>
              </a:rPr>
              <a:t>Infinity</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'not return 0'</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return round value'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'70'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'-233.33'</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endParaRPr lang="fr-FR" b="0" dirty="0">
              <a:solidFill>
                <a:srgbClr val="ABB2BF"/>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131</a:t>
            </a:fld>
            <a:endParaRPr lang="fr-FR"/>
          </a:p>
        </p:txBody>
      </p:sp>
    </p:spTree>
    <p:extLst>
      <p:ext uri="{BB962C8B-B14F-4D97-AF65-F5344CB8AC3E}">
        <p14:creationId xmlns:p14="http://schemas.microsoft.com/office/powerpoint/2010/main" val="9076965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47500" lnSpcReduction="20000"/>
          </a:bodyPr>
          <a:lstStyle/>
          <a:p>
            <a:r>
              <a:rPr lang="fr-FR" b="0" dirty="0">
                <a:solidFill>
                  <a:srgbClr val="C678DD"/>
                </a:solidFill>
                <a:effectLst/>
                <a:latin typeface="Consolas" panose="020B0609020204030204" pitchFamily="49" charset="0"/>
              </a:rPr>
              <a:t>Js : </a:t>
            </a:r>
          </a:p>
          <a:p>
            <a:r>
              <a:rPr lang="fr-FR" b="0" dirty="0" err="1">
                <a:solidFill>
                  <a:srgbClr val="ABB2BF"/>
                </a:solidFill>
                <a:effectLst/>
                <a:latin typeface="Consolas" panose="020B0609020204030204" pitchFamily="49" charset="0"/>
              </a:rPr>
              <a:t>module.</a:t>
            </a:r>
            <a:r>
              <a:rPr lang="fr-FR" b="0" dirty="0" err="1">
                <a:solidFill>
                  <a:srgbClr val="E5C07B"/>
                </a:solidFill>
                <a:effectLst/>
                <a:latin typeface="Consolas" panose="020B0609020204030204" pitchFamily="49" charset="0"/>
              </a:rPr>
              <a:t>exports</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evolution</a:t>
            </a:r>
            <a:r>
              <a:rPr lang="fr-FR" b="0" dirty="0" err="1">
                <a:solidFill>
                  <a:srgbClr val="ABB2BF"/>
                </a:solidFill>
                <a:effectLst/>
                <a:latin typeface="Consolas" panose="020B0609020204030204" pitchFamily="49" charset="0"/>
              </a:rPr>
              <a:t>:</a:t>
            </a:r>
            <a:r>
              <a:rPr lang="fr-FR" b="0" dirty="0" err="1">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a</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b</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factor</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2</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return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b</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C678DD"/>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C678DD"/>
                </a:solidFill>
                <a:effectLst/>
                <a:latin typeface="Consolas" panose="020B0609020204030204" pitchFamily="49" charset="0"/>
              </a:rPr>
              <a:t>:</a:t>
            </a:r>
            <a:r>
              <a:rPr lang="fr-FR" b="0" dirty="0">
                <a:solidFill>
                  <a:srgbClr val="E5C07B"/>
                </a:solidFill>
                <a:effectLst/>
                <a:latin typeface="Consolas" panose="020B0609020204030204" pitchFamily="49" charset="0"/>
              </a:rPr>
              <a:t>Math</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round</a:t>
            </a:r>
            <a:r>
              <a:rPr lang="fr-FR" b="0" dirty="0">
                <a:solidFill>
                  <a:srgbClr val="ABB2BF"/>
                </a:solidFill>
                <a:effectLst/>
                <a:latin typeface="Consolas" panose="020B0609020204030204" pitchFamily="49" charset="0"/>
              </a:rPr>
              <a:t>(</a:t>
            </a:r>
            <a:r>
              <a:rPr lang="fr-FR" b="0" dirty="0" err="1">
                <a:solidFill>
                  <a:srgbClr val="E5C07B"/>
                </a:solidFill>
                <a:effectLst/>
                <a:latin typeface="Consolas" panose="020B0609020204030204" pitchFamily="49" charset="0"/>
              </a:rPr>
              <a:t>Math</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pow</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factor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Math</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pow</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factor</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wait</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time</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callback</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err="1">
                <a:solidFill>
                  <a:srgbClr val="56B6C2"/>
                </a:solidFill>
                <a:effectLst/>
                <a:latin typeface="Consolas" panose="020B0609020204030204" pitchFamily="49" charset="0"/>
              </a:rPr>
              <a:t>setTimeout</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callback</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18</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time</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b="0" dirty="0">
              <a:solidFill>
                <a:srgbClr val="C678DD"/>
              </a:solidFill>
              <a:effectLst/>
              <a:latin typeface="Consolas" panose="020B0609020204030204" pitchFamily="49" charset="0"/>
            </a:endParaRPr>
          </a:p>
          <a:p>
            <a:r>
              <a:rPr lang="fr-FR" b="0" dirty="0" err="1">
                <a:solidFill>
                  <a:srgbClr val="C678DD"/>
                </a:solidFill>
                <a:effectLst/>
                <a:latin typeface="Consolas" panose="020B0609020204030204" pitchFamily="49" charset="0"/>
              </a:rPr>
              <a:t>Spec</a:t>
            </a:r>
            <a:r>
              <a:rPr lang="fr-FR" b="0" dirty="0">
                <a:solidFill>
                  <a:srgbClr val="C678DD"/>
                </a:solidFill>
                <a:effectLst/>
                <a:latin typeface="Consolas" panose="020B0609020204030204" pitchFamily="49" charset="0"/>
              </a:rPr>
              <a:t> :</a:t>
            </a:r>
          </a:p>
          <a:p>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Mylib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'../src/</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/Mylib.js'</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assert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//description du module</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r>
              <a:rPr lang="fr-FR" b="0" i="1" dirty="0" err="1">
                <a:solidFill>
                  <a:srgbClr val="7F848E"/>
                </a:solidFill>
                <a:effectLst/>
                <a:latin typeface="Consolas" panose="020B0609020204030204" pitchFamily="49" charset="0"/>
              </a:rPr>
              <a:t>definition</a:t>
            </a:r>
            <a:r>
              <a:rPr lang="fr-FR" b="0" i="1" dirty="0">
                <a:solidFill>
                  <a:srgbClr val="7F848E"/>
                </a:solidFill>
                <a:effectLst/>
                <a:latin typeface="Consolas" panose="020B0609020204030204" pitchFamily="49" charset="0"/>
              </a:rPr>
              <a:t> de la section du test pour la fonction </a:t>
            </a:r>
            <a:r>
              <a:rPr lang="fr-FR" b="0" i="1" dirty="0" err="1">
                <a:solidFill>
                  <a:srgbClr val="7F848E"/>
                </a:solidFill>
                <a:effectLst/>
                <a:latin typeface="Consolas" panose="020B0609020204030204" pitchFamily="49" charset="0"/>
              </a:rPr>
              <a:t>evolution</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//un scenario d'</a:t>
            </a:r>
            <a:r>
              <a:rPr lang="fr-FR" b="0" i="1" dirty="0" err="1">
                <a:solidFill>
                  <a:srgbClr val="7F848E"/>
                </a:solidFill>
                <a:effectLst/>
                <a:latin typeface="Consolas" panose="020B0609020204030204" pitchFamily="49" charset="0"/>
              </a:rPr>
              <a:t>execution</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give</a:t>
            </a:r>
            <a:r>
              <a:rPr lang="fr-FR" b="0" dirty="0">
                <a:solidFill>
                  <a:srgbClr val="98C379"/>
                </a:solidFill>
                <a:effectLst/>
                <a:latin typeface="Consolas" panose="020B0609020204030204" pitchFamily="49" charset="0"/>
              </a:rPr>
              <a:t> an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200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150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//un autre scenario</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handle</a:t>
            </a:r>
            <a:r>
              <a:rPr lang="fr-FR" b="0" dirty="0">
                <a:solidFill>
                  <a:srgbClr val="98C379"/>
                </a:solidFill>
                <a:effectLst/>
                <a:latin typeface="Consolas" panose="020B0609020204030204" pitchFamily="49" charset="0"/>
              </a:rPr>
              <a:t> 0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err="1">
                <a:solidFill>
                  <a:srgbClr val="E5C07B"/>
                </a:solidFill>
                <a:effectLst/>
                <a:latin typeface="Consolas" panose="020B0609020204030204" pitchFamily="49" charset="0"/>
              </a:rPr>
              <a:t>Infinity</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'not return -</a:t>
            </a:r>
            <a:r>
              <a:rPr lang="fr-FR" b="0" dirty="0" err="1">
                <a:solidFill>
                  <a:srgbClr val="98C379"/>
                </a:solidFill>
                <a:effectLst/>
                <a:latin typeface="Consolas" panose="020B0609020204030204" pitchFamily="49" charset="0"/>
              </a:rPr>
              <a:t>Infinity</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'not return 0'</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return round value'</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'70'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'-233.33'</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wait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exist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notStrictEqual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wait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undefined</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'function </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wait</a:t>
            </a:r>
            <a:r>
              <a:rPr lang="fr-FR" b="0" dirty="0">
                <a:solidFill>
                  <a:srgbClr val="98C379"/>
                </a:solidFill>
                <a:effectLst/>
                <a:latin typeface="Consolas" panose="020B0609020204030204" pitchFamily="49" charset="0"/>
              </a:rPr>
              <a:t> not accessible'</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wait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done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wait</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1000</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18</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done</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endParaRPr lang="fr-FR" b="0" dirty="0">
              <a:solidFill>
                <a:srgbClr val="ABB2BF"/>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132</a:t>
            </a:fld>
            <a:endParaRPr lang="fr-FR"/>
          </a:p>
        </p:txBody>
      </p:sp>
    </p:spTree>
    <p:extLst>
      <p:ext uri="{BB962C8B-B14F-4D97-AF65-F5344CB8AC3E}">
        <p14:creationId xmlns:p14="http://schemas.microsoft.com/office/powerpoint/2010/main" val="1143744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Documentation : https://developer.mozilla.org/en-US/docs/Web/API/Web_Storage_API/Using_the_Web_Storage_API</a:t>
            </a:r>
          </a:p>
          <a:p>
            <a:r>
              <a:rPr lang="fr-FR" dirty="0"/>
              <a:t>https://developer.mozilla.org/fr/docs/Web/API/Window/localStorage</a:t>
            </a:r>
          </a:p>
          <a:p>
            <a:endParaRPr lang="fr-FR" dirty="0"/>
          </a:p>
          <a:p>
            <a:r>
              <a:rPr lang="fr-FR" dirty="0" err="1"/>
              <a:t>sessionStorage</a:t>
            </a:r>
            <a:r>
              <a:rPr lang="fr-FR" dirty="0"/>
              <a:t> proche de </a:t>
            </a:r>
            <a:r>
              <a:rPr lang="fr-FR" dirty="0" err="1"/>
              <a:t>localStorage</a:t>
            </a:r>
            <a:endParaRPr lang="fr-FR" dirty="0"/>
          </a:p>
          <a:p>
            <a:r>
              <a:rPr lang="fr-FR" dirty="0"/>
              <a:t>	-</a:t>
            </a:r>
            <a:r>
              <a:rPr lang="fr-FR" dirty="0" err="1"/>
              <a:t>sessionStorage</a:t>
            </a:r>
            <a:r>
              <a:rPr lang="fr-FR" dirty="0"/>
              <a:t> sera détruit à la </a:t>
            </a:r>
            <a:r>
              <a:rPr lang="fr-FR" dirty="0" err="1"/>
              <a:t>cloture</a:t>
            </a:r>
            <a:r>
              <a:rPr lang="fr-FR" dirty="0"/>
              <a:t> de la session navigateur</a:t>
            </a:r>
          </a:p>
          <a:p>
            <a:r>
              <a:rPr lang="fr-FR" dirty="0"/>
              <a:t>	-</a:t>
            </a:r>
            <a:r>
              <a:rPr lang="fr-FR" dirty="0" err="1"/>
              <a:t>localStorage</a:t>
            </a:r>
            <a:r>
              <a:rPr lang="fr-FR" dirty="0"/>
              <a:t> n’a pas de date de </a:t>
            </a:r>
            <a:r>
              <a:rPr lang="fr-FR" dirty="0" err="1"/>
              <a:t>peremption</a:t>
            </a:r>
            <a:endParaRPr lang="fr-FR" dirty="0"/>
          </a:p>
          <a:p>
            <a:endParaRPr lang="fr-FR" dirty="0"/>
          </a:p>
          <a:p>
            <a:r>
              <a:rPr lang="fr-FR" dirty="0"/>
              <a:t>Le fonctionnement est similaire</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143</a:t>
            </a:fld>
            <a:endParaRPr lang="fr-FR"/>
          </a:p>
        </p:txBody>
      </p:sp>
    </p:spTree>
    <p:extLst>
      <p:ext uri="{BB962C8B-B14F-4D97-AF65-F5344CB8AC3E}">
        <p14:creationId xmlns:p14="http://schemas.microsoft.com/office/powerpoint/2010/main" val="32857510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144</a:t>
            </a:fld>
            <a:endParaRPr lang="fr-FR"/>
          </a:p>
        </p:txBody>
      </p:sp>
    </p:spTree>
    <p:extLst>
      <p:ext uri="{BB962C8B-B14F-4D97-AF65-F5344CB8AC3E}">
        <p14:creationId xmlns:p14="http://schemas.microsoft.com/office/powerpoint/2010/main" val="21446268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145</a:t>
            </a:fld>
            <a:endParaRPr lang="fr-FR"/>
          </a:p>
        </p:txBody>
      </p:sp>
    </p:spTree>
    <p:extLst>
      <p:ext uri="{BB962C8B-B14F-4D97-AF65-F5344CB8AC3E}">
        <p14:creationId xmlns:p14="http://schemas.microsoft.com/office/powerpoint/2010/main" val="40629848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des commandes SQL : http://www.debray-jerome.fr/articles/L-api-websql-en-html5.html</a:t>
            </a:r>
          </a:p>
          <a:p>
            <a:r>
              <a:rPr lang="fr-FR" dirty="0"/>
              <a:t>Exemple d’ouverture d’un BDD :</a:t>
            </a:r>
          </a:p>
          <a:p>
            <a:r>
              <a:rPr lang="fr-FR" b="0" i="0" dirty="0">
                <a:solidFill>
                  <a:srgbClr val="B64926"/>
                </a:solidFill>
                <a:effectLst/>
                <a:latin typeface="Courier New" panose="02070309020205020404" pitchFamily="49" charset="0"/>
              </a:rPr>
              <a:t/>
            </a:r>
            <a:br>
              <a:rPr lang="fr-FR" b="0" i="0" dirty="0">
                <a:solidFill>
                  <a:srgbClr val="B64926"/>
                </a:solidFill>
                <a:effectLst/>
                <a:latin typeface="Courier New" panose="02070309020205020404" pitchFamily="49" charset="0"/>
              </a:rPr>
            </a:br>
            <a:r>
              <a:rPr lang="fr-FR" b="0" i="0" dirty="0">
                <a:solidFill>
                  <a:srgbClr val="B64926"/>
                </a:solidFill>
                <a:effectLst/>
                <a:latin typeface="Courier New" panose="02070309020205020404" pitchFamily="49" charset="0"/>
              </a:rPr>
              <a:t>var</a:t>
            </a:r>
            <a:r>
              <a:rPr lang="fr-FR" b="0" i="0" dirty="0">
                <a:solidFill>
                  <a:srgbClr val="DCCF8F"/>
                </a:solidFill>
                <a:effectLst/>
                <a:latin typeface="Courier New" panose="02070309020205020404" pitchFamily="49" charset="0"/>
              </a:rPr>
              <a:t> </a:t>
            </a:r>
            <a:r>
              <a:rPr lang="fr-FR" b="0" i="0" dirty="0" err="1">
                <a:solidFill>
                  <a:srgbClr val="DCCF8F"/>
                </a:solidFill>
                <a:effectLst/>
                <a:latin typeface="Courier New" panose="02070309020205020404" pitchFamily="49" charset="0"/>
              </a:rPr>
              <a:t>db</a:t>
            </a:r>
            <a:r>
              <a:rPr lang="fr-FR" b="0" i="0" dirty="0">
                <a:solidFill>
                  <a:srgbClr val="DCCF8F"/>
                </a:solidFill>
                <a:effectLst/>
                <a:latin typeface="Courier New" panose="02070309020205020404" pitchFamily="49" charset="0"/>
              </a:rPr>
              <a:t>; </a:t>
            </a:r>
          </a:p>
          <a:p>
            <a:r>
              <a:rPr lang="fr-FR" b="0" i="0" dirty="0">
                <a:solidFill>
                  <a:srgbClr val="B64926"/>
                </a:solidFill>
                <a:effectLst/>
                <a:latin typeface="Courier New" panose="02070309020205020404" pitchFamily="49" charset="0"/>
              </a:rPr>
              <a:t>if</a:t>
            </a:r>
            <a:r>
              <a:rPr lang="fr-FR" b="0" i="0" dirty="0">
                <a:solidFill>
                  <a:srgbClr val="DCCF8F"/>
                </a:solidFill>
                <a:effectLst/>
                <a:latin typeface="Courier New" panose="02070309020205020404" pitchFamily="49" charset="0"/>
              </a:rPr>
              <a:t>(</a:t>
            </a:r>
            <a:r>
              <a:rPr lang="fr-FR" b="0" i="0" dirty="0" err="1">
                <a:solidFill>
                  <a:srgbClr val="DCCF8F"/>
                </a:solidFill>
                <a:effectLst/>
                <a:latin typeface="Courier New" panose="02070309020205020404" pitchFamily="49" charset="0"/>
              </a:rPr>
              <a:t>window.openDatabase</a:t>
            </a:r>
            <a:r>
              <a:rPr lang="fr-FR" b="0" i="0" dirty="0">
                <a:solidFill>
                  <a:srgbClr val="DCCF8F"/>
                </a:solidFill>
                <a:effectLst/>
                <a:latin typeface="Courier New" panose="02070309020205020404" pitchFamily="49" charset="0"/>
              </a:rPr>
              <a:t>){ </a:t>
            </a:r>
          </a:p>
          <a:p>
            <a:r>
              <a:rPr lang="fr-FR" b="0" i="0" dirty="0">
                <a:solidFill>
                  <a:srgbClr val="DCCF8F"/>
                </a:solidFill>
                <a:effectLst/>
                <a:latin typeface="Courier New" panose="02070309020205020404" pitchFamily="49" charset="0"/>
              </a:rPr>
              <a:t>	</a:t>
            </a:r>
            <a:r>
              <a:rPr lang="fr-FR" b="0" i="0" dirty="0" err="1">
                <a:solidFill>
                  <a:srgbClr val="DCCF8F"/>
                </a:solidFill>
                <a:effectLst/>
                <a:latin typeface="Courier New" panose="02070309020205020404" pitchFamily="49" charset="0"/>
              </a:rPr>
              <a:t>db</a:t>
            </a:r>
            <a:r>
              <a:rPr lang="fr-FR" b="0" i="0" dirty="0">
                <a:solidFill>
                  <a:srgbClr val="DCCF8F"/>
                </a:solidFill>
                <a:effectLst/>
                <a:latin typeface="Courier New" panose="02070309020205020404" pitchFamily="49" charset="0"/>
              </a:rPr>
              <a:t> = </a:t>
            </a:r>
            <a:r>
              <a:rPr lang="fr-FR" b="0" i="0" dirty="0" err="1">
                <a:solidFill>
                  <a:srgbClr val="DCCF8F"/>
                </a:solidFill>
                <a:effectLst/>
                <a:latin typeface="Courier New" panose="02070309020205020404" pitchFamily="49" charset="0"/>
              </a:rPr>
              <a:t>openDatabase</a:t>
            </a:r>
            <a:r>
              <a:rPr lang="fr-FR" b="0" i="0" dirty="0">
                <a:solidFill>
                  <a:srgbClr val="DCCF8F"/>
                </a:solidFill>
                <a:effectLst/>
                <a:latin typeface="Courier New" panose="02070309020205020404" pitchFamily="49" charset="0"/>
              </a:rPr>
              <a:t>(</a:t>
            </a:r>
            <a:r>
              <a:rPr lang="fr-FR" b="0" i="0" dirty="0">
                <a:solidFill>
                  <a:srgbClr val="468966"/>
                </a:solidFill>
                <a:effectLst/>
                <a:latin typeface="Courier New" panose="02070309020205020404" pitchFamily="49" charset="0"/>
              </a:rPr>
              <a:t>'</a:t>
            </a:r>
            <a:r>
              <a:rPr lang="fr-FR" b="0" i="0" dirty="0" err="1">
                <a:solidFill>
                  <a:srgbClr val="468966"/>
                </a:solidFill>
                <a:effectLst/>
                <a:latin typeface="Courier New" panose="02070309020205020404" pitchFamily="49" charset="0"/>
              </a:rPr>
              <a:t>ma_base</a:t>
            </a:r>
            <a:r>
              <a:rPr lang="fr-FR" b="0" i="0" dirty="0">
                <a:solidFill>
                  <a:srgbClr val="468966"/>
                </a:solidFill>
                <a:effectLst/>
                <a:latin typeface="Courier New" panose="02070309020205020404" pitchFamily="49" charset="0"/>
              </a:rPr>
              <a:t>'</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'1.0'</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a:t>
            </a:r>
            <a:r>
              <a:rPr lang="fr-FR" b="0" i="0" dirty="0" err="1">
                <a:solidFill>
                  <a:srgbClr val="468966"/>
                </a:solidFill>
                <a:effectLst/>
                <a:latin typeface="Courier New" panose="02070309020205020404" pitchFamily="49" charset="0"/>
              </a:rPr>
              <a:t>database</a:t>
            </a:r>
            <a:r>
              <a:rPr lang="fr-FR" b="0" i="0" dirty="0">
                <a:solidFill>
                  <a:srgbClr val="468966"/>
                </a:solidFill>
                <a:effectLst/>
                <a:latin typeface="Courier New" panose="02070309020205020404" pitchFamily="49" charset="0"/>
              </a:rPr>
              <a:t>'</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2000000</a:t>
            </a:r>
            <a:r>
              <a:rPr lang="fr-FR" b="0" i="0" dirty="0">
                <a:solidFill>
                  <a:srgbClr val="DCCF8F"/>
                </a:solidFill>
                <a:effectLst/>
                <a:latin typeface="Courier New" panose="02070309020205020404" pitchFamily="49" charset="0"/>
              </a:rPr>
              <a:t>);</a:t>
            </a:r>
          </a:p>
          <a:p>
            <a:r>
              <a:rPr lang="fr-FR" b="0" i="0" dirty="0">
                <a:solidFill>
                  <a:srgbClr val="DCCF8F"/>
                </a:solidFill>
                <a:effectLst/>
                <a:latin typeface="Courier New" panose="02070309020205020404" pitchFamily="49" charset="0"/>
              </a:rPr>
              <a:t> } </a:t>
            </a:r>
          </a:p>
          <a:p>
            <a:endParaRPr lang="fr-FR" b="0" i="0" dirty="0">
              <a:solidFill>
                <a:srgbClr val="DCCF8F"/>
              </a:solidFill>
              <a:effectLst/>
              <a:latin typeface="Courier New" panose="020703090202050204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146</a:t>
            </a:fld>
            <a:endParaRPr lang="fr-FR"/>
          </a:p>
        </p:txBody>
      </p:sp>
    </p:spTree>
    <p:extLst>
      <p:ext uri="{BB962C8B-B14F-4D97-AF65-F5344CB8AC3E}">
        <p14:creationId xmlns:p14="http://schemas.microsoft.com/office/powerpoint/2010/main" val="302727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a:t>
            </a:fld>
            <a:endParaRPr lang="fr-FR"/>
          </a:p>
        </p:txBody>
      </p:sp>
    </p:spTree>
    <p:extLst>
      <p:ext uri="{BB962C8B-B14F-4D97-AF65-F5344CB8AC3E}">
        <p14:creationId xmlns:p14="http://schemas.microsoft.com/office/powerpoint/2010/main" val="21407225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Use nomDeLaDB : cette fonctionnalité est effectuer des le connexion en php par le biais d’une fonction PHP</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147</a:t>
            </a:fld>
            <a:endParaRPr lang="fr-FR" dirty="0"/>
          </a:p>
        </p:txBody>
      </p:sp>
    </p:spTree>
    <p:extLst>
      <p:ext uri="{BB962C8B-B14F-4D97-AF65-F5344CB8AC3E}">
        <p14:creationId xmlns:p14="http://schemas.microsoft.com/office/powerpoint/2010/main" val="13685725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user est composer d’</a:t>
            </a:r>
            <a:r>
              <a:rPr lang="fr-FR" b="1" dirty="0"/>
              <a:t>un seul et unique </a:t>
            </a:r>
            <a:r>
              <a:rPr lang="fr-FR" dirty="0"/>
              <a:t>titre donc pas d’association malgré qu’un titre peut </a:t>
            </a:r>
            <a:r>
              <a:rPr lang="fr-FR" b="1" dirty="0"/>
              <a:t>être porter par plusieurs </a:t>
            </a:r>
            <a:r>
              <a:rPr lang="fr-FR" dirty="0"/>
              <a:t>users</a:t>
            </a:r>
          </a:p>
          <a:p>
            <a:r>
              <a:rPr lang="fr-FR" dirty="0"/>
              <a:t>Un user peut </a:t>
            </a:r>
            <a:r>
              <a:rPr lang="fr-FR" b="1" dirty="0"/>
              <a:t>acheter plusieurs </a:t>
            </a:r>
            <a:r>
              <a:rPr lang="fr-FR" dirty="0"/>
              <a:t>produits et un produit peut être </a:t>
            </a:r>
            <a:r>
              <a:rPr lang="fr-FR" b="1" dirty="0"/>
              <a:t>acheter par plusieurs </a:t>
            </a:r>
            <a:r>
              <a:rPr lang="fr-FR" dirty="0"/>
              <a:t>users donc </a:t>
            </a:r>
            <a:r>
              <a:rPr lang="fr-FR" b="1" dirty="0"/>
              <a:t>association obligatoire</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148</a:t>
            </a:fld>
            <a:endParaRPr lang="fr-FR" dirty="0"/>
          </a:p>
        </p:txBody>
      </p:sp>
    </p:spTree>
    <p:extLst>
      <p:ext uri="{BB962C8B-B14F-4D97-AF65-F5344CB8AC3E}">
        <p14:creationId xmlns:p14="http://schemas.microsoft.com/office/powerpoint/2010/main" val="34449570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pricipaux des champs d’une table : </a:t>
            </a:r>
          </a:p>
          <a:p>
            <a:r>
              <a:rPr lang="fr-FR" dirty="0"/>
              <a:t>	CHAR </a:t>
            </a:r>
            <a:r>
              <a:rPr lang="fr-FR" dirty="0">
                <a:sym typeface="Wingdings" panose="05000000000000000000" pitchFamily="2" charset="2"/>
              </a:rPr>
              <a:t>(length)  chaine de caractères a taille fixe ( ex. : codePostal VARCHAR(5)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ym typeface="Wingdings" panose="05000000000000000000" pitchFamily="2" charset="2"/>
              </a:rPr>
              <a:t>	VARCHAR(length) chaine de caractères a taille variable avec taille max ( ex. : prenom VARCHAR(24) )</a:t>
            </a:r>
          </a:p>
          <a:p>
            <a:r>
              <a:rPr lang="fr-FR" dirty="0">
                <a:sym typeface="Wingdings" panose="05000000000000000000" pitchFamily="2" charset="2"/>
              </a:rPr>
              <a:t>	FLOAT un nombre a virgule</a:t>
            </a:r>
          </a:p>
          <a:p>
            <a:r>
              <a:rPr lang="fr-FR" dirty="0">
                <a:sym typeface="Wingdings" panose="05000000000000000000" pitchFamily="2" charset="2"/>
              </a:rPr>
              <a:t>	INT un entier </a:t>
            </a:r>
          </a:p>
          <a:p>
            <a:r>
              <a:rPr lang="fr-FR" dirty="0">
                <a:sym typeface="Wingdings" panose="05000000000000000000" pitchFamily="2" charset="2"/>
              </a:rPr>
              <a:t>	DATETIME  une date avec l’heure </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149</a:t>
            </a:fld>
            <a:endParaRPr lang="fr-FR" dirty="0"/>
          </a:p>
        </p:txBody>
      </p:sp>
    </p:spTree>
    <p:extLst>
      <p:ext uri="{BB962C8B-B14F-4D97-AF65-F5344CB8AC3E}">
        <p14:creationId xmlns:p14="http://schemas.microsoft.com/office/powerpoint/2010/main" val="10957678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*INSERT :Les enregistrements peuvent être fournit par lot ou les VALUES sont déclarer par ensemble les uns a la suite des autres </a:t>
            </a:r>
          </a:p>
          <a:p>
            <a:r>
              <a:rPr lang="fr-FR" dirty="0"/>
              <a:t>*SELECT :	A : il est possible de sélectionner tous les champs d’une table en remplaçant (champ, champ, …) par SELECT * FROM…</a:t>
            </a:r>
          </a:p>
          <a:p>
            <a:r>
              <a:rPr lang="fr-FR" dirty="0"/>
              <a:t>	B : les champs peuvent être renommé avec </a:t>
            </a:r>
            <a:r>
              <a:rPr lang="fr-FR" dirty="0">
                <a:solidFill>
                  <a:schemeClr val="accent1">
                    <a:lumMod val="60000"/>
                    <a:lumOff val="40000"/>
                  </a:schemeClr>
                </a:solidFill>
                <a:highlight>
                  <a:srgbClr val="00FFFF"/>
                </a:highlight>
              </a:rPr>
              <a:t>nomColonne  AS nouveauNom (en bleu : pnom AS prenom)</a:t>
            </a:r>
          </a:p>
          <a:p>
            <a:r>
              <a:rPr lang="fr-FR" dirty="0"/>
              <a:t>	C : les tables peuvent être renommées avec une abréviation arbitraire pour faciliter les corrélations d’id (en vert : acheter A)</a:t>
            </a:r>
          </a:p>
          <a:p>
            <a:r>
              <a:rPr lang="fr-FR" dirty="0"/>
              <a:t>*DELETE : </a:t>
            </a:r>
            <a:r>
              <a:rPr lang="fr-FR" b="1" dirty="0"/>
              <a:t>si le WHERE n’est pas spécifié </a:t>
            </a:r>
            <a:r>
              <a:rPr lang="fr-FR" b="1" u="sng" dirty="0"/>
              <a:t>tous les enregistrements de la table sont supprimés</a:t>
            </a:r>
          </a:p>
          <a:p>
            <a:r>
              <a:rPr lang="fr-FR" dirty="0"/>
              <a:t>*DROP : Attention aux clef étrangère qui doivent soit être désactivé pour cette opération ou ne pointant par sur les un id de la table </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150</a:t>
            </a:fld>
            <a:endParaRPr lang="fr-FR" dirty="0"/>
          </a:p>
        </p:txBody>
      </p:sp>
    </p:spTree>
    <p:extLst>
      <p:ext uri="{BB962C8B-B14F-4D97-AF65-F5344CB8AC3E}">
        <p14:creationId xmlns:p14="http://schemas.microsoft.com/office/powerpoint/2010/main" val="40134546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L’operateurs de filtre :</a:t>
            </a:r>
          </a:p>
          <a:p>
            <a:r>
              <a:rPr lang="fr-FR" dirty="0"/>
              <a:t>	</a:t>
            </a:r>
            <a:r>
              <a:rPr lang="fr-FR" b="1" dirty="0"/>
              <a:t>A</a:t>
            </a:r>
            <a:r>
              <a:rPr lang="fr-FR" dirty="0"/>
              <a:t> :Opérateur peut être présent </a:t>
            </a:r>
            <a:r>
              <a:rPr lang="fr-FR" b="1" dirty="0"/>
              <a:t>une seule fois</a:t>
            </a:r>
          </a:p>
          <a:p>
            <a:r>
              <a:rPr lang="fr-FR" dirty="0"/>
              <a:t>	</a:t>
            </a:r>
            <a:r>
              <a:rPr lang="fr-FR" b="1" dirty="0"/>
              <a:t>B</a:t>
            </a:r>
            <a:r>
              <a:rPr lang="fr-FR" dirty="0"/>
              <a:t> : opérateurs peut être pensent </a:t>
            </a:r>
            <a:r>
              <a:rPr lang="fr-FR" b="1" dirty="0"/>
              <a:t>une a plusieurs fois</a:t>
            </a:r>
          </a:p>
          <a:p>
            <a:r>
              <a:rPr lang="fr-FR" b="1" dirty="0"/>
              <a:t>Liste des opérateurs complets : </a:t>
            </a:r>
            <a:r>
              <a:rPr lang="fr-FR" dirty="0">
                <a:hlinkClick r:id="rId3"/>
              </a:rPr>
              <a:t>https://dev.mysql.com/doc/refman/8.0/en/non-typed-operators.html</a:t>
            </a:r>
            <a:endParaRPr lang="fr-FR" b="1"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151</a:t>
            </a:fld>
            <a:endParaRPr lang="fr-FR" dirty="0"/>
          </a:p>
        </p:txBody>
      </p:sp>
    </p:spTree>
    <p:extLst>
      <p:ext uri="{BB962C8B-B14F-4D97-AF65-F5344CB8AC3E}">
        <p14:creationId xmlns:p14="http://schemas.microsoft.com/office/powerpoint/2010/main" val="21149855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1"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152</a:t>
            </a:fld>
            <a:endParaRPr lang="fr-FR" dirty="0"/>
          </a:p>
        </p:txBody>
      </p:sp>
    </p:spTree>
    <p:extLst>
      <p:ext uri="{BB962C8B-B14F-4D97-AF65-F5344CB8AC3E}">
        <p14:creationId xmlns:p14="http://schemas.microsoft.com/office/powerpoint/2010/main" val="28732587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des commandes SQL : http://www.debray-jerome.fr/articles/L-api-websql-en-html5.html</a:t>
            </a:r>
          </a:p>
          <a:p>
            <a:r>
              <a:rPr lang="fr-FR" dirty="0"/>
              <a:t>Exemple d’ouverture d’un BDD :</a:t>
            </a:r>
          </a:p>
          <a:p>
            <a:r>
              <a:rPr lang="fr-FR" b="0" i="0" dirty="0">
                <a:solidFill>
                  <a:srgbClr val="B64926"/>
                </a:solidFill>
                <a:effectLst/>
                <a:latin typeface="Courier New" panose="02070309020205020404" pitchFamily="49" charset="0"/>
              </a:rPr>
              <a:t/>
            </a:r>
            <a:br>
              <a:rPr lang="fr-FR" b="0" i="0" dirty="0">
                <a:solidFill>
                  <a:srgbClr val="B64926"/>
                </a:solidFill>
                <a:effectLst/>
                <a:latin typeface="Courier New" panose="02070309020205020404" pitchFamily="49" charset="0"/>
              </a:rPr>
            </a:br>
            <a:r>
              <a:rPr lang="fr-FR" b="0" i="0" dirty="0">
                <a:solidFill>
                  <a:srgbClr val="B64926"/>
                </a:solidFill>
                <a:effectLst/>
                <a:latin typeface="Courier New" panose="02070309020205020404" pitchFamily="49" charset="0"/>
              </a:rPr>
              <a:t>var</a:t>
            </a:r>
            <a:r>
              <a:rPr lang="fr-FR" b="0" i="0" dirty="0">
                <a:solidFill>
                  <a:srgbClr val="DCCF8F"/>
                </a:solidFill>
                <a:effectLst/>
                <a:latin typeface="Courier New" panose="02070309020205020404" pitchFamily="49" charset="0"/>
              </a:rPr>
              <a:t> </a:t>
            </a:r>
            <a:r>
              <a:rPr lang="fr-FR" b="0" i="0" dirty="0" err="1">
                <a:solidFill>
                  <a:srgbClr val="DCCF8F"/>
                </a:solidFill>
                <a:effectLst/>
                <a:latin typeface="Courier New" panose="02070309020205020404" pitchFamily="49" charset="0"/>
              </a:rPr>
              <a:t>db</a:t>
            </a:r>
            <a:r>
              <a:rPr lang="fr-FR" b="0" i="0" dirty="0">
                <a:solidFill>
                  <a:srgbClr val="DCCF8F"/>
                </a:solidFill>
                <a:effectLst/>
                <a:latin typeface="Courier New" panose="02070309020205020404" pitchFamily="49" charset="0"/>
              </a:rPr>
              <a:t>; </a:t>
            </a:r>
          </a:p>
          <a:p>
            <a:r>
              <a:rPr lang="fr-FR" b="0" i="0" dirty="0">
                <a:solidFill>
                  <a:srgbClr val="B64926"/>
                </a:solidFill>
                <a:effectLst/>
                <a:latin typeface="Courier New" panose="02070309020205020404" pitchFamily="49" charset="0"/>
              </a:rPr>
              <a:t>if</a:t>
            </a:r>
            <a:r>
              <a:rPr lang="fr-FR" b="0" i="0" dirty="0">
                <a:solidFill>
                  <a:srgbClr val="DCCF8F"/>
                </a:solidFill>
                <a:effectLst/>
                <a:latin typeface="Courier New" panose="02070309020205020404" pitchFamily="49" charset="0"/>
              </a:rPr>
              <a:t>(</a:t>
            </a:r>
            <a:r>
              <a:rPr lang="fr-FR" b="0" i="0" dirty="0" err="1">
                <a:solidFill>
                  <a:srgbClr val="DCCF8F"/>
                </a:solidFill>
                <a:effectLst/>
                <a:latin typeface="Courier New" panose="02070309020205020404" pitchFamily="49" charset="0"/>
              </a:rPr>
              <a:t>window.openDatabase</a:t>
            </a:r>
            <a:r>
              <a:rPr lang="fr-FR" b="0" i="0" dirty="0">
                <a:solidFill>
                  <a:srgbClr val="DCCF8F"/>
                </a:solidFill>
                <a:effectLst/>
                <a:latin typeface="Courier New" panose="02070309020205020404" pitchFamily="49" charset="0"/>
              </a:rPr>
              <a:t>){ </a:t>
            </a:r>
          </a:p>
          <a:p>
            <a:r>
              <a:rPr lang="fr-FR" b="0" i="0" dirty="0">
                <a:solidFill>
                  <a:srgbClr val="DCCF8F"/>
                </a:solidFill>
                <a:effectLst/>
                <a:latin typeface="Courier New" panose="02070309020205020404" pitchFamily="49" charset="0"/>
              </a:rPr>
              <a:t>	</a:t>
            </a:r>
            <a:r>
              <a:rPr lang="fr-FR" b="0" i="0" dirty="0" err="1">
                <a:solidFill>
                  <a:srgbClr val="DCCF8F"/>
                </a:solidFill>
                <a:effectLst/>
                <a:latin typeface="Courier New" panose="02070309020205020404" pitchFamily="49" charset="0"/>
              </a:rPr>
              <a:t>db</a:t>
            </a:r>
            <a:r>
              <a:rPr lang="fr-FR" b="0" i="0" dirty="0">
                <a:solidFill>
                  <a:srgbClr val="DCCF8F"/>
                </a:solidFill>
                <a:effectLst/>
                <a:latin typeface="Courier New" panose="02070309020205020404" pitchFamily="49" charset="0"/>
              </a:rPr>
              <a:t> = </a:t>
            </a:r>
            <a:r>
              <a:rPr lang="fr-FR" b="0" i="0" dirty="0" err="1">
                <a:solidFill>
                  <a:srgbClr val="DCCF8F"/>
                </a:solidFill>
                <a:effectLst/>
                <a:latin typeface="Courier New" panose="02070309020205020404" pitchFamily="49" charset="0"/>
              </a:rPr>
              <a:t>openDatabase</a:t>
            </a:r>
            <a:r>
              <a:rPr lang="fr-FR" b="0" i="0" dirty="0">
                <a:solidFill>
                  <a:srgbClr val="DCCF8F"/>
                </a:solidFill>
                <a:effectLst/>
                <a:latin typeface="Courier New" panose="02070309020205020404" pitchFamily="49" charset="0"/>
              </a:rPr>
              <a:t>(</a:t>
            </a:r>
            <a:r>
              <a:rPr lang="fr-FR" b="0" i="0" dirty="0">
                <a:solidFill>
                  <a:srgbClr val="468966"/>
                </a:solidFill>
                <a:effectLst/>
                <a:latin typeface="Courier New" panose="02070309020205020404" pitchFamily="49" charset="0"/>
              </a:rPr>
              <a:t>'</a:t>
            </a:r>
            <a:r>
              <a:rPr lang="fr-FR" b="0" i="0" dirty="0" err="1">
                <a:solidFill>
                  <a:srgbClr val="468966"/>
                </a:solidFill>
                <a:effectLst/>
                <a:latin typeface="Courier New" panose="02070309020205020404" pitchFamily="49" charset="0"/>
              </a:rPr>
              <a:t>ma_base</a:t>
            </a:r>
            <a:r>
              <a:rPr lang="fr-FR" b="0" i="0" dirty="0">
                <a:solidFill>
                  <a:srgbClr val="468966"/>
                </a:solidFill>
                <a:effectLst/>
                <a:latin typeface="Courier New" panose="02070309020205020404" pitchFamily="49" charset="0"/>
              </a:rPr>
              <a:t>'</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'1.0'</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a:t>
            </a:r>
            <a:r>
              <a:rPr lang="fr-FR" b="0" i="0" dirty="0" err="1">
                <a:solidFill>
                  <a:srgbClr val="468966"/>
                </a:solidFill>
                <a:effectLst/>
                <a:latin typeface="Courier New" panose="02070309020205020404" pitchFamily="49" charset="0"/>
              </a:rPr>
              <a:t>database</a:t>
            </a:r>
            <a:r>
              <a:rPr lang="fr-FR" b="0" i="0" dirty="0">
                <a:solidFill>
                  <a:srgbClr val="468966"/>
                </a:solidFill>
                <a:effectLst/>
                <a:latin typeface="Courier New" panose="02070309020205020404" pitchFamily="49" charset="0"/>
              </a:rPr>
              <a:t>'</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2000000</a:t>
            </a:r>
            <a:r>
              <a:rPr lang="fr-FR" b="0" i="0" dirty="0">
                <a:solidFill>
                  <a:srgbClr val="DCCF8F"/>
                </a:solidFill>
                <a:effectLst/>
                <a:latin typeface="Courier New" panose="02070309020205020404" pitchFamily="49" charset="0"/>
              </a:rPr>
              <a:t>);</a:t>
            </a:r>
          </a:p>
          <a:p>
            <a:r>
              <a:rPr lang="fr-FR" b="0" i="0" dirty="0">
                <a:solidFill>
                  <a:srgbClr val="DCCF8F"/>
                </a:solidFill>
                <a:effectLst/>
                <a:latin typeface="Courier New" panose="02070309020205020404" pitchFamily="49" charset="0"/>
              </a:rPr>
              <a:t> } </a:t>
            </a:r>
          </a:p>
          <a:p>
            <a:endParaRPr lang="fr-FR" b="0" i="0" dirty="0">
              <a:solidFill>
                <a:srgbClr val="DCCF8F"/>
              </a:solidFill>
              <a:effectLst/>
              <a:latin typeface="Courier New" panose="020703090202050204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153</a:t>
            </a:fld>
            <a:endParaRPr lang="fr-FR"/>
          </a:p>
        </p:txBody>
      </p:sp>
    </p:spTree>
    <p:extLst>
      <p:ext uri="{BB962C8B-B14F-4D97-AF65-F5344CB8AC3E}">
        <p14:creationId xmlns:p14="http://schemas.microsoft.com/office/powerpoint/2010/main" val="27533441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154</a:t>
            </a:fld>
            <a:endParaRPr lang="fr-FR"/>
          </a:p>
        </p:txBody>
      </p:sp>
    </p:spTree>
    <p:extLst>
      <p:ext uri="{BB962C8B-B14F-4D97-AF65-F5344CB8AC3E}">
        <p14:creationId xmlns:p14="http://schemas.microsoft.com/office/powerpoint/2010/main" val="24661300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un exemple d’</a:t>
            </a:r>
            <a:r>
              <a:rPr lang="fr-FR" i="1" dirty="0"/>
              <a:t>INSERT </a:t>
            </a:r>
            <a:r>
              <a:rPr lang="fr-FR" i="0" dirty="0"/>
              <a:t>avec des valeurs : </a:t>
            </a:r>
          </a:p>
          <a:p>
            <a:r>
              <a:rPr lang="fr-FR" b="0" dirty="0" err="1">
                <a:solidFill>
                  <a:srgbClr val="E06C75"/>
                </a:solidFill>
                <a:effectLst/>
                <a:latin typeface="Consolas" panose="020B0609020204030204" pitchFamily="49" charset="0"/>
              </a:rPr>
              <a:t>db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transaction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tx</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executeSql</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'INSERT INTO </a:t>
            </a:r>
            <a:r>
              <a:rPr lang="fr-FR" b="0" dirty="0" err="1">
                <a:solidFill>
                  <a:srgbClr val="98C379"/>
                </a:solidFill>
                <a:effectLst/>
                <a:latin typeface="Consolas" panose="020B0609020204030204" pitchFamily="49" charset="0"/>
              </a:rPr>
              <a:t>foo</a:t>
            </a:r>
            <a:r>
              <a:rPr lang="fr-FR" b="0" dirty="0">
                <a:solidFill>
                  <a:srgbClr val="98C379"/>
                </a:solidFill>
                <a:effectLst/>
                <a:latin typeface="Consolas" panose="020B0609020204030204" pitchFamily="49" charset="0"/>
              </a:rPr>
              <a:t> (id, </a:t>
            </a:r>
            <a:r>
              <a:rPr lang="fr-FR" b="0" dirty="0" err="1">
                <a:solidFill>
                  <a:srgbClr val="98C379"/>
                </a:solidFill>
                <a:effectLst/>
                <a:latin typeface="Consolas" panose="020B0609020204030204" pitchFamily="49" charset="0"/>
              </a:rPr>
              <a:t>text</a:t>
            </a:r>
            <a:r>
              <a:rPr lang="fr-FR" b="0" dirty="0">
                <a:solidFill>
                  <a:srgbClr val="98C379"/>
                </a:solidFill>
                <a:effectLst/>
                <a:latin typeface="Consolas" panose="020B0609020204030204" pitchFamily="49" charset="0"/>
              </a:rPr>
              <a:t>) VALUES (?, ?)'</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id</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userValue</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onSuccess</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onError</a:t>
            </a:r>
            <a:endParaRPr lang="fr-FR" b="0" i="1"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155</a:t>
            </a:fld>
            <a:endParaRPr lang="fr-FR"/>
          </a:p>
        </p:txBody>
      </p:sp>
    </p:spTree>
    <p:extLst>
      <p:ext uri="{BB962C8B-B14F-4D97-AF65-F5344CB8AC3E}">
        <p14:creationId xmlns:p14="http://schemas.microsoft.com/office/powerpoint/2010/main" val="40731367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Rfc</a:t>
            </a:r>
            <a:r>
              <a:rPr lang="fr-FR" dirty="0"/>
              <a:t> : https://tools.ietf.org/html/rfc7519</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158</a:t>
            </a:fld>
            <a:endParaRPr lang="fr-FR"/>
          </a:p>
        </p:txBody>
      </p:sp>
    </p:spTree>
    <p:extLst>
      <p:ext uri="{BB962C8B-B14F-4D97-AF65-F5344CB8AC3E}">
        <p14:creationId xmlns:p14="http://schemas.microsoft.com/office/powerpoint/2010/main" val="2261300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10</a:t>
            </a:fld>
            <a:endParaRPr lang="fr-FR"/>
          </a:p>
        </p:txBody>
      </p:sp>
    </p:spTree>
    <p:extLst>
      <p:ext uri="{BB962C8B-B14F-4D97-AF65-F5344CB8AC3E}">
        <p14:creationId xmlns:p14="http://schemas.microsoft.com/office/powerpoint/2010/main" val="4463602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160</a:t>
            </a:fld>
            <a:endParaRPr lang="fr-FR"/>
          </a:p>
        </p:txBody>
      </p:sp>
    </p:spTree>
    <p:extLst>
      <p:ext uri="{BB962C8B-B14F-4D97-AF65-F5344CB8AC3E}">
        <p14:creationId xmlns:p14="http://schemas.microsoft.com/office/powerpoint/2010/main" val="25946721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161</a:t>
            </a:fld>
            <a:endParaRPr lang="fr-FR"/>
          </a:p>
        </p:txBody>
      </p:sp>
    </p:spTree>
    <p:extLst>
      <p:ext uri="{BB962C8B-B14F-4D97-AF65-F5344CB8AC3E}">
        <p14:creationId xmlns:p14="http://schemas.microsoft.com/office/powerpoint/2010/main" val="29376002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162</a:t>
            </a:fld>
            <a:endParaRPr lang="fr-FR"/>
          </a:p>
        </p:txBody>
      </p:sp>
    </p:spTree>
    <p:extLst>
      <p:ext uri="{BB962C8B-B14F-4D97-AF65-F5344CB8AC3E}">
        <p14:creationId xmlns:p14="http://schemas.microsoft.com/office/powerpoint/2010/main" val="33368391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a:ea typeface="MS Mincho" pitchFamily="49" charset="-128"/>
              </a:rPr>
              <a:t>Remote Procedure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(Remote) de faire une opération (procédure) pour nous et de nous renvoyer éventuellement son résultat (« tout c’est bien passé ». données en retour…).</a:t>
            </a:r>
            <a:endParaRPr lang="fr-FR" dirty="0"/>
          </a:p>
        </p:txBody>
      </p:sp>
    </p:spTree>
    <p:extLst>
      <p:ext uri="{BB962C8B-B14F-4D97-AF65-F5344CB8AC3E}">
        <p14:creationId xmlns:p14="http://schemas.microsoft.com/office/powerpoint/2010/main" val="11623194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164</a:t>
            </a:fld>
            <a:endParaRPr lang="fr-FR" dirty="0"/>
          </a:p>
        </p:txBody>
      </p:sp>
    </p:spTree>
    <p:extLst>
      <p:ext uri="{BB962C8B-B14F-4D97-AF65-F5344CB8AC3E}">
        <p14:creationId xmlns:p14="http://schemas.microsoft.com/office/powerpoint/2010/main" val="5780193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165</a:t>
            </a:fld>
            <a:endParaRPr lang="fr-FR"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166</a:t>
            </a:fld>
            <a:endParaRPr lang="fr-FR" dirty="0"/>
          </a:p>
        </p:txBody>
      </p:sp>
    </p:spTree>
    <p:extLst>
      <p:ext uri="{BB962C8B-B14F-4D97-AF65-F5344CB8AC3E}">
        <p14:creationId xmlns:p14="http://schemas.microsoft.com/office/powerpoint/2010/main" val="27449281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167</a:t>
            </a:fld>
            <a:endParaRPr lang="fr-FR" dirty="0"/>
          </a:p>
        </p:txBody>
      </p:sp>
    </p:spTree>
    <p:extLst>
      <p:ext uri="{BB962C8B-B14F-4D97-AF65-F5344CB8AC3E}">
        <p14:creationId xmlns:p14="http://schemas.microsoft.com/office/powerpoint/2010/main" val="34932529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168</a:t>
            </a:fld>
            <a:endParaRPr lang="fr-FR" dirty="0"/>
          </a:p>
        </p:txBody>
      </p:sp>
    </p:spTree>
    <p:extLst>
      <p:ext uri="{BB962C8B-B14F-4D97-AF65-F5344CB8AC3E}">
        <p14:creationId xmlns:p14="http://schemas.microsoft.com/office/powerpoint/2010/main" val="27820813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169</a:t>
            </a:fld>
            <a:endParaRPr lang="fr-FR"/>
          </a:p>
        </p:txBody>
      </p:sp>
    </p:spTree>
    <p:extLst>
      <p:ext uri="{BB962C8B-B14F-4D97-AF65-F5344CB8AC3E}">
        <p14:creationId xmlns:p14="http://schemas.microsoft.com/office/powerpoint/2010/main" val="15059161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2858207" y="171565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0" y="-99392"/>
            <a:ext cx="3038475"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userDrawn="1"/>
        </p:nvPicPr>
        <p:blipFill>
          <a:blip r:embed="rId2"/>
          <a:stretch>
            <a:fillRect/>
          </a:stretch>
        </p:blipFill>
        <p:spPr>
          <a:xfrm>
            <a:off x="0" y="-99392"/>
            <a:ext cx="3038475" cy="3800475"/>
          </a:xfrm>
          <a:prstGeom prst="rect">
            <a:avLst/>
          </a:prstGeom>
        </p:spPr>
      </p:pic>
    </p:spTree>
    <p:extLst>
      <p:ext uri="{BB962C8B-B14F-4D97-AF65-F5344CB8AC3E}">
        <p14:creationId xmlns:p14="http://schemas.microsoft.com/office/powerpoint/2010/main" val="3527303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71813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1571604" y="1500174"/>
            <a:ext cx="7286676"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06344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3" descr="C:\Users\Alex\Desktop\3998752.png"/>
          <p:cNvPicPr>
            <a:picLocks noChangeAspect="1" noChangeArrowheads="1"/>
          </p:cNvPicPr>
          <p:nvPr/>
        </p:nvPicPr>
        <p:blipFill>
          <a:blip r:embed="rId2"/>
          <a:srcRect/>
          <a:stretch>
            <a:fillRect/>
          </a:stretch>
        </p:blipFill>
        <p:spPr bwMode="auto">
          <a:xfrm>
            <a:off x="5143504" y="2857496"/>
            <a:ext cx="4403463" cy="4572032"/>
          </a:xfrm>
          <a:prstGeom prst="rect">
            <a:avLst/>
          </a:prstGeom>
          <a:noFill/>
        </p:spPr>
      </p:pic>
      <p:sp>
        <p:nvSpPr>
          <p:cNvPr id="17" name="Espace réservé du contenu 11"/>
          <p:cNvSpPr>
            <a:spLocks noGrp="1"/>
          </p:cNvSpPr>
          <p:nvPr>
            <p:ph sz="quarter" idx="13" hasCustomPrompt="1"/>
          </p:nvPr>
        </p:nvSpPr>
        <p:spPr>
          <a:xfrm rot="160723">
            <a:off x="6035526" y="3985042"/>
            <a:ext cx="2452946"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842356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6215106"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6572264" y="1857364"/>
            <a:ext cx="2571736"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6789172" y="2148452"/>
            <a:ext cx="2071044"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899408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357818" y="1214422"/>
            <a:ext cx="3714744"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50404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392624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3923928" y="1214422"/>
            <a:ext cx="568863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4444282" y="1618432"/>
            <a:ext cx="441425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638672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2DF7853-8071-40BC-998E-1F90672835CF}" type="datetime1">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000628" y="1608058"/>
            <a:ext cx="4429156"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7" y="2007319"/>
            <a:ext cx="3435292"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80646209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2DF7853-8071-40BC-998E-1F90672835CF}" type="datetime1">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143504" y="1214421"/>
            <a:ext cx="4143404"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5572133" y="1714488"/>
            <a:ext cx="3071834"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4884658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435828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2DF7853-8071-40BC-998E-1F90672835CF}" type="datetime1">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4393596" y="446843"/>
            <a:ext cx="5290972" cy="389087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4860032" y="1000108"/>
            <a:ext cx="4104456" cy="2716924"/>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0" name="Picture 3">
            <a:extLst>
              <a:ext uri="{FF2B5EF4-FFF2-40B4-BE49-F238E27FC236}">
                <a16:creationId xmlns:a16="http://schemas.microsoft.com/office/drawing/2014/main" id="{15CCC476-3C37-49D1-B96F-EA7AA97E1D80}"/>
              </a:ext>
            </a:extLst>
          </p:cNvPr>
          <p:cNvPicPr>
            <a:picLocks noChangeAspect="1" noChangeArrowheads="1"/>
          </p:cNvPicPr>
          <p:nvPr userDrawn="1"/>
        </p:nvPicPr>
        <p:blipFill>
          <a:blip r:embed="rId2" cstate="print"/>
          <a:srcRect/>
          <a:stretch>
            <a:fillRect/>
          </a:stretch>
        </p:blipFill>
        <p:spPr bwMode="auto">
          <a:xfrm>
            <a:off x="4393596" y="3426555"/>
            <a:ext cx="5290972" cy="3890877"/>
          </a:xfrm>
          <a:prstGeom prst="rect">
            <a:avLst/>
          </a:prstGeom>
          <a:noFill/>
          <a:ln w="9525">
            <a:noFill/>
            <a:miter lim="800000"/>
            <a:headEnd/>
            <a:tailEnd/>
          </a:ln>
          <a:effectLst/>
        </p:spPr>
      </p:pic>
      <p:sp>
        <p:nvSpPr>
          <p:cNvPr id="13" name="Espace réservé du contenu 11">
            <a:extLst>
              <a:ext uri="{FF2B5EF4-FFF2-40B4-BE49-F238E27FC236}">
                <a16:creationId xmlns:a16="http://schemas.microsoft.com/office/drawing/2014/main" id="{01C117AF-FB1D-4894-B4C4-4065367868EA}"/>
              </a:ext>
            </a:extLst>
          </p:cNvPr>
          <p:cNvSpPr>
            <a:spLocks noGrp="1"/>
          </p:cNvSpPr>
          <p:nvPr>
            <p:ph sz="quarter" idx="15" hasCustomPrompt="1"/>
          </p:nvPr>
        </p:nvSpPr>
        <p:spPr>
          <a:xfrm>
            <a:off x="4860032" y="3717032"/>
            <a:ext cx="4104456" cy="2952328"/>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903454472"/>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857256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6286511"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3357554" y="3571876"/>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cache / TMP</a:t>
            </a:r>
          </a:p>
        </p:txBody>
      </p:sp>
      <p:sp>
        <p:nvSpPr>
          <p:cNvPr id="14" name="Double flèche horizontale 13"/>
          <p:cNvSpPr/>
          <p:nvPr/>
        </p:nvSpPr>
        <p:spPr>
          <a:xfrm>
            <a:off x="3357554" y="435769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a:t>
            </a:r>
            <a:r>
              <a:rPr lang="fr-FR" dirty="0" err="1"/>
              <a:t>permalink</a:t>
            </a:r>
            <a:endParaRPr lang="fr-FR" dirty="0"/>
          </a:p>
        </p:txBody>
      </p:sp>
      <p:sp>
        <p:nvSpPr>
          <p:cNvPr id="15" name="Double flèche horizontale 14"/>
          <p:cNvSpPr/>
          <p:nvPr/>
        </p:nvSpPr>
        <p:spPr>
          <a:xfrm>
            <a:off x="3357554" y="507207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Options </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6" name="Double flèche horizontale 15"/>
          <p:cNvSpPr/>
          <p:nvPr/>
        </p:nvSpPr>
        <p:spPr>
          <a:xfrm>
            <a:off x="3357554" y="578645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tables</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7" name="Espace réservé du contenu 9"/>
          <p:cNvSpPr>
            <a:spLocks noGrp="1"/>
          </p:cNvSpPr>
          <p:nvPr>
            <p:ph sz="quarter" idx="14" hasCustomPrompt="1"/>
          </p:nvPr>
        </p:nvSpPr>
        <p:spPr>
          <a:xfrm>
            <a:off x="714347"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3339650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2858207" y="718234"/>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0" y="-99392"/>
            <a:ext cx="3038475"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userDrawn="1"/>
        </p:nvPicPr>
        <p:blipFill>
          <a:blip r:embed="rId2"/>
          <a:stretch>
            <a:fillRect/>
          </a:stretch>
        </p:blipFill>
        <p:spPr>
          <a:xfrm>
            <a:off x="0" y="-99392"/>
            <a:ext cx="3038475" cy="3800475"/>
          </a:xfrm>
          <a:prstGeom prst="rect">
            <a:avLst/>
          </a:prstGeom>
        </p:spPr>
      </p:pic>
      <p:sp>
        <p:nvSpPr>
          <p:cNvPr id="5" name="Espace réservé pour une image  4">
            <a:extLst>
              <a:ext uri="{FF2B5EF4-FFF2-40B4-BE49-F238E27FC236}">
                <a16:creationId xmlns:a16="http://schemas.microsoft.com/office/drawing/2014/main" id="{605480CA-9F4D-4759-810D-319284B10E0A}"/>
              </a:ext>
            </a:extLst>
          </p:cNvPr>
          <p:cNvSpPr>
            <a:spLocks noGrp="1"/>
          </p:cNvSpPr>
          <p:nvPr>
            <p:ph type="pic" sz="quarter" idx="13"/>
          </p:nvPr>
        </p:nvSpPr>
        <p:spPr>
          <a:xfrm>
            <a:off x="3960814" y="2133599"/>
            <a:ext cx="4289425" cy="2447925"/>
          </a:xfrm>
          <a:noFill/>
          <a:ln>
            <a:noFill/>
          </a:ln>
        </p:spPr>
        <p:txBody>
          <a:bodyPr/>
          <a:lstStyle/>
          <a:p>
            <a:endParaRPr lang="fr-FR"/>
          </a:p>
        </p:txBody>
      </p:sp>
    </p:spTree>
    <p:extLst>
      <p:ext uri="{BB962C8B-B14F-4D97-AF65-F5344CB8AC3E}">
        <p14:creationId xmlns:p14="http://schemas.microsoft.com/office/powerpoint/2010/main" val="1881276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857256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3953232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14282"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4714876"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40313221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14282" y="1785926"/>
            <a:ext cx="428310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4645025" y="1785926"/>
            <a:ext cx="4284693"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8902325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1405573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14282" y="3143248"/>
            <a:ext cx="4283106"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
        <p:nvSpPr>
          <p:cNvPr id="11" name="Espace réservé du contenu 3"/>
          <p:cNvSpPr>
            <a:spLocks noGrp="1"/>
          </p:cNvSpPr>
          <p:nvPr>
            <p:ph sz="half" idx="14" hasCustomPrompt="1"/>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id="{C922FC4E-3837-4485-8946-E9B3EF4B1D90}"/>
              </a:ext>
            </a:extLst>
          </p:cNvPr>
          <p:cNvSpPr>
            <a:spLocks noGrp="1"/>
          </p:cNvSpPr>
          <p:nvPr>
            <p:ph sz="half" idx="15" hasCustomPrompt="1"/>
          </p:nvPr>
        </p:nvSpPr>
        <p:spPr>
          <a:xfrm>
            <a:off x="4644008" y="3140968"/>
            <a:ext cx="4283106"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573760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
        <p:nvSpPr>
          <p:cNvPr id="10" name="Espace réservé du contenu 3">
            <a:extLst>
              <a:ext uri="{FF2B5EF4-FFF2-40B4-BE49-F238E27FC236}">
                <a16:creationId xmlns:a16="http://schemas.microsoft.com/office/drawing/2014/main" id="{9E7496A8-2C59-41FE-9BDC-E4E6D93312EC}"/>
              </a:ext>
            </a:extLst>
          </p:cNvPr>
          <p:cNvSpPr>
            <a:spLocks noGrp="1"/>
          </p:cNvSpPr>
          <p:nvPr>
            <p:ph sz="half" idx="13" hasCustomPrompt="1"/>
          </p:nvPr>
        </p:nvSpPr>
        <p:spPr>
          <a:xfrm>
            <a:off x="214282" y="1772816"/>
            <a:ext cx="4283106"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id="{C4C36E0C-06FE-4C12-98D7-323790C0B22B}"/>
              </a:ext>
            </a:extLst>
          </p:cNvPr>
          <p:cNvSpPr>
            <a:spLocks noGrp="1"/>
          </p:cNvSpPr>
          <p:nvPr>
            <p:ph sz="half" idx="14" hasCustomPrompt="1"/>
          </p:nvPr>
        </p:nvSpPr>
        <p:spPr>
          <a:xfrm>
            <a:off x="4681382" y="1772816"/>
            <a:ext cx="4283106"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79757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title"/>
          </p:nvPr>
        </p:nvSpPr>
        <p:spPr>
          <a:xfrm>
            <a:off x="0" y="5929330"/>
            <a:ext cx="9144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607224" y="285728"/>
            <a:ext cx="393192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4652169" y="285728"/>
            <a:ext cx="393192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4652169" y="944336"/>
            <a:ext cx="393192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9" name="Espace réservé du contenu 8">
            <a:extLst>
              <a:ext uri="{FF2B5EF4-FFF2-40B4-BE49-F238E27FC236}">
                <a16:creationId xmlns:a16="http://schemas.microsoft.com/office/drawing/2014/main" id="{A5FB85DD-6AE1-406F-874E-24132DD2E325}"/>
              </a:ext>
            </a:extLst>
          </p:cNvPr>
          <p:cNvSpPr>
            <a:spLocks noGrp="1"/>
          </p:cNvSpPr>
          <p:nvPr>
            <p:ph sz="quarter" idx="13"/>
          </p:nvPr>
        </p:nvSpPr>
        <p:spPr>
          <a:xfrm>
            <a:off x="611560" y="944336"/>
            <a:ext cx="393192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pour une image  19">
            <a:extLst>
              <a:ext uri="{FF2B5EF4-FFF2-40B4-BE49-F238E27FC236}">
                <a16:creationId xmlns:a16="http://schemas.microsoft.com/office/drawing/2014/main" id="{1F8453A6-51ED-49FF-8B64-6AFC065F908A}"/>
              </a:ext>
            </a:extLst>
          </p:cNvPr>
          <p:cNvSpPr>
            <a:spLocks noGrp="1"/>
          </p:cNvSpPr>
          <p:nvPr>
            <p:ph type="pic" sz="quarter" idx="14"/>
          </p:nvPr>
        </p:nvSpPr>
        <p:spPr>
          <a:xfrm>
            <a:off x="1042988" y="3659188"/>
            <a:ext cx="3097212" cy="2433637"/>
          </a:xfrm>
        </p:spPr>
        <p:txBody>
          <a:bodyPr/>
          <a:lstStyle/>
          <a:p>
            <a:endParaRPr lang="fr-FR"/>
          </a:p>
        </p:txBody>
      </p:sp>
      <p:sp>
        <p:nvSpPr>
          <p:cNvPr id="21" name="Espace réservé pour une image  19">
            <a:extLst>
              <a:ext uri="{FF2B5EF4-FFF2-40B4-BE49-F238E27FC236}">
                <a16:creationId xmlns:a16="http://schemas.microsoft.com/office/drawing/2014/main" id="{385F9501-521A-4891-89DF-1A2318D77FAA}"/>
              </a:ext>
            </a:extLst>
          </p:cNvPr>
          <p:cNvSpPr>
            <a:spLocks noGrp="1"/>
          </p:cNvSpPr>
          <p:nvPr>
            <p:ph type="pic" sz="quarter" idx="15"/>
          </p:nvPr>
        </p:nvSpPr>
        <p:spPr>
          <a:xfrm>
            <a:off x="5148064" y="3645024"/>
            <a:ext cx="3097212" cy="2433637"/>
          </a:xfrm>
        </p:spPr>
        <p:txBody>
          <a:bodyPr/>
          <a:lstStyle/>
          <a:p>
            <a:endParaRPr lang="fr-FR"/>
          </a:p>
        </p:txBody>
      </p:sp>
    </p:spTree>
    <p:extLst>
      <p:ext uri="{BB962C8B-B14F-4D97-AF65-F5344CB8AC3E}">
        <p14:creationId xmlns:p14="http://schemas.microsoft.com/office/powerpoint/2010/main" val="4518870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7" name="Espace réservé du contenu 2"/>
          <p:cNvSpPr>
            <a:spLocks noGrp="1"/>
          </p:cNvSpPr>
          <p:nvPr>
            <p:ph sz="half" idx="1" hasCustomPrompt="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0584643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7" name="Espace réservé du contenu 2"/>
          <p:cNvSpPr>
            <a:spLocks noGrp="1"/>
          </p:cNvSpPr>
          <p:nvPr>
            <p:ph sz="half" idx="1" hasCustomPrompt="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11700279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706555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3214939" y="512823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3052762" y="563198"/>
            <a:ext cx="3038475"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userDrawn="1"/>
        </p:nvPicPr>
        <p:blipFill>
          <a:blip r:embed="rId2"/>
          <a:stretch>
            <a:fillRect/>
          </a:stretch>
        </p:blipFill>
        <p:spPr>
          <a:xfrm>
            <a:off x="3052762" y="563198"/>
            <a:ext cx="3038475" cy="3800475"/>
          </a:xfrm>
          <a:prstGeom prst="rect">
            <a:avLst/>
          </a:prstGeom>
        </p:spPr>
      </p:pic>
    </p:spTree>
    <p:extLst>
      <p:ext uri="{BB962C8B-B14F-4D97-AF65-F5344CB8AC3E}">
        <p14:creationId xmlns:p14="http://schemas.microsoft.com/office/powerpoint/2010/main" val="16518480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3357554" y="273050"/>
            <a:ext cx="5572164"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277803" y="1435100"/>
            <a:ext cx="3008313"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9245755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986358"/>
            <a:ext cx="54864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1792288" y="5553096"/>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11772680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5572140"/>
            <a:ext cx="54864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5072066" y="4857760"/>
            <a:ext cx="2771756"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5174980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285720" y="1071546"/>
            <a:ext cx="857256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8532719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43834" y="274638"/>
            <a:ext cx="1285884"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14282" y="274638"/>
            <a:ext cx="7215238"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0217466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6" name="ZoneTexte 5"/>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3052762" y="1528762"/>
            <a:ext cx="3038475"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userDrawn="1"/>
        </p:nvPicPr>
        <p:blipFill>
          <a:blip r:embed="rId2"/>
          <a:stretch>
            <a:fillRect/>
          </a:stretch>
        </p:blipFill>
        <p:spPr>
          <a:xfrm>
            <a:off x="3052762" y="1528762"/>
            <a:ext cx="3038475" cy="3800475"/>
          </a:xfrm>
          <a:prstGeom prst="rect">
            <a:avLst/>
          </a:prstGeom>
        </p:spPr>
      </p:pic>
    </p:spTree>
    <p:extLst>
      <p:ext uri="{BB962C8B-B14F-4D97-AF65-F5344CB8AC3E}">
        <p14:creationId xmlns:p14="http://schemas.microsoft.com/office/powerpoint/2010/main" val="4620520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rot="19535488">
            <a:off x="-1320511" y="1010534"/>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987122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183392" y="489969"/>
            <a:ext cx="946448" cy="220641"/>
          </a:xfrm>
        </p:spPr>
        <p:txBody>
          <a:body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11"/>
          </p:nvPr>
        </p:nvSpPr>
        <p:spPr>
          <a:xfrm rot="5400000">
            <a:off x="-1157969" y="3318679"/>
            <a:ext cx="2895600" cy="220641"/>
          </a:xfrm>
        </p:spPr>
        <p:txBody>
          <a:bodyPr/>
          <a:lstStyle/>
          <a:p>
            <a:endParaRPr lang="fr-FR" dirty="0"/>
          </a:p>
        </p:txBody>
      </p:sp>
      <p:sp>
        <p:nvSpPr>
          <p:cNvPr id="6" name="Espace réservé du numéro de diapositive 5"/>
          <p:cNvSpPr>
            <a:spLocks noGrp="1"/>
          </p:cNvSpPr>
          <p:nvPr>
            <p:ph type="sldNum" sz="quarter" idx="12"/>
          </p:nvPr>
        </p:nvSpPr>
        <p:spPr>
          <a:xfrm rot="5400000">
            <a:off x="-34804" y="6300113"/>
            <a:ext cx="642942" cy="214314"/>
          </a:xfrm>
        </p:spPr>
        <p:txBody>
          <a:bodyPr/>
          <a:lstStyle/>
          <a:p>
            <a:fld id="{BC6F2980-C15E-4A6C-B3EA-12E3F1929291}" type="slidenum">
              <a:rPr lang="fr-FR" smtClean="0"/>
              <a:pPr/>
              <a:t>‹N°›</a:t>
            </a:fld>
            <a:endParaRPr lang="fr-FR"/>
          </a:p>
        </p:txBody>
      </p:sp>
      <p:sp>
        <p:nvSpPr>
          <p:cNvPr id="7" name="ZoneTexte 6">
            <a:extLst>
              <a:ext uri="{FF2B5EF4-FFF2-40B4-BE49-F238E27FC236}">
                <a16:creationId xmlns:a16="http://schemas.microsoft.com/office/drawing/2014/main" id="{8C9E6DBE-278B-4915-B307-508B63BDC44C}"/>
              </a:ext>
            </a:extLst>
          </p:cNvPr>
          <p:cNvSpPr txBox="1"/>
          <p:nvPr userDrawn="1"/>
        </p:nvSpPr>
        <p:spPr>
          <a:xfrm rot="5400000">
            <a:off x="444810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id="{BB8E7CC1-3DFE-44C0-91CB-843B6400E4AD}"/>
              </a:ext>
            </a:extLst>
          </p:cNvPr>
          <p:cNvPicPr>
            <a:picLocks noChangeAspect="1" noChangeArrowheads="1"/>
          </p:cNvPicPr>
          <p:nvPr userDrawn="1"/>
        </p:nvPicPr>
        <p:blipFill>
          <a:blip r:embed="rId2"/>
          <a:srcRect/>
          <a:stretch>
            <a:fillRect/>
          </a:stretch>
        </p:blipFill>
        <p:spPr bwMode="auto">
          <a:xfrm rot="5400000">
            <a:off x="-19137" y="2476276"/>
            <a:ext cx="6286672" cy="1575315"/>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884220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7077075" y="-214338"/>
            <a:ext cx="2066925"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5285593" y="-89165"/>
            <a:ext cx="2066925" cy="2309813"/>
          </a:xfrm>
          <a:prstGeom prst="rect">
            <a:avLst/>
          </a:prstGeom>
          <a:noFill/>
        </p:spPr>
      </p:pic>
      <p:grpSp>
        <p:nvGrpSpPr>
          <p:cNvPr id="8" name="Groupe 7"/>
          <p:cNvGrpSpPr/>
          <p:nvPr/>
        </p:nvGrpSpPr>
        <p:grpSpPr>
          <a:xfrm>
            <a:off x="1571604" y="1071546"/>
            <a:ext cx="4403463"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7048533" y="1714488"/>
            <a:ext cx="2309813"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923330"/>
            </a:xfrm>
            <a:prstGeom prst="rect">
              <a:avLst/>
            </a:prstGeom>
            <a:noFill/>
          </p:spPr>
          <p:txBody>
            <a:bodyPr wrap="square" rtlCol="0">
              <a:spAutoFit/>
            </a:bodyPr>
            <a:lstStyle/>
            <a:p>
              <a:r>
                <a:rPr lang="fr-FR"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5572132" y="3571876"/>
            <a:ext cx="28575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8" y="857232"/>
            <a:ext cx="1928802" cy="3428981"/>
          </a:xfrm>
          <a:prstGeom prst="rect">
            <a:avLst/>
          </a:prstGeom>
          <a:noFill/>
        </p:spPr>
      </p:pic>
    </p:spTree>
    <p:extLst>
      <p:ext uri="{BB962C8B-B14F-4D97-AF65-F5344CB8AC3E}">
        <p14:creationId xmlns:p14="http://schemas.microsoft.com/office/powerpoint/2010/main" val="9348968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7000892" y="1071546"/>
            <a:ext cx="1928826"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7000892" y="2571744"/>
            <a:ext cx="1928826"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7215206" y="4643446"/>
            <a:ext cx="1647818" cy="1718947"/>
          </a:xfrm>
          <a:prstGeom prst="rect">
            <a:avLst/>
          </a:prstGeom>
          <a:noFill/>
          <a:ln w="9525">
            <a:noFill/>
            <a:miter lim="800000"/>
            <a:headEnd/>
            <a:tailEnd/>
          </a:ln>
          <a:effectLst/>
        </p:spPr>
      </p:pic>
      <p:grpSp>
        <p:nvGrpSpPr>
          <p:cNvPr id="9" name="Groupe 8"/>
          <p:cNvGrpSpPr/>
          <p:nvPr/>
        </p:nvGrpSpPr>
        <p:grpSpPr>
          <a:xfrm>
            <a:off x="1785918" y="357166"/>
            <a:ext cx="3500462"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100561"/>
              <a:ext cx="1940112" cy="1569660"/>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28575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0" y="2214554"/>
            <a:ext cx="2508267"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14346" y="285728"/>
            <a:ext cx="2436829" cy="2486042"/>
          </a:xfrm>
          <a:prstGeom prst="rect">
            <a:avLst/>
          </a:prstGeom>
          <a:noFill/>
        </p:spPr>
      </p:pic>
    </p:spTree>
    <p:extLst>
      <p:ext uri="{BB962C8B-B14F-4D97-AF65-F5344CB8AC3E}">
        <p14:creationId xmlns:p14="http://schemas.microsoft.com/office/powerpoint/2010/main" val="1332641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 y="5857892"/>
            <a:ext cx="9144032"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ctrTitle"/>
          </p:nvPr>
        </p:nvSpPr>
        <p:spPr>
          <a:xfrm>
            <a:off x="0" y="5143512"/>
            <a:ext cx="9144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dirty="0"/>
              <a:t>Modifiez le style du titre</a:t>
            </a:r>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3052746" y="564629"/>
            <a:ext cx="3038475"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userDrawn="1"/>
        </p:nvPicPr>
        <p:blipFill>
          <a:blip r:embed="rId2"/>
          <a:stretch>
            <a:fillRect/>
          </a:stretch>
        </p:blipFill>
        <p:spPr>
          <a:xfrm>
            <a:off x="3052746" y="564629"/>
            <a:ext cx="3038475" cy="3800475"/>
          </a:xfrm>
          <a:prstGeom prst="rect">
            <a:avLst/>
          </a:prstGeom>
        </p:spPr>
      </p:pic>
    </p:spTree>
    <p:extLst>
      <p:ext uri="{BB962C8B-B14F-4D97-AF65-F5344CB8AC3E}">
        <p14:creationId xmlns:p14="http://schemas.microsoft.com/office/powerpoint/2010/main" val="26005742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772958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pPr>
              <a:defRPr/>
            </a:pPr>
            <a:endParaRPr lang="en-JM"/>
          </a:p>
        </p:txBody>
      </p:sp>
      <p:sp>
        <p:nvSpPr>
          <p:cNvPr id="10" name="Slide Number Placeholder 34"/>
          <p:cNvSpPr>
            <a:spLocks noGrp="1"/>
          </p:cNvSpPr>
          <p:nvPr>
            <p:ph type="sldNum" sz="quarter" idx="19"/>
          </p:nvPr>
        </p:nvSpPr>
        <p:spPr/>
        <p:txBody>
          <a:bodyPr/>
          <a:lstStyle>
            <a:lvl1pPr>
              <a:defRPr/>
            </a:lvl1pPr>
          </a:lstStyle>
          <a:p>
            <a:pPr>
              <a:defRPr/>
            </a:pPr>
            <a:fld id="{E53A5D78-E4C6-4868-B3AF-BC7DD108C621}" type="slidenum">
              <a:rPr lang="en-JM" smtClean="0"/>
              <a:pPr>
                <a:defRPr/>
              </a:pPr>
              <a:t>‹N°›</a:t>
            </a:fld>
            <a:endParaRPr lang="en-JM"/>
          </a:p>
        </p:txBody>
      </p:sp>
      <p:sp>
        <p:nvSpPr>
          <p:cNvPr id="12" name="Footer Placeholder 35"/>
          <p:cNvSpPr>
            <a:spLocks noGrp="1"/>
          </p:cNvSpPr>
          <p:nvPr>
            <p:ph type="ftr" sz="quarter" idx="20"/>
          </p:nvPr>
        </p:nvSpPr>
        <p:spPr/>
        <p:txBody>
          <a:bodyPr/>
          <a:lstStyle>
            <a:lvl1pPr>
              <a:defRPr/>
            </a:lvl1pPr>
          </a:lstStyle>
          <a:p>
            <a:pPr>
              <a:defRPr/>
            </a:pPr>
            <a:r>
              <a:rPr lang="en-JM"/>
              <a:t>LOREM IPSUM DOLOREM COMPANY    Insert You Tagline Here</a:t>
            </a:r>
          </a:p>
        </p:txBody>
      </p:sp>
    </p:spTree>
    <p:extLst>
      <p:ext uri="{BB962C8B-B14F-4D97-AF65-F5344CB8AC3E}">
        <p14:creationId xmlns:p14="http://schemas.microsoft.com/office/powerpoint/2010/main" val="42802581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7" name="Ellipse 98"/>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4800600" y="2378968"/>
            <a:ext cx="38862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pPr>
              <a:defRPr/>
            </a:pPr>
            <a:endParaRPr lang="en-JM"/>
          </a:p>
        </p:txBody>
      </p:sp>
      <p:sp>
        <p:nvSpPr>
          <p:cNvPr id="10" name="Slide Number Placeholder 30"/>
          <p:cNvSpPr>
            <a:spLocks noGrp="1"/>
          </p:cNvSpPr>
          <p:nvPr>
            <p:ph type="sldNum" sz="quarter" idx="16"/>
          </p:nvPr>
        </p:nvSpPr>
        <p:spPr/>
        <p:txBody>
          <a:bodyPr/>
          <a:lstStyle>
            <a:lvl1pPr>
              <a:defRPr/>
            </a:lvl1pPr>
          </a:lstStyle>
          <a:p>
            <a:pPr>
              <a:defRPr/>
            </a:pPr>
            <a:fld id="{0505708E-ACF8-4C29-8EDD-1143D3E21FD8}" type="slidenum">
              <a:rPr lang="en-JM" smtClean="0"/>
              <a:pPr>
                <a:defRPr/>
              </a:pPr>
              <a:t>‹N°›</a:t>
            </a:fld>
            <a:endParaRPr lang="en-JM"/>
          </a:p>
        </p:txBody>
      </p:sp>
      <p:sp>
        <p:nvSpPr>
          <p:cNvPr id="12" name="Footer Placeholder 31"/>
          <p:cNvSpPr>
            <a:spLocks noGrp="1"/>
          </p:cNvSpPr>
          <p:nvPr>
            <p:ph type="ftr" sz="quarter" idx="17"/>
          </p:nvPr>
        </p:nvSpPr>
        <p:spPr/>
        <p:txBody>
          <a:bodyPr/>
          <a:lstStyle>
            <a:lvl1pPr>
              <a:defRPr/>
            </a:lvl1pPr>
          </a:lstStyle>
          <a:p>
            <a:pPr>
              <a:defRPr/>
            </a:pPr>
            <a:r>
              <a:rPr lang="en-JM"/>
              <a:t>LOREM IPSUM DOLOREM COMPANY    Insert You Tagline Here</a:t>
            </a:r>
          </a:p>
        </p:txBody>
      </p:sp>
      <p:sp>
        <p:nvSpPr>
          <p:cNvPr id="13" name="Ellipse 98">
            <a:extLst>
              <a:ext uri="{FF2B5EF4-FFF2-40B4-BE49-F238E27FC236}">
                <a16:creationId xmlns:a16="http://schemas.microsoft.com/office/drawing/2014/main" id="{1AFF8F84-DCB6-4CD4-8A6B-39467D1273DE}"/>
              </a:ext>
            </a:extLst>
          </p:cNvPr>
          <p:cNvSpPr/>
          <p:nvPr userDrawn="1"/>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userDrawn="1"/>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Tree>
    <p:extLst>
      <p:ext uri="{BB962C8B-B14F-4D97-AF65-F5344CB8AC3E}">
        <p14:creationId xmlns:p14="http://schemas.microsoft.com/office/powerpoint/2010/main" val="9965000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dirty="0"/>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3672577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4DDE471F-09B3-44A2-8444-1996DCF269D7}" type="datetimeFigureOut">
              <a:rPr lang="fr-FR" smtClean="0"/>
              <a:pPr/>
              <a:t>06/07/2021</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2655FFB-1F21-40B2-B6A7-1BF1BEF32565}" type="slidenum">
              <a:rPr lang="fr-FR" smtClean="0"/>
              <a:pPr/>
              <a:t>‹N°›</a:t>
            </a:fld>
            <a:endParaRPr lang="fr-FR" dirty="0"/>
          </a:p>
        </p:txBody>
      </p:sp>
      <p:sp>
        <p:nvSpPr>
          <p:cNvPr id="10" name="Espace réservé du contenu 3"/>
          <p:cNvSpPr>
            <a:spLocks noGrp="1"/>
          </p:cNvSpPr>
          <p:nvPr>
            <p:ph sz="half" idx="13"/>
          </p:nvPr>
        </p:nvSpPr>
        <p:spPr>
          <a:xfrm>
            <a:off x="464661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0735613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0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1" y="1142984"/>
            <a:ext cx="5000660" cy="5286412"/>
          </a:xfrm>
        </p:spPr>
        <p:txBody>
          <a:bodyPr/>
          <a:lstStyle>
            <a:lvl1pPr>
              <a:defRPr/>
            </a:lvl1pPr>
            <a:lvl2pPr>
              <a:defRPr/>
            </a:lvl2pPr>
            <a:lvl3pPr>
              <a:defRPr/>
            </a:lvl3pPr>
            <a:lvl4pPr>
              <a:defRPr/>
            </a:lvl4pPr>
            <a:lvl5pPr>
              <a:defRPr/>
            </a:lvl5pPr>
            <a:lvl6pPr>
              <a:defRPr/>
            </a:lvl6pPr>
            <a:lvl7pPr>
              <a:defRPr/>
            </a:lvl7pPr>
            <a:lvl8pPr marL="469106" indent="-171450">
              <a:buFont typeface="Wingdings" pitchFamily="2" charset="2"/>
              <a:buChar char="2"/>
              <a:defRPr/>
            </a:lvl8pPr>
            <a:lvl9pPr marL="469106" indent="-17145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9" y="6500836"/>
            <a:ext cx="571504"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9" name="Picture 3"/>
          <p:cNvPicPr>
            <a:picLocks noChangeAspect="1" noChangeArrowheads="1"/>
          </p:cNvPicPr>
          <p:nvPr/>
        </p:nvPicPr>
        <p:blipFill>
          <a:blip r:embed="rId2" cstate="print"/>
          <a:srcRect/>
          <a:stretch>
            <a:fillRect/>
          </a:stretch>
        </p:blipFill>
        <p:spPr bwMode="auto">
          <a:xfrm>
            <a:off x="5000628" y="619125"/>
            <a:ext cx="4429156" cy="661034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8" y="2007319"/>
            <a:ext cx="3435292" cy="3219122"/>
          </a:xfrm>
          <a:noFill/>
          <a:ln>
            <a:noFill/>
          </a:ln>
        </p:spPr>
        <p:txBody>
          <a:bodyPr>
            <a:normAutofit/>
          </a:bodyPr>
          <a:lstStyle>
            <a:lvl1pPr>
              <a:defRPr sz="1800" baseline="30000">
                <a:latin typeface="Permanent Marker" pitchFamily="2" charset="0"/>
                <a:ea typeface="Permanent Marker" pitchFamily="2" charset="0"/>
              </a:defRPr>
            </a:lvl1pPr>
            <a:lvl2pPr marL="273844" indent="-136922">
              <a:defRPr sz="1350">
                <a:latin typeface="Permanent Marker" pitchFamily="2" charset="0"/>
                <a:ea typeface="Permanent Marker" pitchFamily="2" charset="0"/>
              </a:defRPr>
            </a:lvl2pPr>
            <a:lvl3pPr marL="338138" indent="-104775">
              <a:defRPr sz="1200">
                <a:latin typeface="Permanent Marker" pitchFamily="2" charset="0"/>
                <a:ea typeface="Permanent Marker" pitchFamily="2" charset="0"/>
              </a:defRPr>
            </a:lvl3pPr>
            <a:lvl4pPr marL="401241" indent="-110729">
              <a:defRPr sz="1050">
                <a:latin typeface="Permanent Marker" pitchFamily="2" charset="0"/>
                <a:ea typeface="Permanent Marker" pitchFamily="2" charset="0"/>
              </a:defRPr>
            </a:lvl4pPr>
            <a:lvl5pPr marL="538163" indent="-136922">
              <a:defRPr sz="1050">
                <a:latin typeface="Permanent Marker" pitchFamily="2" charset="0"/>
                <a:ea typeface="Permanent Marker" pitchFamily="2" charset="0"/>
              </a:defRPr>
            </a:lvl5pPr>
            <a:lvl6pPr marL="677466" indent="-171450">
              <a:defRPr sz="1050">
                <a:latin typeface="Permanent Marker" pitchFamily="2" charset="0"/>
                <a:ea typeface="Permanent Marker" pitchFamily="2" charset="0"/>
              </a:defRPr>
            </a:lvl6pPr>
            <a:lvl7pPr marL="740569" indent="-17145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638217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dirty="0"/>
              <a:t>Modifiez le style du titre</a:t>
            </a:r>
          </a:p>
        </p:txBody>
      </p:sp>
      <p:sp>
        <p:nvSpPr>
          <p:cNvPr id="3" name="Espace réservé du texte 2"/>
          <p:cNvSpPr>
            <a:spLocks noGrp="1"/>
          </p:cNvSpPr>
          <p:nvPr>
            <p:ph type="body" idx="1"/>
          </p:nvPr>
        </p:nvSpPr>
        <p:spPr>
          <a:xfrm>
            <a:off x="722313" y="2906713"/>
            <a:ext cx="77724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Cliquez pour modifier les styles du texte du masque</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06/07/2021</a:t>
            </a:fld>
            <a:endParaRPr lang="fr-FR" dirty="0"/>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047513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238372" y="747695"/>
            <a:ext cx="77724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30786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dirty="0"/>
              <a:t>Modifiez le style du titre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3357554" y="273050"/>
            <a:ext cx="5572164"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071538" y="1643050"/>
            <a:ext cx="1500198"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extLst>
      <p:ext uri="{BB962C8B-B14F-4D97-AF65-F5344CB8AC3E}">
        <p14:creationId xmlns:p14="http://schemas.microsoft.com/office/powerpoint/2010/main" val="684552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dirty="0"/>
              <a:t>Modifiez le style du titre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3357563" y="285750"/>
            <a:ext cx="5572125"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extLst>
      <p:ext uri="{BB962C8B-B14F-4D97-AF65-F5344CB8AC3E}">
        <p14:creationId xmlns:p14="http://schemas.microsoft.com/office/powerpoint/2010/main" val="1516253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7581319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audio" Target="../media/audio1.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7">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9144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285720" y="1142984"/>
            <a:ext cx="857256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457200" y="6500834"/>
            <a:ext cx="21336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3"/>
          </p:nvPr>
        </p:nvSpPr>
        <p:spPr>
          <a:xfrm>
            <a:off x="3124200" y="6500834"/>
            <a:ext cx="28956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7858148" y="6500835"/>
            <a:ext cx="642942"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noaction">
              <a:snd r:embed="rId48"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noaction">
              <a:snd r:embed="rId48"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84108649"/>
      </p:ext>
    </p:extLst>
  </p:cSld>
  <p:clrMap bg1="lt1" tx1="dk1" bg2="lt2" tx2="dk2" accent1="accent1" accent2="accent2" accent3="accent3" accent4="accent4" accent5="accent5" accent6="accent6" hlink="hlink" folHlink="folHlink"/>
  <p:sldLayoutIdLst>
    <p:sldLayoutId id="2147483752" r:id="rId1"/>
    <p:sldLayoutId id="2147483804"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803" r:id="rId11"/>
    <p:sldLayoutId id="2147483761" r:id="rId12"/>
    <p:sldLayoutId id="2147483762" r:id="rId13"/>
    <p:sldLayoutId id="2147483763" r:id="rId14"/>
    <p:sldLayoutId id="2147483809" r:id="rId15"/>
    <p:sldLayoutId id="2147483764" r:id="rId16"/>
    <p:sldLayoutId id="2147483765" r:id="rId17"/>
    <p:sldLayoutId id="2147483806"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9" r:id="rId30"/>
    <p:sldLayoutId id="2147483780" r:id="rId31"/>
    <p:sldLayoutId id="2147483781" r:id="rId32"/>
    <p:sldLayoutId id="2147483782" r:id="rId33"/>
    <p:sldLayoutId id="2147483783" r:id="rId34"/>
    <p:sldLayoutId id="2147483777" r:id="rId35"/>
    <p:sldLayoutId id="2147483778" r:id="rId36"/>
    <p:sldLayoutId id="2147483805" r:id="rId37"/>
    <p:sldLayoutId id="2147483784" r:id="rId38"/>
    <p:sldLayoutId id="2147483785" r:id="rId39"/>
    <p:sldLayoutId id="2147483786" r:id="rId40"/>
    <p:sldLayoutId id="2147483801" r:id="rId41"/>
    <p:sldLayoutId id="2147483802" r:id="rId42"/>
    <p:sldLayoutId id="2147483807" r:id="rId43"/>
    <p:sldLayoutId id="2147483808" r:id="rId44"/>
    <p:sldLayoutId id="2147483810" r:id="rId45"/>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8.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regex101.com/" TargetMode="Externa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ypicode/json-server"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2.xml"/><Relationship Id="rId5" Type="http://schemas.openxmlformats.org/officeDocument/2006/relationships/image" Target="../media/image9.png"/><Relationship Id="rId4" Type="http://schemas.openxmlformats.org/officeDocument/2006/relationships/image" Target="../media/image30.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hyperlink" Target="http://chaijs.com/" TargetMode="Externa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hyperlink" Target="https://www.chaijs.com/guide/styles/" TargetMode="Externa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33.png"/><Relationship Id="rId4" Type="http://schemas.openxmlformats.org/officeDocument/2006/relationships/image" Target="../media/image3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hyperlink" Target="https://bitbucket.org/account/signin/" TargetMode="Externa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4.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6.xml"/><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2" Type="http://schemas.openxmlformats.org/officeDocument/2006/relationships/hyperlink" Target="http://41mag.fr/liste-des-balises-html5/liste-des-evenements-html5" TargetMode="External"/><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4.xml"/><Relationship Id="rId1" Type="http://schemas.openxmlformats.org/officeDocument/2006/relationships/slideLayout" Target="../slideLayouts/slideLayout17.xml"/><Relationship Id="rId5" Type="http://schemas.openxmlformats.org/officeDocument/2006/relationships/image" Target="../media/image75.png"/><Relationship Id="rId4" Type="http://schemas.openxmlformats.org/officeDocument/2006/relationships/image" Target="../media/image74.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7.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9.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xml"/></Relationships>
</file>

<file path=ppt/slides/_rels/slide2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7.xml"/><Relationship Id="rId1" Type="http://schemas.openxmlformats.org/officeDocument/2006/relationships/slideLayout" Target="../slideLayouts/slideLayout16.xml"/><Relationship Id="rId4" Type="http://schemas.openxmlformats.org/officeDocument/2006/relationships/comments" Target="../comments/comment1.xml"/></Relationships>
</file>

<file path=ppt/slides/_rels/slide2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8.xml"/><Relationship Id="rId1" Type="http://schemas.openxmlformats.org/officeDocument/2006/relationships/slideLayout" Target="../slideLayouts/slideLayout4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43.xml"/><Relationship Id="rId5" Type="http://schemas.openxmlformats.org/officeDocument/2006/relationships/image" Target="../media/image86.png"/><Relationship Id="rId4" Type="http://schemas.openxmlformats.org/officeDocument/2006/relationships/image" Target="../media/image85.png"/></Relationships>
</file>

<file path=ppt/slides/_rels/slide21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130.xml"/><Relationship Id="rId1" Type="http://schemas.openxmlformats.org/officeDocument/2006/relationships/slideLayout" Target="../slideLayouts/slideLayout21.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9.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9.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9.xml"/></Relationships>
</file>

<file path=ppt/slides/_rels/slide2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4.xml"/><Relationship Id="rId1" Type="http://schemas.openxmlformats.org/officeDocument/2006/relationships/slideLayout" Target="../slideLayouts/slideLayout9.xml"/><Relationship Id="rId5" Type="http://schemas.openxmlformats.org/officeDocument/2006/relationships/comments" Target="../comments/comment2.xml"/><Relationship Id="rId4" Type="http://schemas.openxmlformats.org/officeDocument/2006/relationships/image" Target="../media/image99.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9.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image" Target="../media/image5.png"/><Relationship Id="rId4" Type="http://schemas.openxmlformats.org/officeDocument/2006/relationships/image" Target="../media/image1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36.jpeg"/></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jpeg"/></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3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hyperlink" Target="https://node.green/" TargetMode="External"/><Relationship Id="rId2" Type="http://schemas.openxmlformats.org/officeDocument/2006/relationships/hyperlink" Target="https://www.javascripttutorial.net/es-next/" TargetMode="Externa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lstStyle/>
          <a:p>
            <a:r>
              <a:rPr lang="fr-FR" dirty="0"/>
              <a:t>Le web avec un truc en plus en 2.0 </a:t>
            </a:r>
          </a:p>
        </p:txBody>
      </p:sp>
      <p:sp>
        <p:nvSpPr>
          <p:cNvPr id="2" name="Titre 1"/>
          <p:cNvSpPr>
            <a:spLocks noGrp="1"/>
          </p:cNvSpPr>
          <p:nvPr>
            <p:ph type="ctrTitle"/>
          </p:nvPr>
        </p:nvSpPr>
        <p:spPr/>
        <p:txBody>
          <a:bodyPr/>
          <a:lstStyle/>
          <a:p>
            <a:r>
              <a:rPr lang="fr-FR" dirty="0"/>
              <a:t>JavaScript, HTML </a:t>
            </a:r>
            <a:r>
              <a:rPr lang="fr-FR" dirty="0" smtClean="0"/>
              <a:t>dynamique </a:t>
            </a:r>
            <a:endParaRPr lang="fr-FR" dirty="0"/>
          </a:p>
        </p:txBody>
      </p:sp>
      <p:sp>
        <p:nvSpPr>
          <p:cNvPr id="4" name="Espace réservé pour une image  3">
            <a:extLst>
              <a:ext uri="{FF2B5EF4-FFF2-40B4-BE49-F238E27FC236}">
                <a16:creationId xmlns:a16="http://schemas.microsoft.com/office/drawing/2014/main" id="{38F58040-EDA1-42AF-BEF7-B9CF35731F37}"/>
              </a:ext>
            </a:extLst>
          </p:cNvPr>
          <p:cNvSpPr>
            <a:spLocks noGrp="1"/>
          </p:cNvSpPr>
          <p:nvPr>
            <p:ph type="pic" sz="quarter" idx="13"/>
          </p:nvPr>
        </p:nvSpPr>
        <p:spPr>
          <a:xfrm rot="21198902">
            <a:off x="3960814" y="2133599"/>
            <a:ext cx="4289425" cy="2447925"/>
          </a:xfrm>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Node.js &amp; </a:t>
            </a:r>
            <a:r>
              <a:rPr lang="fr-FR" err="1"/>
              <a:t>npm</a:t>
            </a:r>
            <a:r>
              <a:rPr lang="fr-FR"/>
              <a:t> </a:t>
            </a:r>
          </a:p>
        </p:txBody>
      </p:sp>
      <p:sp>
        <p:nvSpPr>
          <p:cNvPr id="2" name="Espace réservé du contenu 1"/>
          <p:cNvSpPr>
            <a:spLocks noGrp="1"/>
          </p:cNvSpPr>
          <p:nvPr>
            <p:ph idx="1"/>
          </p:nvPr>
        </p:nvSpPr>
        <p:spPr>
          <a:prstGeom prst="rect">
            <a:avLst/>
          </a:prstGeom>
        </p:spPr>
        <p:txBody>
          <a:bodyPr>
            <a:normAutofit fontScale="92500" lnSpcReduction="10000"/>
          </a:bodyPr>
          <a:lstStyle/>
          <a:p>
            <a:pPr>
              <a:buNone/>
            </a:pPr>
            <a:endParaRPr lang="fr-FR" dirty="0"/>
          </a:p>
          <a:p>
            <a:r>
              <a:rPr lang="fr-FR" dirty="0" err="1"/>
              <a:t>Node</a:t>
            </a:r>
            <a:endParaRPr lang="fr-FR" dirty="0"/>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endParaRPr lang="fr-FR" dirty="0"/>
          </a:p>
          <a:p>
            <a:r>
              <a:rPr lang="fr-FR" dirty="0" err="1"/>
              <a:t>Npm</a:t>
            </a:r>
            <a:endParaRPr lang="fr-FR" dirty="0"/>
          </a:p>
          <a:p>
            <a:pPr lvl="1"/>
            <a:r>
              <a:rPr lang="fr-FR" dirty="0"/>
              <a:t>Téléchargement de modules </a:t>
            </a:r>
            <a:r>
              <a:rPr lang="fr-FR" dirty="0" err="1"/>
              <a:t>js</a:t>
            </a:r>
            <a:endParaRPr lang="fr-FR" dirty="0"/>
          </a:p>
          <a:p>
            <a:pPr lvl="1"/>
            <a:r>
              <a:rPr lang="fr-FR" dirty="0"/>
              <a:t>Gestion des dépendances </a:t>
            </a:r>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6315083" y="2245988"/>
            <a:ext cx="1743075" cy="1064419"/>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rot="160162">
            <a:off x="6136982" y="3558135"/>
            <a:ext cx="2035983" cy="793148"/>
          </a:xfrm>
          <a:prstGeom prst="rect">
            <a:avLst/>
          </a:prstGeom>
          <a:noFill/>
          <a:ln w="9525">
            <a:noFill/>
            <a:miter lim="800000"/>
            <a:headEnd/>
            <a:tailEnd/>
          </a:ln>
          <a:effectLst/>
        </p:spPr>
      </p:pic>
      <p:grpSp>
        <p:nvGrpSpPr>
          <p:cNvPr id="7" name="Groupe 9"/>
          <p:cNvGrpSpPr/>
          <p:nvPr/>
        </p:nvGrpSpPr>
        <p:grpSpPr>
          <a:xfrm>
            <a:off x="7690260" y="1256578"/>
            <a:ext cx="1768091" cy="1550194"/>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56488"/>
              <a:ext cx="1621689" cy="861775"/>
            </a:xfrm>
            <a:prstGeom prst="rect">
              <a:avLst/>
            </a:prstGeom>
            <a:noFill/>
          </p:spPr>
          <p:txBody>
            <a:bodyPr wrap="square" rtlCol="0">
              <a:spAutoFit/>
            </a:bodyPr>
            <a:lstStyle/>
            <a:p>
              <a:r>
                <a:rPr lang="fr-FR" sz="1200" dirty="0">
                  <a:latin typeface="Permanent Marker" pitchFamily="2" charset="0"/>
                  <a:ea typeface="Permanent Marker" pitchFamily="2" charset="0"/>
                </a:rPr>
                <a:t>Utilise dans le cours pour les serveurs</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350"/>
            </a:p>
          </p:txBody>
        </p:sp>
      </p:grpSp>
    </p:spTree>
    <p:extLst>
      <p:ext uri="{BB962C8B-B14F-4D97-AF65-F5344CB8AC3E}">
        <p14:creationId xmlns:p14="http://schemas.microsoft.com/office/powerpoint/2010/main" val="301369476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EE96C5-841E-475A-B1F9-C3C8A85AF97A}"/>
              </a:ext>
            </a:extLst>
          </p:cNvPr>
          <p:cNvSpPr>
            <a:spLocks noGrp="1"/>
          </p:cNvSpPr>
          <p:nvPr>
            <p:ph type="title"/>
          </p:nvPr>
        </p:nvSpPr>
        <p:spPr/>
        <p:txBody>
          <a:bodyPr/>
          <a:lstStyle/>
          <a:p>
            <a:r>
              <a:rPr lang="fr-FR" dirty="0"/>
              <a:t>Programmation Orientée Objet</a:t>
            </a:r>
          </a:p>
        </p:txBody>
      </p:sp>
      <p:sp>
        <p:nvSpPr>
          <p:cNvPr id="5" name="Espace réservé du texte 4">
            <a:extLst>
              <a:ext uri="{FF2B5EF4-FFF2-40B4-BE49-F238E27FC236}">
                <a16:creationId xmlns:a16="http://schemas.microsoft.com/office/drawing/2014/main" id="{92A4BE43-EA1B-4D75-8207-0965334CD59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56443318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8A1444-A4F1-4F09-BDD2-253CF9A74793}"/>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F2859131-8932-4EA5-81CC-6707CBD2F8B6}"/>
              </a:ext>
            </a:extLst>
          </p:cNvPr>
          <p:cNvSpPr>
            <a:spLocks noGrp="1"/>
          </p:cNvSpPr>
          <p:nvPr>
            <p:ph idx="1"/>
          </p:nvPr>
        </p:nvSpPr>
        <p:spPr/>
        <p:txBody>
          <a:bodyPr/>
          <a:lstStyle/>
          <a:p>
            <a:r>
              <a:rPr lang="fr-FR" dirty="0"/>
              <a:t>Rappels sur l'objet. Propriétés.</a:t>
            </a:r>
          </a:p>
          <a:p>
            <a:r>
              <a:rPr lang="fr-FR" dirty="0"/>
              <a:t>La chaîne de portée. La chaîne de prototype.</a:t>
            </a:r>
          </a:p>
          <a:p>
            <a:r>
              <a:rPr lang="fr-FR" dirty="0"/>
              <a:t>Méthodes. Héritage. Portée des données privées et publiques. Mapping et sérialisation.</a:t>
            </a:r>
          </a:p>
          <a:p>
            <a:r>
              <a:rPr lang="fr-FR" dirty="0"/>
              <a:t>Design Pattern Clés en JavaScript.</a:t>
            </a:r>
          </a:p>
          <a:p>
            <a:r>
              <a:rPr lang="fr-FR" dirty="0" err="1"/>
              <a:t>Closure</a:t>
            </a:r>
            <a:r>
              <a:rPr lang="fr-FR" dirty="0"/>
              <a:t> function. Singleton et Modules.</a:t>
            </a:r>
          </a:p>
          <a:p>
            <a:pPr marL="0" indent="0">
              <a:buNone/>
            </a:pPr>
            <a:endParaRPr lang="fr-FR" dirty="0"/>
          </a:p>
        </p:txBody>
      </p:sp>
    </p:spTree>
    <p:extLst>
      <p:ext uri="{BB962C8B-B14F-4D97-AF65-F5344CB8AC3E}">
        <p14:creationId xmlns:p14="http://schemas.microsoft.com/office/powerpoint/2010/main" val="36473015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7CC67-C293-4F7A-B7AD-EDB989E0ED52}"/>
              </a:ext>
            </a:extLst>
          </p:cNvPr>
          <p:cNvSpPr>
            <a:spLocks noGrp="1"/>
          </p:cNvSpPr>
          <p:nvPr>
            <p:ph type="title"/>
          </p:nvPr>
        </p:nvSpPr>
        <p:spPr/>
        <p:txBody>
          <a:bodyPr/>
          <a:lstStyle/>
          <a:p>
            <a:r>
              <a:rPr lang="fr-FR" dirty="0"/>
              <a:t>Public / Privé</a:t>
            </a:r>
          </a:p>
        </p:txBody>
      </p:sp>
      <p:sp>
        <p:nvSpPr>
          <p:cNvPr id="9" name="Espace réservé du texte 8">
            <a:extLst>
              <a:ext uri="{FF2B5EF4-FFF2-40B4-BE49-F238E27FC236}">
                <a16:creationId xmlns:a16="http://schemas.microsoft.com/office/drawing/2014/main" id="{9C1216C6-7317-43B8-9CB3-6EA427A6527B}"/>
              </a:ext>
            </a:extLst>
          </p:cNvPr>
          <p:cNvSpPr>
            <a:spLocks noGrp="1"/>
          </p:cNvSpPr>
          <p:nvPr>
            <p:ph type="body" idx="1"/>
          </p:nvPr>
        </p:nvSpPr>
        <p:spPr>
          <a:xfrm>
            <a:off x="214282" y="1925142"/>
            <a:ext cx="4283106" cy="378471"/>
          </a:xfrm>
        </p:spPr>
        <p:txBody>
          <a:bodyPr>
            <a:normAutofit fontScale="92500" lnSpcReduction="20000"/>
          </a:bodyPr>
          <a:lstStyle/>
          <a:p>
            <a:r>
              <a:rPr lang="fr-FR" dirty="0"/>
              <a:t>Privé</a:t>
            </a:r>
          </a:p>
        </p:txBody>
      </p:sp>
      <p:sp>
        <p:nvSpPr>
          <p:cNvPr id="10" name="Espace réservé du contenu 9">
            <a:extLst>
              <a:ext uri="{FF2B5EF4-FFF2-40B4-BE49-F238E27FC236}">
                <a16:creationId xmlns:a16="http://schemas.microsoft.com/office/drawing/2014/main" id="{5056009D-83DB-4D40-A224-A73E9DE6C0B6}"/>
              </a:ext>
            </a:extLst>
          </p:cNvPr>
          <p:cNvSpPr>
            <a:spLocks noGrp="1"/>
          </p:cNvSpPr>
          <p:nvPr>
            <p:ph sz="half" idx="2"/>
          </p:nvPr>
        </p:nvSpPr>
        <p:spPr>
          <a:xfrm>
            <a:off x="214282" y="2371391"/>
            <a:ext cx="4283106" cy="4058005"/>
          </a:xfrm>
        </p:spPr>
        <p:txBody>
          <a:bodyPr/>
          <a:lstStyle/>
          <a:p>
            <a:r>
              <a:rPr lang="fr-FR" dirty="0"/>
              <a:t>Fonctions</a:t>
            </a:r>
          </a:p>
          <a:p>
            <a:pPr lvl="1"/>
            <a:r>
              <a:rPr lang="fr-FR" dirty="0"/>
              <a:t>Digérer</a:t>
            </a:r>
          </a:p>
          <a:p>
            <a:pPr lvl="1"/>
            <a:r>
              <a:rPr lang="fr-FR" dirty="0"/>
              <a:t>Interpréter le signal de l’œil</a:t>
            </a:r>
          </a:p>
          <a:p>
            <a:pPr lvl="1"/>
            <a:endParaRPr lang="fr-FR" dirty="0"/>
          </a:p>
          <a:p>
            <a:r>
              <a:rPr lang="fr-FR" dirty="0"/>
              <a:t>Valeurs</a:t>
            </a:r>
          </a:p>
          <a:p>
            <a:pPr lvl="1"/>
            <a:r>
              <a:rPr lang="fr-FR" dirty="0"/>
              <a:t>Taux de sucre dans le sang</a:t>
            </a:r>
          </a:p>
          <a:p>
            <a:pPr lvl="1"/>
            <a:r>
              <a:rPr lang="fr-FR" dirty="0"/>
              <a:t>Image saisie par l’œil</a:t>
            </a:r>
          </a:p>
          <a:p>
            <a:pPr lvl="1"/>
            <a:r>
              <a:rPr lang="fr-FR" dirty="0"/>
              <a:t>Consommation d’oxygène</a:t>
            </a:r>
          </a:p>
          <a:p>
            <a:pPr lvl="1"/>
            <a:r>
              <a:rPr lang="fr-FR" dirty="0"/>
              <a:t>…</a:t>
            </a:r>
          </a:p>
        </p:txBody>
      </p:sp>
      <p:sp>
        <p:nvSpPr>
          <p:cNvPr id="11" name="Espace réservé du texte 10">
            <a:extLst>
              <a:ext uri="{FF2B5EF4-FFF2-40B4-BE49-F238E27FC236}">
                <a16:creationId xmlns:a16="http://schemas.microsoft.com/office/drawing/2014/main" id="{15CC8807-95DA-4A51-92D4-12A1D91B1857}"/>
              </a:ext>
            </a:extLst>
          </p:cNvPr>
          <p:cNvSpPr>
            <a:spLocks noGrp="1"/>
          </p:cNvSpPr>
          <p:nvPr>
            <p:ph type="body" sz="quarter" idx="3"/>
          </p:nvPr>
        </p:nvSpPr>
        <p:spPr>
          <a:xfrm>
            <a:off x="4644008" y="1925142"/>
            <a:ext cx="4357147" cy="378471"/>
          </a:xfrm>
        </p:spPr>
        <p:txBody>
          <a:bodyPr>
            <a:normAutofit fontScale="92500" lnSpcReduction="20000"/>
          </a:bodyPr>
          <a:lstStyle/>
          <a:p>
            <a:r>
              <a:rPr lang="fr-FR" dirty="0"/>
              <a:t>public</a:t>
            </a:r>
          </a:p>
        </p:txBody>
      </p:sp>
      <p:sp>
        <p:nvSpPr>
          <p:cNvPr id="12" name="Espace réservé du contenu 11">
            <a:extLst>
              <a:ext uri="{FF2B5EF4-FFF2-40B4-BE49-F238E27FC236}">
                <a16:creationId xmlns:a16="http://schemas.microsoft.com/office/drawing/2014/main" id="{FD6FDE1D-7C04-4C3A-81EC-B63627D33A00}"/>
              </a:ext>
            </a:extLst>
          </p:cNvPr>
          <p:cNvSpPr>
            <a:spLocks noGrp="1"/>
          </p:cNvSpPr>
          <p:nvPr>
            <p:ph sz="half" idx="14"/>
          </p:nvPr>
        </p:nvSpPr>
        <p:spPr>
          <a:xfrm>
            <a:off x="214282" y="1071546"/>
            <a:ext cx="8786874" cy="785818"/>
          </a:xfrm>
        </p:spPr>
        <p:txBody>
          <a:bodyPr>
            <a:normAutofit lnSpcReduction="10000"/>
          </a:bodyPr>
          <a:lstStyle/>
          <a:p>
            <a:r>
              <a:rPr lang="fr-FR" dirty="0"/>
              <a:t>Tous les champs ne sont pas forcement accessible depuis l'extérieur de l’instance de l’objet</a:t>
            </a:r>
          </a:p>
        </p:txBody>
      </p:sp>
      <p:sp>
        <p:nvSpPr>
          <p:cNvPr id="8" name="Espace réservé du contenu 7">
            <a:extLst>
              <a:ext uri="{FF2B5EF4-FFF2-40B4-BE49-F238E27FC236}">
                <a16:creationId xmlns:a16="http://schemas.microsoft.com/office/drawing/2014/main" id="{6ACDAF0C-173F-407A-9480-5D359F249DCE}"/>
              </a:ext>
            </a:extLst>
          </p:cNvPr>
          <p:cNvSpPr>
            <a:spLocks noGrp="1"/>
          </p:cNvSpPr>
          <p:nvPr>
            <p:ph sz="half" idx="15"/>
          </p:nvPr>
        </p:nvSpPr>
        <p:spPr>
          <a:xfrm>
            <a:off x="4644007" y="2369111"/>
            <a:ext cx="4357147" cy="4058005"/>
          </a:xfrm>
        </p:spPr>
        <p:txBody>
          <a:bodyPr/>
          <a:lstStyle/>
          <a:p>
            <a:r>
              <a:rPr lang="fr-FR" dirty="0"/>
              <a:t>Fonctions :</a:t>
            </a:r>
          </a:p>
          <a:p>
            <a:pPr lvl="1"/>
            <a:r>
              <a:rPr lang="fr-FR" dirty="0"/>
              <a:t>Manger</a:t>
            </a:r>
          </a:p>
          <a:p>
            <a:pPr lvl="1"/>
            <a:r>
              <a:rPr lang="fr-FR" dirty="0"/>
              <a:t>Regarder</a:t>
            </a:r>
          </a:p>
          <a:p>
            <a:pPr marL="1074738"/>
            <a:endParaRPr lang="fr-FR" dirty="0"/>
          </a:p>
          <a:p>
            <a:pPr marL="1346200"/>
            <a:r>
              <a:rPr lang="fr-FR" dirty="0"/>
              <a:t>Valeurs</a:t>
            </a:r>
          </a:p>
          <a:p>
            <a:pPr marL="1436688" lvl="1"/>
            <a:r>
              <a:rPr lang="fr-FR" dirty="0"/>
              <a:t>Température </a:t>
            </a:r>
            <a:r>
              <a:rPr lang="fr-FR" sz="1100" dirty="0"/>
              <a:t>*(</a:t>
            </a:r>
            <a:r>
              <a:rPr lang="fr-FR" sz="1100" dirty="0" err="1"/>
              <a:t>read</a:t>
            </a:r>
            <a:r>
              <a:rPr lang="fr-FR" sz="1100" dirty="0"/>
              <a:t> </a:t>
            </a:r>
            <a:r>
              <a:rPr lang="fr-FR" sz="1100" dirty="0" err="1"/>
              <a:t>only</a:t>
            </a:r>
            <a:r>
              <a:rPr lang="fr-FR" sz="1100" dirty="0"/>
              <a:t>)</a:t>
            </a:r>
            <a:r>
              <a:rPr lang="fr-FR" dirty="0"/>
              <a:t>,</a:t>
            </a:r>
          </a:p>
          <a:p>
            <a:pPr marL="1436688" lvl="1"/>
            <a:r>
              <a:rPr lang="fr-FR" dirty="0"/>
              <a:t>Epreinte digitale,</a:t>
            </a:r>
          </a:p>
          <a:p>
            <a:pPr marL="1436688" lvl="1"/>
            <a:r>
              <a:rPr lang="fr-FR" dirty="0"/>
              <a:t>Poids,</a:t>
            </a:r>
          </a:p>
          <a:p>
            <a:pPr marL="1436688" lvl="1"/>
            <a:r>
              <a:rPr lang="fr-FR" dirty="0"/>
              <a:t>Taille de chaussure *,…</a:t>
            </a:r>
          </a:p>
        </p:txBody>
      </p:sp>
      <p:grpSp>
        <p:nvGrpSpPr>
          <p:cNvPr id="4" name="Groupe 3">
            <a:extLst>
              <a:ext uri="{FF2B5EF4-FFF2-40B4-BE49-F238E27FC236}">
                <a16:creationId xmlns:a16="http://schemas.microsoft.com/office/drawing/2014/main" id="{E1597D2D-18BF-4F16-AD21-C2B214D1C09E}"/>
              </a:ext>
            </a:extLst>
          </p:cNvPr>
          <p:cNvGrpSpPr/>
          <p:nvPr/>
        </p:nvGrpSpPr>
        <p:grpSpPr>
          <a:xfrm>
            <a:off x="2712240" y="3499380"/>
            <a:ext cx="3955260" cy="3276007"/>
            <a:chOff x="5226518" y="2453651"/>
            <a:chExt cx="3955260" cy="3276007"/>
          </a:xfrm>
        </p:grpSpPr>
        <p:pic>
          <p:nvPicPr>
            <p:cNvPr id="5" name="Image 4">
              <a:extLst>
                <a:ext uri="{FF2B5EF4-FFF2-40B4-BE49-F238E27FC236}">
                  <a16:creationId xmlns:a16="http://schemas.microsoft.com/office/drawing/2014/main" id="{5CB42B61-11A9-4FFF-8A48-1BF767A2A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1846" y="2453651"/>
              <a:ext cx="2839932" cy="3276007"/>
            </a:xfrm>
            <a:prstGeom prst="rect">
              <a:avLst/>
            </a:prstGeom>
          </p:spPr>
        </p:pic>
        <p:pic>
          <p:nvPicPr>
            <p:cNvPr id="6" name="Image 5">
              <a:extLst>
                <a:ext uri="{FF2B5EF4-FFF2-40B4-BE49-F238E27FC236}">
                  <a16:creationId xmlns:a16="http://schemas.microsoft.com/office/drawing/2014/main" id="{6EC49E4B-1554-4B91-9AD0-621243E56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6518" y="2504556"/>
              <a:ext cx="2871894" cy="3210460"/>
            </a:xfrm>
            <a:prstGeom prst="rect">
              <a:avLst/>
            </a:prstGeom>
          </p:spPr>
        </p:pic>
      </p:grpSp>
    </p:spTree>
    <p:extLst>
      <p:ext uri="{BB962C8B-B14F-4D97-AF65-F5344CB8AC3E}">
        <p14:creationId xmlns:p14="http://schemas.microsoft.com/office/powerpoint/2010/main" val="285462164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Notions d'objet</a:t>
            </a:r>
          </a:p>
        </p:txBody>
      </p:sp>
      <p:sp>
        <p:nvSpPr>
          <p:cNvPr id="70659" name="Content Placeholder 2"/>
          <p:cNvSpPr>
            <a:spLocks noGrp="1"/>
          </p:cNvSpPr>
          <p:nvPr>
            <p:ph idx="1"/>
          </p:nvPr>
        </p:nvSpPr>
        <p:spPr/>
        <p:txBody>
          <a:bodyPr>
            <a:normAutofit fontScale="55000" lnSpcReduction="20000"/>
          </a:bodyPr>
          <a:lstStyle/>
          <a:p>
            <a:r>
              <a:rPr lang="fr-FR" dirty="0"/>
              <a:t>L’écosystème Objet, un programme peut être conçu comme un écosystème rempli d’entités en interaction (objets), disposant de caractéristiques propres (propriétés) et de moyens d’action (méthodes) et répondant à des stimuli externes (événements).</a:t>
            </a:r>
          </a:p>
          <a:p>
            <a:endParaRPr lang="fr-FR" dirty="0"/>
          </a:p>
          <a:p>
            <a:r>
              <a:rPr lang="fr-FR" dirty="0"/>
              <a:t>On appelle "objet" chaque instance d’ensemble de valeurs regroupées selon une méthode(class/function);</a:t>
            </a:r>
          </a:p>
          <a:p>
            <a:pPr lvl="1"/>
            <a:r>
              <a:rPr lang="fr-FR" dirty="0"/>
              <a:t>Une machine à laver 1500 tour/min  d’après le plan de construction du constructeur</a:t>
            </a:r>
          </a:p>
          <a:p>
            <a:endParaRPr lang="fr-FR" dirty="0"/>
          </a:p>
          <a:p>
            <a:endParaRPr lang="fr-FR" dirty="0"/>
          </a:p>
          <a:p>
            <a:r>
              <a:rPr lang="fr-FR" dirty="0"/>
              <a:t>On appelle </a:t>
            </a:r>
          </a:p>
          <a:p>
            <a:pPr lvl="1"/>
            <a:r>
              <a:rPr lang="fr-FR" dirty="0"/>
              <a:t>"propriété" une variable </a:t>
            </a:r>
          </a:p>
          <a:p>
            <a:pPr lvl="1"/>
            <a:r>
              <a:rPr lang="fr-FR" dirty="0"/>
              <a:t>"méthode" une fonction de la classe</a:t>
            </a:r>
          </a:p>
          <a:p>
            <a:pPr lvl="2"/>
            <a:r>
              <a:rPr lang="fr-FR" dirty="0"/>
              <a:t>Le nb de tours/min est une des propriétés. :</a:t>
            </a:r>
          </a:p>
          <a:p>
            <a:pPr lvl="2"/>
            <a:r>
              <a:rPr lang="fr-FR" dirty="0"/>
              <a:t>Programmer le cycle de lavage est une méthode .</a:t>
            </a:r>
          </a:p>
          <a:p>
            <a:endParaRPr lang="fr-FR" dirty="0"/>
          </a:p>
          <a:p>
            <a:r>
              <a:rPr lang="fr-FR" dirty="0"/>
              <a:t>On appelle gestionnaire d'événement une fonction qui répond a une action ou interaction.</a:t>
            </a:r>
          </a:p>
          <a:p>
            <a:pPr lvl="2"/>
            <a:r>
              <a:rPr lang="fr-FR" dirty="0"/>
              <a:t>La machine est finit elle bip pour signaler votre action à faire une fois la machine achevé</a:t>
            </a:r>
          </a:p>
          <a:p>
            <a:pPr lvl="1"/>
            <a:endParaRPr lang="fr-FR" dirty="0"/>
          </a:p>
        </p:txBody>
      </p:sp>
      <p:sp>
        <p:nvSpPr>
          <p:cNvPr id="22532" name="Slide Number Placeholder 8"/>
          <p:cNvSpPr>
            <a:spLocks noGrp="1"/>
          </p:cNvSpPr>
          <p:nvPr>
            <p:ph type="sldNum" sz="quarter" idx="12"/>
          </p:nvPr>
        </p:nvSpPr>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9E6B6D93-B577-4049-A22B-8863D9CDA397}" type="slidenum">
              <a:rPr lang="en-JM" smtClean="0"/>
              <a:pPr/>
              <a:t>103</a:t>
            </a:fld>
            <a:endParaRPr lang="en-JM"/>
          </a:p>
        </p:txBody>
      </p:sp>
    </p:spTree>
    <p:extLst>
      <p:ext uri="{BB962C8B-B14F-4D97-AF65-F5344CB8AC3E}">
        <p14:creationId xmlns:p14="http://schemas.microsoft.com/office/powerpoint/2010/main" val="9840687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re 2"/>
          <p:cNvSpPr>
            <a:spLocks noGrp="1"/>
          </p:cNvSpPr>
          <p:nvPr>
            <p:ph type="title"/>
          </p:nvPr>
        </p:nvSpPr>
        <p:spPr/>
        <p:txBody>
          <a:bodyPr/>
          <a:lstStyle/>
          <a:p>
            <a:r>
              <a:rPr lang="fr-FR" dirty="0"/>
              <a:t>Extension et </a:t>
            </a:r>
            <a:r>
              <a:rPr lang="fr-FR" dirty="0" err="1"/>
              <a:t>heritage</a:t>
            </a:r>
            <a:endParaRPr lang="fr-FR" dirty="0"/>
          </a:p>
        </p:txBody>
      </p:sp>
      <p:sp>
        <p:nvSpPr>
          <p:cNvPr id="2" name="Espace réservé du contenu 1"/>
          <p:cNvSpPr>
            <a:spLocks noGrp="1"/>
          </p:cNvSpPr>
          <p:nvPr>
            <p:ph idx="1"/>
          </p:nvPr>
        </p:nvSpPr>
        <p:spPr/>
        <p:txBody>
          <a:bodyPr/>
          <a:lstStyle/>
          <a:p>
            <a:r>
              <a:rPr lang="fr-FR" dirty="0"/>
              <a:t>Chaque objet peut en tendre un autre et </a:t>
            </a:r>
            <a:r>
              <a:rPr lang="fr-FR" dirty="0" err="1"/>
              <a:t>herité</a:t>
            </a:r>
            <a:r>
              <a:rPr lang="fr-FR" dirty="0"/>
              <a:t> de son parent</a:t>
            </a:r>
          </a:p>
          <a:p>
            <a:pPr lvl="1"/>
            <a:r>
              <a:rPr lang="fr-FR" dirty="0"/>
              <a:t>class </a:t>
            </a:r>
            <a:r>
              <a:rPr lang="fr-FR" dirty="0" err="1"/>
              <a:t>maClass</a:t>
            </a:r>
            <a:r>
              <a:rPr lang="fr-FR" dirty="0"/>
              <a:t> </a:t>
            </a:r>
            <a:r>
              <a:rPr lang="fr-FR" dirty="0" err="1"/>
              <a:t>extends</a:t>
            </a:r>
            <a:r>
              <a:rPr lang="fr-FR" dirty="0"/>
              <a:t> </a:t>
            </a:r>
            <a:r>
              <a:rPr lang="fr-FR" dirty="0" err="1"/>
              <a:t>autreClass</a:t>
            </a:r>
            <a:r>
              <a:rPr lang="fr-FR" dirty="0"/>
              <a:t>{}</a:t>
            </a:r>
          </a:p>
          <a:p>
            <a:endParaRPr lang="fr-FR" dirty="0"/>
          </a:p>
          <a:p>
            <a:endParaRPr lang="fr-FR" dirty="0"/>
          </a:p>
          <a:p>
            <a:endParaRPr lang="fr-FR" dirty="0"/>
          </a:p>
          <a:p>
            <a:endParaRPr lang="fr-FR" dirty="0"/>
          </a:p>
        </p:txBody>
      </p:sp>
      <p:grpSp>
        <p:nvGrpSpPr>
          <p:cNvPr id="56" name="Groupe 55"/>
          <p:cNvGrpSpPr/>
          <p:nvPr/>
        </p:nvGrpSpPr>
        <p:grpSpPr>
          <a:xfrm>
            <a:off x="611560" y="2708920"/>
            <a:ext cx="7848872" cy="3960440"/>
            <a:chOff x="174227" y="2427434"/>
            <a:chExt cx="8424936" cy="4320480"/>
          </a:xfrm>
        </p:grpSpPr>
        <p:sp>
          <p:nvSpPr>
            <p:cNvPr id="52" name="Rectangle 51"/>
            <p:cNvSpPr/>
            <p:nvPr/>
          </p:nvSpPr>
          <p:spPr>
            <a:xfrm>
              <a:off x="174227" y="2427434"/>
              <a:ext cx="8424936" cy="4320480"/>
            </a:xfrm>
            <a:prstGeom prst="rect">
              <a:avLst/>
            </a:prstGeom>
            <a:solidFill>
              <a:srgbClr val="00B050"/>
            </a:solidFill>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Objet</a:t>
              </a:r>
            </a:p>
          </p:txBody>
        </p:sp>
        <p:grpSp>
          <p:nvGrpSpPr>
            <p:cNvPr id="51" name="Groupe 50"/>
            <p:cNvGrpSpPr/>
            <p:nvPr/>
          </p:nvGrpSpPr>
          <p:grpSpPr>
            <a:xfrm>
              <a:off x="1488208" y="2765804"/>
              <a:ext cx="6912768" cy="3746448"/>
              <a:chOff x="1272184" y="2765804"/>
              <a:chExt cx="6912768" cy="3746448"/>
            </a:xfrm>
          </p:grpSpPr>
          <p:grpSp>
            <p:nvGrpSpPr>
              <p:cNvPr id="50" name="Groupe 49"/>
              <p:cNvGrpSpPr/>
              <p:nvPr/>
            </p:nvGrpSpPr>
            <p:grpSpPr>
              <a:xfrm>
                <a:off x="1272184" y="2765804"/>
                <a:ext cx="6912768" cy="3746448"/>
                <a:chOff x="779089" y="2411199"/>
                <a:chExt cx="7396661" cy="4104455"/>
              </a:xfrm>
            </p:grpSpPr>
            <p:sp>
              <p:nvSpPr>
                <p:cNvPr id="4" name="Rectangle 3"/>
                <p:cNvSpPr/>
                <p:nvPr/>
              </p:nvSpPr>
              <p:spPr>
                <a:xfrm>
                  <a:off x="779089" y="2411199"/>
                  <a:ext cx="7396661" cy="41044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Cafetière</a:t>
                  </a:r>
                </a:p>
              </p:txBody>
            </p:sp>
            <p:pic>
              <p:nvPicPr>
                <p:cNvPr id="2050" name="Picture 2" descr="C:\Users\tartinator\Pictures\machine-cafe-filtre-severin-4054.png"/>
                <p:cNvPicPr>
                  <a:picLocks noChangeAspect="1" noChangeArrowheads="1"/>
                </p:cNvPicPr>
                <p:nvPr/>
              </p:nvPicPr>
              <p:blipFill>
                <a:blip r:embed="rId2" cstate="print"/>
                <a:srcRect/>
                <a:stretch>
                  <a:fillRect/>
                </a:stretch>
              </p:blipFill>
              <p:spPr bwMode="auto">
                <a:xfrm>
                  <a:off x="1150900" y="3926660"/>
                  <a:ext cx="868363" cy="1219200"/>
                </a:xfrm>
                <a:prstGeom prst="rect">
                  <a:avLst/>
                </a:prstGeom>
                <a:noFill/>
              </p:spPr>
            </p:pic>
            <p:sp>
              <p:nvSpPr>
                <p:cNvPr id="25" name="Rectangle 24"/>
                <p:cNvSpPr/>
                <p:nvPr/>
              </p:nvSpPr>
              <p:spPr>
                <a:xfrm>
                  <a:off x="2843808" y="5517232"/>
                  <a:ext cx="2088232" cy="8640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err="1"/>
                    <a:t>Cafetiere</a:t>
                  </a:r>
                  <a:r>
                    <a:rPr lang="fr-FR" sz="1050" dirty="0"/>
                    <a:t> ISOTHERME</a:t>
                  </a:r>
                </a:p>
              </p:txBody>
            </p:sp>
            <p:pic>
              <p:nvPicPr>
                <p:cNvPr id="2060" name="Picture 12" descr="C:\Users\tartinator\Pictures\CI430D-618x290.png"/>
                <p:cNvPicPr>
                  <a:picLocks noChangeAspect="1" noChangeArrowheads="1"/>
                </p:cNvPicPr>
                <p:nvPr/>
              </p:nvPicPr>
              <p:blipFill>
                <a:blip r:embed="rId3" cstate="print"/>
                <a:srcRect/>
                <a:stretch>
                  <a:fillRect/>
                </a:stretch>
              </p:blipFill>
              <p:spPr bwMode="auto">
                <a:xfrm>
                  <a:off x="3059832" y="5733256"/>
                  <a:ext cx="1584176" cy="743383"/>
                </a:xfrm>
                <a:prstGeom prst="rect">
                  <a:avLst/>
                </a:prstGeom>
                <a:noFill/>
              </p:spPr>
            </p:pic>
            <p:grpSp>
              <p:nvGrpSpPr>
                <p:cNvPr id="49" name="Groupe 48"/>
                <p:cNvGrpSpPr/>
                <p:nvPr/>
              </p:nvGrpSpPr>
              <p:grpSpPr>
                <a:xfrm>
                  <a:off x="2843808" y="2564904"/>
                  <a:ext cx="5256584" cy="2880320"/>
                  <a:chOff x="2843808" y="2564904"/>
                  <a:chExt cx="5256584" cy="2880320"/>
                </a:xfrm>
              </p:grpSpPr>
              <p:grpSp>
                <p:nvGrpSpPr>
                  <p:cNvPr id="24" name="Groupe 23"/>
                  <p:cNvGrpSpPr/>
                  <p:nvPr/>
                </p:nvGrpSpPr>
                <p:grpSpPr>
                  <a:xfrm>
                    <a:off x="2843808" y="2564904"/>
                    <a:ext cx="5256584" cy="2880320"/>
                    <a:chOff x="2843808" y="2708920"/>
                    <a:chExt cx="5256584" cy="2880320"/>
                  </a:xfrm>
                </p:grpSpPr>
                <p:sp>
                  <p:nvSpPr>
                    <p:cNvPr id="6" name="Rectangle 5"/>
                    <p:cNvSpPr/>
                    <p:nvPr/>
                  </p:nvSpPr>
                  <p:spPr>
                    <a:xfrm>
                      <a:off x="2843808" y="2708920"/>
                      <a:ext cx="5256584" cy="28803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a:t>Machine Expresso</a:t>
                      </a:r>
                    </a:p>
                  </p:txBody>
                </p:sp>
                <p:pic>
                  <p:nvPicPr>
                    <p:cNvPr id="2054" name="Picture 6" descr="C:\Users\tartinator\Pictures\small_lb800.png"/>
                    <p:cNvPicPr>
                      <a:picLocks noChangeAspect="1" noChangeArrowheads="1"/>
                    </p:cNvPicPr>
                    <p:nvPr/>
                  </p:nvPicPr>
                  <p:blipFill>
                    <a:blip r:embed="rId4" cstate="print"/>
                    <a:srcRect/>
                    <a:stretch>
                      <a:fillRect/>
                    </a:stretch>
                  </p:blipFill>
                  <p:spPr bwMode="auto">
                    <a:xfrm>
                      <a:off x="3131840" y="3429000"/>
                      <a:ext cx="1162368" cy="1180530"/>
                    </a:xfrm>
                    <a:prstGeom prst="rect">
                      <a:avLst/>
                    </a:prstGeom>
                    <a:noFill/>
                  </p:spPr>
                </p:pic>
                <p:grpSp>
                  <p:nvGrpSpPr>
                    <p:cNvPr id="20" name="Groupe 19"/>
                    <p:cNvGrpSpPr/>
                    <p:nvPr/>
                  </p:nvGrpSpPr>
                  <p:grpSpPr>
                    <a:xfrm>
                      <a:off x="4788023" y="2852936"/>
                      <a:ext cx="1371033" cy="1080120"/>
                      <a:chOff x="3995935" y="2996952"/>
                      <a:chExt cx="1532331" cy="1224136"/>
                    </a:xfrm>
                  </p:grpSpPr>
                  <p:sp>
                    <p:nvSpPr>
                      <p:cNvPr id="11" name="Rectangle 10"/>
                      <p:cNvSpPr/>
                      <p:nvPr/>
                    </p:nvSpPr>
                    <p:spPr>
                      <a:xfrm>
                        <a:off x="3995935" y="2996952"/>
                        <a:ext cx="1532331" cy="12241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1050" dirty="0"/>
                          <a:t>Machine de bar</a:t>
                        </a:r>
                      </a:p>
                    </p:txBody>
                  </p:sp>
                  <p:pic>
                    <p:nvPicPr>
                      <p:cNvPr id="2053" name="Picture 5" descr="C:\Users\tartinator\Pictures\small_DOSAGE-MACHINE-A-CAFE-JDC-MP.png"/>
                      <p:cNvPicPr>
                        <a:picLocks noChangeAspect="1" noChangeArrowheads="1"/>
                      </p:cNvPicPr>
                      <p:nvPr/>
                    </p:nvPicPr>
                    <p:blipFill>
                      <a:blip r:embed="rId5" cstate="print"/>
                      <a:srcRect/>
                      <a:stretch>
                        <a:fillRect/>
                      </a:stretch>
                    </p:blipFill>
                    <p:spPr bwMode="auto">
                      <a:xfrm>
                        <a:off x="4136841" y="3284984"/>
                        <a:ext cx="1219200" cy="838200"/>
                      </a:xfrm>
                      <a:prstGeom prst="rect">
                        <a:avLst/>
                      </a:prstGeom>
                      <a:noFill/>
                    </p:spPr>
                  </p:pic>
                </p:grpSp>
                <p:grpSp>
                  <p:nvGrpSpPr>
                    <p:cNvPr id="23" name="Groupe 22"/>
                    <p:cNvGrpSpPr/>
                    <p:nvPr/>
                  </p:nvGrpSpPr>
                  <p:grpSpPr>
                    <a:xfrm>
                      <a:off x="4788024" y="4077073"/>
                      <a:ext cx="3168352" cy="1296145"/>
                      <a:chOff x="3995936" y="4437112"/>
                      <a:chExt cx="3744416" cy="1656185"/>
                    </a:xfrm>
                  </p:grpSpPr>
                  <p:grpSp>
                    <p:nvGrpSpPr>
                      <p:cNvPr id="21" name="Groupe 20"/>
                      <p:cNvGrpSpPr/>
                      <p:nvPr/>
                    </p:nvGrpSpPr>
                    <p:grpSpPr>
                      <a:xfrm>
                        <a:off x="3995936" y="4437112"/>
                        <a:ext cx="3744416" cy="1656185"/>
                        <a:chOff x="3995936" y="4437112"/>
                        <a:chExt cx="3744416" cy="1656185"/>
                      </a:xfrm>
                    </p:grpSpPr>
                    <p:sp>
                      <p:nvSpPr>
                        <p:cNvPr id="13" name="Rectangle 12"/>
                        <p:cNvSpPr/>
                        <p:nvPr/>
                      </p:nvSpPr>
                      <p:spPr>
                        <a:xfrm>
                          <a:off x="3995936" y="4437112"/>
                          <a:ext cx="3744416" cy="16561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900" dirty="0"/>
                            <a:t>Machine </a:t>
                          </a:r>
                          <a:r>
                            <a:rPr lang="fr-FR" sz="900" dirty="0" err="1"/>
                            <a:t>Expresso</a:t>
                          </a:r>
                          <a:r>
                            <a:rPr lang="fr-FR" sz="900" dirty="0"/>
                            <a:t> à capsule</a:t>
                          </a:r>
                        </a:p>
                      </p:txBody>
                    </p:sp>
                    <p:pic>
                      <p:nvPicPr>
                        <p:cNvPr id="2055" name="Picture 7" descr="C:\Users\tartinator\Pictures\small_sticker_cafetiere.png"/>
                        <p:cNvPicPr>
                          <a:picLocks noChangeAspect="1" noChangeArrowheads="1"/>
                        </p:cNvPicPr>
                        <p:nvPr/>
                      </p:nvPicPr>
                      <p:blipFill>
                        <a:blip r:embed="rId6" cstate="print"/>
                        <a:srcRect/>
                        <a:stretch>
                          <a:fillRect/>
                        </a:stretch>
                      </p:blipFill>
                      <p:spPr bwMode="auto">
                        <a:xfrm>
                          <a:off x="4067944" y="4797152"/>
                          <a:ext cx="1219200" cy="1219200"/>
                        </a:xfrm>
                        <a:prstGeom prst="rect">
                          <a:avLst/>
                        </a:prstGeom>
                        <a:noFill/>
                      </p:spPr>
                    </p:pic>
                  </p:grpSp>
                  <p:grpSp>
                    <p:nvGrpSpPr>
                      <p:cNvPr id="22" name="Groupe 21"/>
                      <p:cNvGrpSpPr/>
                      <p:nvPr/>
                    </p:nvGrpSpPr>
                    <p:grpSpPr>
                      <a:xfrm>
                        <a:off x="6007604" y="4548066"/>
                        <a:ext cx="1656184" cy="1409597"/>
                        <a:chOff x="5718704" y="4361568"/>
                        <a:chExt cx="1971648" cy="1596096"/>
                      </a:xfrm>
                    </p:grpSpPr>
                    <p:sp>
                      <p:nvSpPr>
                        <p:cNvPr id="15" name="Rectangle 14"/>
                        <p:cNvSpPr/>
                        <p:nvPr/>
                      </p:nvSpPr>
                      <p:spPr>
                        <a:xfrm>
                          <a:off x="5718704" y="4361568"/>
                          <a:ext cx="1971648" cy="159609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900" dirty="0"/>
                            <a:t>Machine </a:t>
                          </a:r>
                          <a:r>
                            <a:rPr lang="fr-FR" sz="900" dirty="0" err="1"/>
                            <a:t>Expresso</a:t>
                          </a:r>
                          <a:endParaRPr lang="fr-FR" sz="900" dirty="0"/>
                        </a:p>
                        <a:p>
                          <a:r>
                            <a:rPr lang="fr-FR" sz="900" dirty="0"/>
                            <a:t>à capsule chaud/froid</a:t>
                          </a:r>
                        </a:p>
                      </p:txBody>
                    </p:sp>
                    <p:pic>
                      <p:nvPicPr>
                        <p:cNvPr id="2058" name="Picture 10" descr="C:\Users\tartinator\Pictures\small_dolce-gusto-mashine.png"/>
                        <p:cNvPicPr>
                          <a:picLocks noChangeAspect="1" noChangeArrowheads="1"/>
                        </p:cNvPicPr>
                        <p:nvPr/>
                      </p:nvPicPr>
                      <p:blipFill>
                        <a:blip r:embed="rId7" cstate="print"/>
                        <a:srcRect/>
                        <a:stretch>
                          <a:fillRect/>
                        </a:stretch>
                      </p:blipFill>
                      <p:spPr bwMode="auto">
                        <a:xfrm>
                          <a:off x="6759489" y="4984147"/>
                          <a:ext cx="648072" cy="906288"/>
                        </a:xfrm>
                        <a:prstGeom prst="rect">
                          <a:avLst/>
                        </a:prstGeom>
                        <a:noFill/>
                      </p:spPr>
                    </p:pic>
                  </p:grpSp>
                </p:grpSp>
              </p:grpSp>
              <p:cxnSp>
                <p:nvCxnSpPr>
                  <p:cNvPr id="34" name="Connecteur droit avec flèche 33"/>
                  <p:cNvCxnSpPr>
                    <a:stCxn id="2054" idx="3"/>
                    <a:endCxn id="2053" idx="1"/>
                  </p:cNvCxnSpPr>
                  <p:nvPr/>
                </p:nvCxnSpPr>
                <p:spPr>
                  <a:xfrm flipV="1">
                    <a:off x="4294208" y="3332860"/>
                    <a:ext cx="619888" cy="54238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a:stCxn id="2054" idx="3"/>
                    <a:endCxn id="2055" idx="1"/>
                  </p:cNvCxnSpPr>
                  <p:nvPr/>
                </p:nvCxnSpPr>
                <p:spPr>
                  <a:xfrm>
                    <a:off x="4294208" y="3875249"/>
                    <a:ext cx="554746" cy="81665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rot="18928414">
                    <a:off x="4053426" y="3373913"/>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sp>
                <p:nvSpPr>
                  <p:cNvPr id="47" name="ZoneTexte 46"/>
                  <p:cNvSpPr txBox="1"/>
                  <p:nvPr/>
                </p:nvSpPr>
                <p:spPr>
                  <a:xfrm rot="3113753">
                    <a:off x="4036909" y="4180236"/>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grpSp>
            <p:cxnSp>
              <p:nvCxnSpPr>
                <p:cNvPr id="30" name="Connecteur droit avec flèche 29"/>
                <p:cNvCxnSpPr>
                  <a:stCxn id="2050" idx="3"/>
                </p:cNvCxnSpPr>
                <p:nvPr/>
              </p:nvCxnSpPr>
              <p:spPr>
                <a:xfrm>
                  <a:off x="2019263" y="4536260"/>
                  <a:ext cx="1597191" cy="15204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rot="20286879">
                  <a:off x="2181164" y="3881085"/>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sp>
              <p:nvSpPr>
                <p:cNvPr id="45" name="ZoneTexte 44"/>
                <p:cNvSpPr txBox="1"/>
                <p:nvPr/>
              </p:nvSpPr>
              <p:spPr>
                <a:xfrm rot="2464007">
                  <a:off x="2019282" y="4951461"/>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cxnSp>
              <p:nvCxnSpPr>
                <p:cNvPr id="29" name="Connecteur droit avec flèche 28"/>
                <p:cNvCxnSpPr>
                  <a:stCxn id="2050" idx="3"/>
                </p:cNvCxnSpPr>
                <p:nvPr/>
              </p:nvCxnSpPr>
              <p:spPr>
                <a:xfrm flipV="1">
                  <a:off x="2019263" y="3926660"/>
                  <a:ext cx="1520142" cy="609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48" name="ZoneTexte 47"/>
              <p:cNvSpPr txBox="1"/>
              <p:nvPr/>
            </p:nvSpPr>
            <p:spPr>
              <a:xfrm rot="320163">
                <a:off x="5950379" y="4718129"/>
                <a:ext cx="822806" cy="276999"/>
              </a:xfrm>
              <a:prstGeom prst="rect">
                <a:avLst/>
              </a:prstGeom>
              <a:noFill/>
            </p:spPr>
            <p:txBody>
              <a:bodyPr wrap="square" rtlCol="0">
                <a:spAutoFit/>
              </a:bodyPr>
              <a:lstStyle/>
              <a:p>
                <a:r>
                  <a:rPr lang="fr-FR" sz="1050" b="1" dirty="0" err="1">
                    <a:solidFill>
                      <a:schemeClr val="bg1"/>
                    </a:solidFill>
                  </a:rPr>
                  <a:t>Extends</a:t>
                </a:r>
                <a:endParaRPr lang="fr-FR" sz="1050" b="1" dirty="0">
                  <a:solidFill>
                    <a:schemeClr val="bg1"/>
                  </a:solidFill>
                </a:endParaRPr>
              </a:p>
            </p:txBody>
          </p:sp>
          <p:cxnSp>
            <p:nvCxnSpPr>
              <p:cNvPr id="40" name="Connecteur droit avec flèche 39"/>
              <p:cNvCxnSpPr/>
              <p:nvPr/>
            </p:nvCxnSpPr>
            <p:spPr>
              <a:xfrm>
                <a:off x="5967930" y="4910097"/>
                <a:ext cx="1003835" cy="835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pic>
          <p:nvPicPr>
            <p:cNvPr id="2061" name="Picture 13" descr="C:\Users\tartinator\Pictures\R-KTranShipStore_62046_LH.png"/>
            <p:cNvPicPr>
              <a:picLocks noChangeAspect="1" noChangeArrowheads="1"/>
            </p:cNvPicPr>
            <p:nvPr/>
          </p:nvPicPr>
          <p:blipFill>
            <a:blip r:embed="rId8" cstate="print"/>
            <a:srcRect/>
            <a:stretch>
              <a:fillRect/>
            </a:stretch>
          </p:blipFill>
          <p:spPr bwMode="auto">
            <a:xfrm>
              <a:off x="467544" y="4365104"/>
              <a:ext cx="786357" cy="673646"/>
            </a:xfrm>
            <a:prstGeom prst="rect">
              <a:avLst/>
            </a:prstGeom>
            <a:noFill/>
          </p:spPr>
        </p:pic>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3512E-D6AF-47CA-9BFE-ED722B1DB11C}"/>
              </a:ext>
            </a:extLst>
          </p:cNvPr>
          <p:cNvSpPr>
            <a:spLocks noGrp="1"/>
          </p:cNvSpPr>
          <p:nvPr>
            <p:ph type="title"/>
          </p:nvPr>
        </p:nvSpPr>
        <p:spPr/>
        <p:txBody>
          <a:bodyPr/>
          <a:lstStyle/>
          <a:p>
            <a:r>
              <a:rPr lang="fr-FR" dirty="0"/>
              <a:t>Objet en JS</a:t>
            </a:r>
          </a:p>
        </p:txBody>
      </p:sp>
      <p:sp>
        <p:nvSpPr>
          <p:cNvPr id="3" name="Espace réservé du contenu 2">
            <a:extLst>
              <a:ext uri="{FF2B5EF4-FFF2-40B4-BE49-F238E27FC236}">
                <a16:creationId xmlns:a16="http://schemas.microsoft.com/office/drawing/2014/main" id="{4E130B69-3283-4800-8DD4-CE32B6E88F8C}"/>
              </a:ext>
            </a:extLst>
          </p:cNvPr>
          <p:cNvSpPr>
            <a:spLocks noGrp="1"/>
          </p:cNvSpPr>
          <p:nvPr>
            <p:ph idx="1"/>
          </p:nvPr>
        </p:nvSpPr>
        <p:spPr/>
        <p:txBody>
          <a:bodyPr/>
          <a:lstStyle/>
          <a:p>
            <a:r>
              <a:rPr lang="fr-FR" dirty="0"/>
              <a:t>En </a:t>
            </a:r>
            <a:r>
              <a:rPr lang="fr-FR" b="1" dirty="0"/>
              <a:t>ES5</a:t>
            </a:r>
            <a:r>
              <a:rPr lang="fr-FR" dirty="0"/>
              <a:t> les </a:t>
            </a:r>
            <a:r>
              <a:rPr lang="fr-FR" i="1" strike="sngStrike" dirty="0"/>
              <a:t>class</a:t>
            </a:r>
            <a:r>
              <a:rPr lang="fr-FR" dirty="0"/>
              <a:t> n’existent pas encore</a:t>
            </a:r>
          </a:p>
          <a:p>
            <a:pPr lvl="1"/>
            <a:r>
              <a:rPr lang="fr-FR" dirty="0"/>
              <a:t>Les objets sont des </a:t>
            </a:r>
            <a:r>
              <a:rPr lang="fr-FR" b="1" dirty="0"/>
              <a:t>fonctions</a:t>
            </a:r>
            <a:r>
              <a:rPr lang="fr-FR" dirty="0"/>
              <a:t> qui (si instancié avec </a:t>
            </a:r>
            <a:r>
              <a:rPr lang="fr-FR" i="1" dirty="0"/>
              <a:t>new</a:t>
            </a:r>
            <a:r>
              <a:rPr lang="fr-FR" dirty="0"/>
              <a:t>) persisterons en mémoire pour rester accessible</a:t>
            </a:r>
          </a:p>
          <a:p>
            <a:pPr lvl="7"/>
            <a:r>
              <a:rPr lang="fr-FR" dirty="0"/>
              <a:t>Exemple.js</a:t>
            </a:r>
          </a:p>
          <a:p>
            <a:pPr marL="396875" lvl="7" indent="0">
              <a:buNone/>
            </a:pPr>
            <a:r>
              <a:rPr lang="fr-FR" b="1" dirty="0"/>
              <a:t>function</a:t>
            </a:r>
            <a:r>
              <a:rPr lang="fr-FR" dirty="0"/>
              <a:t> </a:t>
            </a:r>
            <a:r>
              <a:rPr lang="fr-FR" dirty="0" err="1"/>
              <a:t>MonObjet</a:t>
            </a:r>
            <a:r>
              <a:rPr lang="fr-FR" dirty="0"/>
              <a:t>(){…} </a:t>
            </a:r>
          </a:p>
          <a:p>
            <a:pPr marL="396875" lvl="7" indent="0">
              <a:buNone/>
            </a:pPr>
            <a:r>
              <a:rPr lang="fr-FR" dirty="0"/>
              <a:t>var </a:t>
            </a:r>
            <a:r>
              <a:rPr lang="fr-FR" dirty="0" err="1"/>
              <a:t>monObjet</a:t>
            </a:r>
            <a:r>
              <a:rPr lang="fr-FR" dirty="0"/>
              <a:t> = </a:t>
            </a:r>
            <a:r>
              <a:rPr lang="fr-FR" b="1" dirty="0"/>
              <a:t>new</a:t>
            </a:r>
            <a:r>
              <a:rPr lang="fr-FR" dirty="0"/>
              <a:t> </a:t>
            </a:r>
            <a:r>
              <a:rPr lang="fr-FR" dirty="0" err="1"/>
              <a:t>MonObjet</a:t>
            </a:r>
            <a:r>
              <a:rPr lang="fr-FR" dirty="0"/>
              <a:t>();</a:t>
            </a:r>
          </a:p>
          <a:p>
            <a:pPr marL="396875" lvl="7" indent="0">
              <a:buNone/>
            </a:pPr>
            <a:r>
              <a:rPr lang="fr-FR" dirty="0"/>
              <a:t>monObjet.property1=5;</a:t>
            </a:r>
          </a:p>
          <a:p>
            <a:r>
              <a:rPr lang="fr-FR" dirty="0"/>
              <a:t>En </a:t>
            </a:r>
            <a:r>
              <a:rPr lang="fr-FR" b="1" dirty="0"/>
              <a:t>ES6</a:t>
            </a:r>
            <a:r>
              <a:rPr lang="fr-FR" dirty="0"/>
              <a:t> le mot clef </a:t>
            </a:r>
            <a:r>
              <a:rPr lang="fr-FR" b="1" dirty="0"/>
              <a:t>class</a:t>
            </a:r>
            <a:r>
              <a:rPr lang="fr-FR" dirty="0"/>
              <a:t> existe</a:t>
            </a:r>
          </a:p>
          <a:p>
            <a:pPr lvl="7"/>
            <a:r>
              <a:rPr lang="fr-FR" dirty="0"/>
              <a:t>Exemple.js</a:t>
            </a:r>
          </a:p>
          <a:p>
            <a:pPr marL="396875" lvl="7" indent="0">
              <a:buNone/>
            </a:pPr>
            <a:r>
              <a:rPr lang="fr-FR" b="1" dirty="0"/>
              <a:t>class</a:t>
            </a:r>
            <a:r>
              <a:rPr lang="fr-FR" dirty="0"/>
              <a:t> </a:t>
            </a:r>
            <a:r>
              <a:rPr lang="fr-FR" dirty="0" err="1"/>
              <a:t>MonObjet</a:t>
            </a:r>
            <a:r>
              <a:rPr lang="fr-FR" dirty="0"/>
              <a:t>{}</a:t>
            </a:r>
          </a:p>
          <a:p>
            <a:pPr marL="396875" lvl="7" indent="0">
              <a:buNone/>
            </a:pPr>
            <a:r>
              <a:rPr lang="fr-FR" dirty="0" err="1"/>
              <a:t>const</a:t>
            </a:r>
            <a:r>
              <a:rPr lang="fr-FR" dirty="0"/>
              <a:t> </a:t>
            </a:r>
            <a:r>
              <a:rPr lang="fr-FR" dirty="0" err="1"/>
              <a:t>monObjet</a:t>
            </a:r>
            <a:r>
              <a:rPr lang="fr-FR" dirty="0"/>
              <a:t> = </a:t>
            </a:r>
            <a:r>
              <a:rPr lang="fr-FR" b="1" dirty="0"/>
              <a:t>new</a:t>
            </a:r>
            <a:r>
              <a:rPr lang="fr-FR" dirty="0"/>
              <a:t> </a:t>
            </a:r>
            <a:r>
              <a:rPr lang="fr-FR" dirty="0" err="1"/>
              <a:t>MonObjet</a:t>
            </a:r>
            <a:r>
              <a:rPr lang="fr-FR" dirty="0"/>
              <a:t>();</a:t>
            </a:r>
          </a:p>
          <a:p>
            <a:pPr marL="396875" lvl="7" indent="0">
              <a:buNone/>
            </a:pPr>
            <a:r>
              <a:rPr lang="fr-FR" dirty="0"/>
              <a:t>monObjet.property1=23;</a:t>
            </a:r>
          </a:p>
        </p:txBody>
      </p:sp>
    </p:spTree>
    <p:extLst>
      <p:ext uri="{BB962C8B-B14F-4D97-AF65-F5344CB8AC3E}">
        <p14:creationId xmlns:p14="http://schemas.microsoft.com/office/powerpoint/2010/main" val="2299747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803EA-BCE9-4812-94F0-CEE7821E4206}"/>
              </a:ext>
            </a:extLst>
          </p:cNvPr>
          <p:cNvSpPr>
            <a:spLocks noGrp="1"/>
          </p:cNvSpPr>
          <p:nvPr>
            <p:ph type="title"/>
          </p:nvPr>
        </p:nvSpPr>
        <p:spPr/>
        <p:txBody>
          <a:bodyPr/>
          <a:lstStyle/>
          <a:p>
            <a:r>
              <a:rPr lang="fr-FR" dirty="0"/>
              <a:t>Privé / Public</a:t>
            </a:r>
          </a:p>
        </p:txBody>
      </p:sp>
      <p:sp>
        <p:nvSpPr>
          <p:cNvPr id="3" name="Espace réservé du contenu 2">
            <a:extLst>
              <a:ext uri="{FF2B5EF4-FFF2-40B4-BE49-F238E27FC236}">
                <a16:creationId xmlns:a16="http://schemas.microsoft.com/office/drawing/2014/main" id="{3EB766FA-B529-434E-9CE2-F334340AD7DA}"/>
              </a:ext>
            </a:extLst>
          </p:cNvPr>
          <p:cNvSpPr>
            <a:spLocks noGrp="1"/>
          </p:cNvSpPr>
          <p:nvPr>
            <p:ph idx="1"/>
          </p:nvPr>
        </p:nvSpPr>
        <p:spPr>
          <a:xfrm>
            <a:off x="285720" y="1124744"/>
            <a:ext cx="8572560" cy="5286412"/>
          </a:xfrm>
        </p:spPr>
        <p:txBody>
          <a:bodyPr>
            <a:normAutofit fontScale="77500" lnSpcReduction="20000"/>
          </a:bodyPr>
          <a:lstStyle/>
          <a:p>
            <a:r>
              <a:rPr lang="fr-FR" dirty="0"/>
              <a:t>Définition des protées public privé</a:t>
            </a:r>
          </a:p>
          <a:p>
            <a:pPr lvl="1"/>
            <a:r>
              <a:rPr lang="fr-FR" dirty="0"/>
              <a:t>Es5 :</a:t>
            </a:r>
          </a:p>
          <a:p>
            <a:pPr lvl="7"/>
            <a:r>
              <a:rPr lang="fr-FR" dirty="0"/>
              <a:t>Protées.js</a:t>
            </a:r>
          </a:p>
          <a:p>
            <a:pPr marL="396875" lvl="7" indent="0">
              <a:buNone/>
            </a:pPr>
            <a:r>
              <a:rPr lang="fr-FR" b="1" i="1" dirty="0"/>
              <a:t>function</a:t>
            </a:r>
            <a:r>
              <a:rPr lang="fr-FR" dirty="0"/>
              <a:t> </a:t>
            </a:r>
            <a:r>
              <a:rPr lang="fr-FR" dirty="0" err="1"/>
              <a:t>MonObjet</a:t>
            </a:r>
            <a:r>
              <a:rPr lang="fr-FR" dirty="0"/>
              <a:t>(){</a:t>
            </a:r>
          </a:p>
          <a:p>
            <a:pPr marL="396875" lvl="7" indent="0">
              <a:buNone/>
            </a:pPr>
            <a:r>
              <a:rPr lang="fr-FR" dirty="0"/>
              <a:t>	</a:t>
            </a:r>
            <a:r>
              <a:rPr lang="fr-FR" b="1" i="1" dirty="0" err="1"/>
              <a:t>this.</a:t>
            </a:r>
            <a:r>
              <a:rPr lang="fr-FR" b="1" dirty="0" err="1"/>
              <a:t>publicValue</a:t>
            </a:r>
            <a:r>
              <a:rPr lang="fr-FR" dirty="0"/>
              <a:t>=‘une valeur’;</a:t>
            </a:r>
          </a:p>
          <a:p>
            <a:pPr marL="396875" lvl="7" indent="0">
              <a:buNone/>
            </a:pPr>
            <a:r>
              <a:rPr lang="fr-FR" dirty="0"/>
              <a:t>	</a:t>
            </a:r>
            <a:r>
              <a:rPr lang="fr-FR" b="1" i="1" dirty="0" err="1"/>
              <a:t>this.</a:t>
            </a:r>
            <a:r>
              <a:rPr lang="fr-FR" b="1" dirty="0" err="1"/>
              <a:t>publicFunction</a:t>
            </a:r>
            <a:r>
              <a:rPr lang="fr-FR" dirty="0"/>
              <a:t>=function(){…}</a:t>
            </a:r>
          </a:p>
          <a:p>
            <a:pPr marL="396875" lvl="7" indent="0">
              <a:buNone/>
            </a:pPr>
            <a:endParaRPr lang="fr-FR" dirty="0"/>
          </a:p>
          <a:p>
            <a:pPr marL="396875" lvl="7" indent="0">
              <a:buNone/>
            </a:pPr>
            <a:r>
              <a:rPr lang="fr-FR" dirty="0"/>
              <a:t>	</a:t>
            </a:r>
            <a:r>
              <a:rPr lang="fr-FR" b="1" i="1" dirty="0"/>
              <a:t>var</a:t>
            </a:r>
            <a:r>
              <a:rPr lang="fr-FR" b="1" dirty="0"/>
              <a:t> _</a:t>
            </a:r>
            <a:r>
              <a:rPr lang="fr-FR" b="1" dirty="0" err="1"/>
              <a:t>privateValue</a:t>
            </a:r>
            <a:r>
              <a:rPr lang="fr-FR" dirty="0"/>
              <a:t>=‘valeur privée’;</a:t>
            </a:r>
          </a:p>
          <a:p>
            <a:pPr marL="396875" lvl="7" indent="0">
              <a:buNone/>
            </a:pPr>
            <a:r>
              <a:rPr lang="fr-FR" dirty="0"/>
              <a:t>	</a:t>
            </a:r>
            <a:r>
              <a:rPr lang="fr-FR" b="1" i="1" dirty="0"/>
              <a:t>function</a:t>
            </a:r>
            <a:r>
              <a:rPr lang="fr-FR" dirty="0"/>
              <a:t> _</a:t>
            </a:r>
            <a:r>
              <a:rPr lang="fr-FR" b="1" dirty="0" err="1"/>
              <a:t>privateFunction</a:t>
            </a:r>
            <a:r>
              <a:rPr lang="fr-FR" dirty="0"/>
              <a:t>(){</a:t>
            </a:r>
          </a:p>
          <a:p>
            <a:pPr marL="396875" lvl="7" indent="0">
              <a:buNone/>
            </a:pPr>
            <a:r>
              <a:rPr lang="fr-FR" dirty="0"/>
              <a:t>		_</a:t>
            </a:r>
            <a:r>
              <a:rPr lang="fr-FR" b="1" dirty="0" err="1"/>
              <a:t>privateValue</a:t>
            </a:r>
            <a:r>
              <a:rPr lang="fr-FR" dirty="0"/>
              <a:t>=‘Valeur Modifiée’;</a:t>
            </a:r>
          </a:p>
          <a:p>
            <a:pPr marL="396875" lvl="7" indent="0">
              <a:buNone/>
            </a:pPr>
            <a:r>
              <a:rPr lang="fr-FR" dirty="0"/>
              <a:t>	}</a:t>
            </a:r>
          </a:p>
          <a:p>
            <a:pPr marL="396875" lvl="7" indent="0">
              <a:buNone/>
            </a:pPr>
            <a:r>
              <a:rPr lang="fr-FR" dirty="0"/>
              <a:t>}</a:t>
            </a:r>
          </a:p>
          <a:p>
            <a:pPr marL="396875" lvl="7" indent="0">
              <a:buNone/>
            </a:pPr>
            <a:r>
              <a:rPr lang="fr-FR" dirty="0"/>
              <a:t>var </a:t>
            </a:r>
            <a:r>
              <a:rPr lang="fr-FR" dirty="0" err="1"/>
              <a:t>monObjet</a:t>
            </a:r>
            <a:r>
              <a:rPr lang="fr-FR" dirty="0"/>
              <a:t>=</a:t>
            </a:r>
            <a:r>
              <a:rPr lang="fr-FR" b="1" i="1" dirty="0"/>
              <a:t>new</a:t>
            </a:r>
            <a:r>
              <a:rPr lang="fr-FR" dirty="0"/>
              <a:t> </a:t>
            </a:r>
            <a:r>
              <a:rPr lang="fr-FR" dirty="0" err="1"/>
              <a:t>MonObjet</a:t>
            </a:r>
            <a:r>
              <a:rPr lang="fr-FR" dirty="0"/>
              <a:t>();</a:t>
            </a:r>
          </a:p>
          <a:p>
            <a:pPr marL="396875" lvl="7" indent="0">
              <a:buNone/>
            </a:pPr>
            <a:r>
              <a:rPr lang="fr-FR" dirty="0" err="1"/>
              <a:t>monObjet.publicValue</a:t>
            </a:r>
            <a:r>
              <a:rPr lang="fr-FR" dirty="0"/>
              <a:t>=‘Nouvelle valeur public’;</a:t>
            </a:r>
          </a:p>
          <a:p>
            <a:endParaRPr lang="fr-FR" dirty="0"/>
          </a:p>
          <a:p>
            <a:r>
              <a:rPr lang="fr-FR" dirty="0"/>
              <a:t>Seul les champs portés sur l’instance </a:t>
            </a:r>
            <a:r>
              <a:rPr lang="fr-FR" b="1" i="1" dirty="0"/>
              <a:t>this</a:t>
            </a:r>
            <a:r>
              <a:rPr lang="fr-FR" dirty="0"/>
              <a:t> sont public est accessible de l’extérieur de l’objet</a:t>
            </a:r>
          </a:p>
          <a:p>
            <a:pPr lvl="1"/>
            <a:r>
              <a:rPr lang="fr-FR" dirty="0"/>
              <a:t>Les champs privés sont disponible que dans l’objet et ses enfants</a:t>
            </a:r>
          </a:p>
        </p:txBody>
      </p:sp>
    </p:spTree>
    <p:extLst>
      <p:ext uri="{BB962C8B-B14F-4D97-AF65-F5344CB8AC3E}">
        <p14:creationId xmlns:p14="http://schemas.microsoft.com/office/powerpoint/2010/main" val="30640770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16B5DF-20C5-4E09-A1DE-79ADD3CF8E72}"/>
              </a:ext>
            </a:extLst>
          </p:cNvPr>
          <p:cNvSpPr>
            <a:spLocks noGrp="1"/>
          </p:cNvSpPr>
          <p:nvPr>
            <p:ph type="title"/>
          </p:nvPr>
        </p:nvSpPr>
        <p:spPr/>
        <p:txBody>
          <a:bodyPr/>
          <a:lstStyle/>
          <a:p>
            <a:r>
              <a:rPr lang="fr-FR" dirty="0"/>
              <a:t>prototype</a:t>
            </a:r>
          </a:p>
        </p:txBody>
      </p:sp>
      <p:sp>
        <p:nvSpPr>
          <p:cNvPr id="3" name="Espace réservé du contenu 2">
            <a:extLst>
              <a:ext uri="{FF2B5EF4-FFF2-40B4-BE49-F238E27FC236}">
                <a16:creationId xmlns:a16="http://schemas.microsoft.com/office/drawing/2014/main" id="{B40BDA90-572C-4AF8-ADE7-9F1ADB2ED264}"/>
              </a:ext>
            </a:extLst>
          </p:cNvPr>
          <p:cNvSpPr>
            <a:spLocks noGrp="1"/>
          </p:cNvSpPr>
          <p:nvPr>
            <p:ph idx="1"/>
          </p:nvPr>
        </p:nvSpPr>
        <p:spPr/>
        <p:txBody>
          <a:bodyPr>
            <a:normAutofit/>
          </a:bodyPr>
          <a:lstStyle/>
          <a:p>
            <a:r>
              <a:rPr lang="fr-FR" dirty="0"/>
              <a:t>en js il est possible de surchargé à la description de l’objet des champs public</a:t>
            </a:r>
          </a:p>
          <a:p>
            <a:pPr lvl="7"/>
            <a:r>
              <a:rPr lang="fr-FR" dirty="0"/>
              <a:t>Prototype.js</a:t>
            </a:r>
          </a:p>
          <a:p>
            <a:pPr marL="0" indent="0">
              <a:buNone/>
            </a:pPr>
            <a:r>
              <a:rPr lang="fr-FR" sz="2400" dirty="0">
                <a:solidFill>
                  <a:srgbClr val="C678DD"/>
                </a:solidFill>
                <a:latin typeface="Consolas" panose="020B0609020204030204" pitchFamily="49" charset="0"/>
              </a:rPr>
              <a:t>    </a:t>
            </a:r>
            <a:r>
              <a:rPr lang="fr-FR" sz="2400" b="1" i="1"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 </a:t>
            </a:r>
            <a:r>
              <a:rPr lang="fr-FR" sz="2400" b="0" dirty="0" err="1">
                <a:solidFill>
                  <a:srgbClr val="E5C07B"/>
                </a:solidFill>
                <a:effectLst/>
                <a:latin typeface="Consolas" panose="020B0609020204030204" pitchFamily="49" charset="0"/>
              </a:rPr>
              <a:t>MonObjet</a:t>
            </a:r>
            <a:r>
              <a:rPr lang="fr-FR" sz="2400" b="0" dirty="0">
                <a:solidFill>
                  <a:srgbClr val="ABB2BF"/>
                </a:solidFill>
                <a:effectLst/>
                <a:latin typeface="Consolas" panose="020B0609020204030204" pitchFamily="49" charset="0"/>
              </a:rPr>
              <a:t>(){…}</a:t>
            </a:r>
          </a:p>
          <a:p>
            <a:pPr marL="0" indent="0">
              <a:buNone/>
            </a:pPr>
            <a:r>
              <a:rPr lang="fr-FR" sz="2400" b="0" dirty="0">
                <a:solidFill>
                  <a:srgbClr val="ABB2BF"/>
                </a:solidFill>
                <a:effectLst/>
                <a:latin typeface="Consolas" panose="020B0609020204030204" pitchFamily="49" charset="0"/>
              </a:rPr>
              <a:t/>
            </a:r>
            <a:br>
              <a:rPr lang="fr-FR" sz="2400" b="0" dirty="0">
                <a:solidFill>
                  <a:srgbClr val="ABB2BF"/>
                </a:solidFill>
                <a:effectLst/>
                <a:latin typeface="Consolas" panose="020B0609020204030204" pitchFamily="49" charset="0"/>
              </a:rPr>
            </a:br>
            <a:r>
              <a:rPr lang="fr-FR" sz="2400" b="0" dirty="0">
                <a:solidFill>
                  <a:srgbClr val="ABB2BF"/>
                </a:solidFill>
                <a:effectLst/>
                <a:latin typeface="Consolas" panose="020B0609020204030204" pitchFamily="49" charset="0"/>
              </a:rPr>
              <a:t>    </a:t>
            </a:r>
            <a:r>
              <a:rPr lang="fr-FR" sz="2400" b="1" i="1" dirty="0">
                <a:solidFill>
                  <a:srgbClr val="C678DD"/>
                </a:solidFill>
                <a:effectLst/>
                <a:latin typeface="Consolas" panose="020B0609020204030204" pitchFamily="49" charset="0"/>
              </a:rPr>
              <a:t>var</a:t>
            </a:r>
            <a:r>
              <a:rPr lang="fr-FR" sz="2400" b="0" dirty="0">
                <a:solidFill>
                  <a:srgbClr val="ABB2BF"/>
                </a:solidFill>
                <a:effectLst/>
                <a:latin typeface="Consolas" panose="020B0609020204030204" pitchFamily="49" charset="0"/>
              </a:rPr>
              <a:t> </a:t>
            </a:r>
            <a:r>
              <a:rPr lang="fr-FR" sz="2400" b="0" dirty="0">
                <a:solidFill>
                  <a:srgbClr val="E06C75"/>
                </a:solidFill>
                <a:effectLst/>
                <a:latin typeface="Consolas" panose="020B0609020204030204" pitchFamily="49" charset="0"/>
              </a:rPr>
              <a:t>monObjet1</a:t>
            </a:r>
            <a:r>
              <a:rPr lang="fr-FR" sz="2400" b="0" dirty="0">
                <a:solidFill>
                  <a:srgbClr val="56B6C2"/>
                </a:solidFill>
                <a:effectLst/>
                <a:latin typeface="Consolas" panose="020B0609020204030204" pitchFamily="49" charset="0"/>
              </a:rPr>
              <a:t>=</a:t>
            </a:r>
            <a:r>
              <a:rPr lang="fr-FR" sz="2400" b="0" dirty="0">
                <a:solidFill>
                  <a:srgbClr val="C678DD"/>
                </a:solidFill>
                <a:effectLst/>
                <a:latin typeface="Consolas" panose="020B0609020204030204" pitchFamily="49" charset="0"/>
              </a:rPr>
              <a:t>new</a:t>
            </a:r>
            <a:r>
              <a:rPr lang="fr-FR" sz="2400" b="0" dirty="0">
                <a:solidFill>
                  <a:srgbClr val="ABB2BF"/>
                </a:solidFill>
                <a:effectLst/>
                <a:latin typeface="Consolas" panose="020B0609020204030204" pitchFamily="49" charset="0"/>
              </a:rPr>
              <a:t> </a:t>
            </a:r>
            <a:r>
              <a:rPr lang="fr-FR" sz="2400" b="0" dirty="0" err="1">
                <a:solidFill>
                  <a:srgbClr val="E5C07B"/>
                </a:solidFill>
                <a:effectLst/>
                <a:latin typeface="Consolas" panose="020B0609020204030204" pitchFamily="49" charset="0"/>
              </a:rPr>
              <a:t>MonObjet</a:t>
            </a:r>
            <a:r>
              <a:rPr lang="fr-FR" sz="2400" b="0" dirty="0">
                <a:solidFill>
                  <a:srgbClr val="ABB2BF"/>
                </a:solidFill>
                <a:effectLst/>
                <a:latin typeface="Consolas" panose="020B0609020204030204" pitchFamily="49" charset="0"/>
              </a:rPr>
              <a:t>();</a:t>
            </a:r>
            <a:br>
              <a:rPr lang="fr-FR" sz="2400" b="0" dirty="0">
                <a:solidFill>
                  <a:srgbClr val="ABB2BF"/>
                </a:solidFill>
                <a:effectLst/>
                <a:latin typeface="Consolas" panose="020B0609020204030204" pitchFamily="49" charset="0"/>
              </a:rPr>
            </a:br>
            <a:endParaRPr lang="fr-FR" sz="2400" b="0" dirty="0">
              <a:solidFill>
                <a:srgbClr val="ABB2BF"/>
              </a:solidFill>
              <a:effectLst/>
              <a:latin typeface="Consolas" panose="020B0609020204030204" pitchFamily="49" charset="0"/>
            </a:endParaRPr>
          </a:p>
          <a:p>
            <a:pPr marL="0" indent="0">
              <a:buNone/>
            </a:pPr>
            <a:r>
              <a:rPr lang="fr-FR" sz="2400" b="0" dirty="0" err="1">
                <a:solidFill>
                  <a:srgbClr val="E5C07B"/>
                </a:solidFill>
                <a:effectLst/>
                <a:latin typeface="Consolas" panose="020B0609020204030204" pitchFamily="49" charset="0"/>
              </a:rPr>
              <a:t>MonObjet</a:t>
            </a:r>
            <a:r>
              <a:rPr lang="fr-FR" sz="2400" b="0" dirty="0" err="1">
                <a:solidFill>
                  <a:srgbClr val="ABB2BF"/>
                </a:solidFill>
                <a:effectLst/>
                <a:latin typeface="Consolas" panose="020B0609020204030204" pitchFamily="49" charset="0"/>
              </a:rPr>
              <a:t>.</a:t>
            </a:r>
            <a:r>
              <a:rPr lang="fr-FR" sz="2400" b="1" i="1" dirty="0" err="1">
                <a:solidFill>
                  <a:srgbClr val="E06C75"/>
                </a:solidFill>
                <a:effectLst/>
                <a:latin typeface="Consolas" panose="020B0609020204030204" pitchFamily="49" charset="0"/>
              </a:rPr>
              <a:t>prototype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nouvelleFonction</a:t>
            </a:r>
            <a:r>
              <a:rPr lang="fr-FR" sz="2400" b="0" dirty="0">
                <a:solidFill>
                  <a:srgbClr val="56B6C2"/>
                </a:solidFill>
                <a:effectLst/>
                <a:latin typeface="Consolas" panose="020B0609020204030204" pitchFamily="49" charset="0"/>
              </a:rPr>
              <a:t>=</a:t>
            </a:r>
            <a:r>
              <a:rPr lang="fr-FR" sz="2400" b="0"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a:t>
            </a:r>
            <a:br>
              <a:rPr lang="fr-FR" sz="2400" b="0" dirty="0">
                <a:solidFill>
                  <a:srgbClr val="ABB2BF"/>
                </a:solidFill>
                <a:effectLst/>
                <a:latin typeface="Consolas" panose="020B0609020204030204" pitchFamily="49" charset="0"/>
              </a:rPr>
            </a:br>
            <a:endParaRPr lang="fr-FR" sz="2400" b="0" dirty="0">
              <a:solidFill>
                <a:srgbClr val="ABB2BF"/>
              </a:solidFill>
              <a:effectLst/>
              <a:latin typeface="Consolas" panose="020B0609020204030204" pitchFamily="49" charset="0"/>
            </a:endParaRPr>
          </a:p>
          <a:p>
            <a:pPr marL="0" indent="0">
              <a:buNone/>
            </a:pPr>
            <a:r>
              <a:rPr lang="fr-FR" sz="2400" dirty="0">
                <a:solidFill>
                  <a:srgbClr val="E06C75"/>
                </a:solidFill>
                <a:latin typeface="Consolas" panose="020B0609020204030204" pitchFamily="49" charset="0"/>
              </a:rPr>
              <a:t>    </a:t>
            </a:r>
            <a:r>
              <a:rPr lang="fr-FR" sz="2400" b="0" dirty="0">
                <a:solidFill>
                  <a:srgbClr val="E06C75"/>
                </a:solidFill>
                <a:effectLst/>
                <a:latin typeface="Consolas" panose="020B0609020204030204" pitchFamily="49" charset="0"/>
              </a:rPr>
              <a:t>monObjet1</a:t>
            </a:r>
            <a:r>
              <a:rPr lang="fr-FR" sz="2400" b="0" dirty="0">
                <a:solidFill>
                  <a:srgbClr val="ABB2BF"/>
                </a:solidFill>
                <a:effectLst/>
                <a:latin typeface="Consolas" panose="020B0609020204030204" pitchFamily="49" charset="0"/>
              </a:rPr>
              <a:t>.</a:t>
            </a:r>
            <a:r>
              <a:rPr lang="fr-FR" sz="2400" b="0" dirty="0">
                <a:solidFill>
                  <a:srgbClr val="61AFEF"/>
                </a:solidFill>
                <a:effectLst/>
                <a:latin typeface="Consolas" panose="020B0609020204030204" pitchFamily="49" charset="0"/>
              </a:rPr>
              <a:t>nouvelleFonction</a:t>
            </a:r>
            <a:r>
              <a:rPr lang="fr-FR" sz="2400"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14402999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BFF53B-B8FD-43E8-9747-8D76B1578E99}"/>
              </a:ext>
            </a:extLst>
          </p:cNvPr>
          <p:cNvSpPr>
            <a:spLocks noGrp="1"/>
          </p:cNvSpPr>
          <p:nvPr>
            <p:ph type="title"/>
          </p:nvPr>
        </p:nvSpPr>
        <p:spPr/>
        <p:txBody>
          <a:bodyPr/>
          <a:lstStyle/>
          <a:p>
            <a:r>
              <a:rPr lang="fr-FR" dirty="0"/>
              <a:t>Portées des variables ES5</a:t>
            </a:r>
          </a:p>
        </p:txBody>
      </p:sp>
      <p:sp>
        <p:nvSpPr>
          <p:cNvPr id="3" name="Espace réservé du contenu 2">
            <a:extLst>
              <a:ext uri="{FF2B5EF4-FFF2-40B4-BE49-F238E27FC236}">
                <a16:creationId xmlns:a16="http://schemas.microsoft.com/office/drawing/2014/main" id="{6FF7CE27-7D43-4C1B-98CB-D68AC9BE0EAE}"/>
              </a:ext>
            </a:extLst>
          </p:cNvPr>
          <p:cNvSpPr>
            <a:spLocks noGrp="1"/>
          </p:cNvSpPr>
          <p:nvPr>
            <p:ph sz="half" idx="1"/>
          </p:nvPr>
        </p:nvSpPr>
        <p:spPr>
          <a:xfrm>
            <a:off x="214282" y="1071546"/>
            <a:ext cx="2773542" cy="5357850"/>
          </a:xfrm>
        </p:spPr>
        <p:txBody>
          <a:bodyPr>
            <a:normAutofit fontScale="92500" lnSpcReduction="20000"/>
          </a:bodyPr>
          <a:lstStyle/>
          <a:p>
            <a:r>
              <a:rPr lang="fr-FR" dirty="0"/>
              <a:t>Portée global</a:t>
            </a:r>
          </a:p>
          <a:p>
            <a:pPr lvl="1"/>
            <a:r>
              <a:rPr lang="fr-FR" dirty="0"/>
              <a:t>Définit une valeur, fonction en dehors de tout context dédié et accessible dans toute l’appli</a:t>
            </a:r>
          </a:p>
          <a:p>
            <a:endParaRPr lang="fr-FR" dirty="0"/>
          </a:p>
          <a:p>
            <a:r>
              <a:rPr lang="fr-FR" dirty="0"/>
              <a:t>Portée classe les enfants accèdent aux valeurs du parent</a:t>
            </a:r>
          </a:p>
        </p:txBody>
      </p:sp>
      <p:sp>
        <p:nvSpPr>
          <p:cNvPr id="4" name="Espace réservé du contenu 3">
            <a:extLst>
              <a:ext uri="{FF2B5EF4-FFF2-40B4-BE49-F238E27FC236}">
                <a16:creationId xmlns:a16="http://schemas.microsoft.com/office/drawing/2014/main" id="{951519B4-1A0B-406D-85DA-4860D96EDF29}"/>
              </a:ext>
            </a:extLst>
          </p:cNvPr>
          <p:cNvSpPr>
            <a:spLocks noGrp="1"/>
          </p:cNvSpPr>
          <p:nvPr>
            <p:ph sz="half" idx="2"/>
          </p:nvPr>
        </p:nvSpPr>
        <p:spPr>
          <a:xfrm>
            <a:off x="3059832" y="1071546"/>
            <a:ext cx="5869886" cy="3653598"/>
          </a:xfrm>
        </p:spPr>
        <p:txBody>
          <a:bodyPr>
            <a:normAutofit fontScale="92500" lnSpcReduction="20000"/>
          </a:bodyPr>
          <a:lstStyle/>
          <a:p>
            <a:pPr marL="0" indent="0">
              <a:buNone/>
            </a:pPr>
            <a:r>
              <a:rPr lang="fr-FR" sz="1400" b="0" dirty="0">
                <a:solidFill>
                  <a:srgbClr val="C678DD"/>
                </a:solidFill>
                <a:effectLst/>
                <a:latin typeface="Consolas" panose="020B0609020204030204" pitchFamily="49" charset="0"/>
              </a:rPr>
              <a:t>function</a:t>
            </a:r>
            <a:r>
              <a:rPr lang="fr-FR" sz="1400" b="0" dirty="0">
                <a:solidFill>
                  <a:srgbClr val="ABB2BF"/>
                </a:solidFill>
                <a:effectLst/>
                <a:latin typeface="Consolas" panose="020B0609020204030204" pitchFamily="49" charset="0"/>
              </a:rPr>
              <a:t> </a:t>
            </a:r>
            <a:r>
              <a:rPr lang="fr-FR" sz="1400" b="0" dirty="0">
                <a:solidFill>
                  <a:srgbClr val="61AFEF"/>
                </a:solidFill>
                <a:effectLst/>
                <a:latin typeface="Consolas" panose="020B0609020204030204" pitchFamily="49" charset="0"/>
              </a:rPr>
              <a:t>Parent</a:t>
            </a:r>
            <a:r>
              <a:rPr lang="fr-FR" sz="1400" b="0" dirty="0">
                <a:solidFill>
                  <a:srgbClr val="ABB2BF"/>
                </a:solidFill>
                <a:effectLst/>
                <a:latin typeface="Consolas" panose="020B0609020204030204" pitchFamily="49" charset="0"/>
              </a:rPr>
              <a:t>(){</a:t>
            </a:r>
          </a:p>
          <a:p>
            <a:pPr marL="0" indent="0">
              <a:buNone/>
            </a:pPr>
            <a:r>
              <a:rPr lang="fr-FR" sz="1500" b="1" dirty="0">
                <a:solidFill>
                  <a:srgbClr val="ABB2BF"/>
                </a:solidFill>
                <a:effectLst/>
                <a:latin typeface="Consolas" panose="020B0609020204030204" pitchFamily="49" charset="0"/>
              </a:rPr>
              <a:t>    </a:t>
            </a:r>
            <a:r>
              <a:rPr lang="fr-FR" sz="1500" b="1" dirty="0">
                <a:solidFill>
                  <a:srgbClr val="C678DD"/>
                </a:solidFill>
                <a:effectLst/>
                <a:latin typeface="Consolas" panose="020B0609020204030204" pitchFamily="49" charset="0"/>
              </a:rPr>
              <a:t>var</a:t>
            </a:r>
            <a:r>
              <a:rPr lang="fr-FR" sz="1500" b="1" dirty="0">
                <a:solidFill>
                  <a:srgbClr val="ABB2BF"/>
                </a:solidFill>
                <a:effectLst/>
                <a:latin typeface="Consolas" panose="020B0609020204030204" pitchFamily="49" charset="0"/>
              </a:rPr>
              <a:t> </a:t>
            </a:r>
            <a:r>
              <a:rPr lang="fr-FR" sz="1500" b="1" dirty="0" err="1">
                <a:solidFill>
                  <a:srgbClr val="E06C75"/>
                </a:solidFill>
                <a:effectLst/>
                <a:latin typeface="Consolas" panose="020B0609020204030204" pitchFamily="49" charset="0"/>
              </a:rPr>
              <a:t>parentValue</a:t>
            </a:r>
            <a:r>
              <a:rPr lang="fr-FR" sz="1500" b="1" dirty="0">
                <a:solidFill>
                  <a:srgbClr val="56B6C2"/>
                </a:solidFill>
                <a:effectLst/>
                <a:latin typeface="Consolas" panose="020B0609020204030204" pitchFamily="49" charset="0"/>
              </a:rPr>
              <a:t>=</a:t>
            </a:r>
            <a:r>
              <a:rPr lang="fr-FR" sz="1500" b="1" dirty="0">
                <a:solidFill>
                  <a:srgbClr val="98C379"/>
                </a:solidFill>
                <a:effectLst/>
                <a:latin typeface="Consolas" panose="020B0609020204030204" pitchFamily="49" charset="0"/>
              </a:rPr>
              <a:t>'un parent'</a:t>
            </a:r>
            <a:r>
              <a:rPr lang="fr-FR" sz="1500" b="1"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'--Parent--'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function</a:t>
            </a:r>
            <a:r>
              <a:rPr lang="fr-FR" sz="1400" b="0" dirty="0">
                <a:solidFill>
                  <a:srgbClr val="ABB2BF"/>
                </a:solidFill>
                <a:effectLst/>
                <a:latin typeface="Consolas" panose="020B0609020204030204" pitchFamily="49" charset="0"/>
              </a:rPr>
              <a:t> </a:t>
            </a:r>
            <a:r>
              <a:rPr lang="fr-FR" sz="1400" b="0" dirty="0">
                <a:solidFill>
                  <a:srgbClr val="61AFEF"/>
                </a:solidFill>
                <a:effectLst/>
                <a:latin typeface="Consolas" panose="020B0609020204030204" pitchFamily="49" charset="0"/>
              </a:rPr>
              <a: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var</a:t>
            </a:r>
            <a:r>
              <a:rPr lang="fr-FR" sz="1400" b="0" dirty="0">
                <a:solidFill>
                  <a:srgbClr val="ABB2BF"/>
                </a:solidFill>
                <a:effectLst/>
                <a:latin typeface="Consolas" panose="020B0609020204030204" pitchFamily="49" charset="0"/>
              </a:rPr>
              <a:t> </a:t>
            </a:r>
            <a:r>
              <a:rPr lang="fr-FR" sz="1400" b="0" dirty="0" err="1">
                <a:solidFill>
                  <a:srgbClr val="E06C75"/>
                </a:solidFill>
                <a:effectLst/>
                <a:latin typeface="Consolas" panose="020B0609020204030204" pitchFamily="49" charset="0"/>
              </a:rPr>
              <a:t>enfantValue</a:t>
            </a:r>
            <a:r>
              <a:rPr lang="fr-FR" sz="1400" b="0" dirty="0">
                <a:solidFill>
                  <a:srgbClr val="56B6C2"/>
                </a:solidFill>
                <a:effectLst/>
                <a:latin typeface="Consolas" panose="020B0609020204030204" pitchFamily="49" charset="0"/>
              </a:rPr>
              <a:t>=</a:t>
            </a:r>
            <a:r>
              <a:rPr lang="fr-FR" sz="1400" b="0" dirty="0">
                <a:solidFill>
                  <a:srgbClr val="98C379"/>
                </a:solidFill>
                <a:effectLst/>
                <a:latin typeface="Consolas" panose="020B0609020204030204" pitchFamily="49" charset="0"/>
              </a:rPr>
              <a:t>'un 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a:t>
            </a:r>
            <a:r>
              <a:rPr lang="fr-FR" sz="1400" b="0" dirty="0">
                <a:solidFill>
                  <a:srgbClr val="56B6C2"/>
                </a:solidFill>
                <a:effectLst/>
                <a:latin typeface="Consolas" panose="020B0609020204030204" pitchFamily="49" charset="0"/>
              </a:rPr>
              <a:t>\</a:t>
            </a:r>
            <a:r>
              <a:rPr lang="fr-FR" sz="1400" b="0" dirty="0" err="1">
                <a:solidFill>
                  <a:srgbClr val="56B6C2"/>
                </a:solidFill>
                <a:effectLst/>
                <a:latin typeface="Consolas" panose="020B0609020204030204" pitchFamily="49" charset="0"/>
              </a:rPr>
              <a:t>t</a:t>
            </a:r>
            <a:r>
              <a:rPr lang="fr-FR" sz="1400" b="0" dirty="0" err="1">
                <a:solidFill>
                  <a:srgbClr val="98C379"/>
                </a:solidFill>
                <a:effectLst/>
                <a:latin typeface="Consolas" panose="020B0609020204030204" pitchFamily="49" charset="0"/>
              </a:rPr>
              <a:t>parent</a:t>
            </a:r>
            <a:r>
              <a:rPr lang="fr-FR" sz="1400" b="0" dirty="0">
                <a:solidFill>
                  <a:srgbClr val="98C379"/>
                </a:solidFill>
                <a:effectLst/>
                <a:latin typeface="Consolas" panose="020B0609020204030204" pitchFamily="49" charset="0"/>
              </a:rPr>
              <a:t> :'</a:t>
            </a:r>
            <a:r>
              <a:rPr lang="fr-FR" sz="1400" b="0" dirty="0">
                <a:solidFill>
                  <a:srgbClr val="ABB2BF"/>
                </a:solidFill>
                <a:effectLst/>
                <a:latin typeface="Consolas" panose="020B0609020204030204" pitchFamily="49" charset="0"/>
              </a:rPr>
              <a:t>, </a:t>
            </a:r>
            <a:r>
              <a:rPr lang="fr-FR" sz="1500" b="1" dirty="0" err="1">
                <a:solidFill>
                  <a:srgbClr val="E06C75"/>
                </a:solidFill>
                <a:effectLst/>
                <a:latin typeface="Consolas" panose="020B0609020204030204" pitchFamily="49" charset="0"/>
              </a:rPr>
              <a:t>parentValue</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function</a:t>
            </a:r>
            <a:r>
              <a:rPr lang="fr-FR" sz="1400" b="0" dirty="0">
                <a:solidFill>
                  <a:srgbClr val="ABB2BF"/>
                </a:solidFill>
                <a:effectLst/>
                <a:latin typeface="Consolas" panose="020B0609020204030204" pitchFamily="49" charset="0"/>
              </a:rPr>
              <a:t> </a:t>
            </a:r>
            <a:r>
              <a:rPr lang="fr-FR" sz="1400" b="0" dirty="0" err="1">
                <a:solidFill>
                  <a:srgbClr val="61AFEF"/>
                </a:solidFill>
                <a:effectLst/>
                <a:latin typeface="Consolas" panose="020B0609020204030204" pitchFamily="49" charset="0"/>
              </a:rPr>
              <a:t>PetitEnfant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'--Petit 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a:t>
            </a:r>
            <a:r>
              <a:rPr lang="fr-FR" sz="1400" b="0" dirty="0">
                <a:solidFill>
                  <a:srgbClr val="56B6C2"/>
                </a:solidFill>
                <a:effectLst/>
                <a:latin typeface="Consolas" panose="020B0609020204030204" pitchFamily="49" charset="0"/>
              </a:rPr>
              <a:t>\</a:t>
            </a:r>
            <a:r>
              <a:rPr lang="fr-FR" sz="1400" b="0" dirty="0" err="1">
                <a:solidFill>
                  <a:srgbClr val="56B6C2"/>
                </a:solidFill>
                <a:effectLst/>
                <a:latin typeface="Consolas" panose="020B0609020204030204" pitchFamily="49" charset="0"/>
              </a:rPr>
              <a:t>t</a:t>
            </a:r>
            <a:r>
              <a:rPr lang="fr-FR" sz="1400" b="0" dirty="0" err="1">
                <a:solidFill>
                  <a:srgbClr val="98C379"/>
                </a:solidFill>
                <a:effectLst/>
                <a:latin typeface="Consolas" panose="020B0609020204030204" pitchFamily="49" charset="0"/>
              </a:rPr>
              <a:t>grand</a:t>
            </a:r>
            <a:r>
              <a:rPr lang="fr-FR" sz="1400" b="0" dirty="0">
                <a:solidFill>
                  <a:srgbClr val="98C379"/>
                </a:solidFill>
                <a:effectLst/>
                <a:latin typeface="Consolas" panose="020B0609020204030204" pitchFamily="49" charset="0"/>
              </a:rPr>
              <a:t> parent :'</a:t>
            </a:r>
            <a:r>
              <a:rPr lang="fr-FR" sz="1400" b="0" dirty="0">
                <a:solidFill>
                  <a:srgbClr val="ABB2BF"/>
                </a:solidFill>
                <a:effectLst/>
                <a:latin typeface="Consolas" panose="020B0609020204030204" pitchFamily="49" charset="0"/>
              </a:rPr>
              <a:t>, </a:t>
            </a:r>
            <a:r>
              <a:rPr lang="fr-FR" sz="1500" b="1" dirty="0" err="1">
                <a:solidFill>
                  <a:srgbClr val="E06C75"/>
                </a:solidFill>
                <a:effectLst/>
                <a:latin typeface="Consolas" panose="020B0609020204030204" pitchFamily="49" charset="0"/>
              </a:rPr>
              <a:t>parentValue</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a:t>
            </a:r>
            <a:r>
              <a:rPr lang="fr-FR" sz="1400" b="0" dirty="0">
                <a:solidFill>
                  <a:srgbClr val="56B6C2"/>
                </a:solidFill>
                <a:effectLst/>
                <a:latin typeface="Consolas" panose="020B0609020204030204" pitchFamily="49" charset="0"/>
              </a:rPr>
              <a:t>\</a:t>
            </a:r>
            <a:r>
              <a:rPr lang="fr-FR" sz="1400" b="0" dirty="0" err="1">
                <a:solidFill>
                  <a:srgbClr val="56B6C2"/>
                </a:solidFill>
                <a:effectLst/>
                <a:latin typeface="Consolas" panose="020B0609020204030204" pitchFamily="49" charset="0"/>
              </a:rPr>
              <a:t>t</a:t>
            </a:r>
            <a:r>
              <a:rPr lang="fr-FR" sz="1400" b="0" dirty="0" err="1">
                <a:solidFill>
                  <a:srgbClr val="98C379"/>
                </a:solidFill>
                <a:effectLst/>
                <a:latin typeface="Consolas" panose="020B0609020204030204" pitchFamily="49" charset="0"/>
              </a:rPr>
              <a:t>parent</a:t>
            </a:r>
            <a:r>
              <a:rPr lang="fr-FR" sz="1400" b="0" dirty="0">
                <a:solidFill>
                  <a:srgbClr val="98C379"/>
                </a:solidFill>
                <a:effectLst/>
                <a:latin typeface="Consolas" panose="020B0609020204030204" pitchFamily="49" charset="0"/>
              </a:rPr>
              <a:t> :'</a:t>
            </a:r>
            <a:r>
              <a:rPr lang="fr-FR" sz="1400" b="0" dirty="0">
                <a:solidFill>
                  <a:srgbClr val="ABB2BF"/>
                </a:solidFill>
                <a:effectLst/>
                <a:latin typeface="Consolas" panose="020B0609020204030204" pitchFamily="49" charset="0"/>
              </a:rPr>
              <a:t>, </a:t>
            </a:r>
            <a:r>
              <a:rPr lang="fr-FR" sz="1400" b="0" dirty="0" err="1">
                <a:solidFill>
                  <a:srgbClr val="E06C75"/>
                </a:solidFill>
                <a:effectLst/>
                <a:latin typeface="Consolas" panose="020B0609020204030204" pitchFamily="49" charset="0"/>
              </a:rPr>
              <a:t>enfantValue</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var</a:t>
            </a:r>
            <a:r>
              <a:rPr lang="fr-FR" sz="1400" b="0" dirty="0">
                <a:solidFill>
                  <a:srgbClr val="ABB2BF"/>
                </a:solidFill>
                <a:effectLst/>
                <a:latin typeface="Consolas" panose="020B0609020204030204" pitchFamily="49" charset="0"/>
              </a:rPr>
              <a:t> </a:t>
            </a:r>
            <a:r>
              <a:rPr lang="fr-FR" sz="1400" b="0" dirty="0" err="1">
                <a:solidFill>
                  <a:srgbClr val="E06C75"/>
                </a:solidFill>
                <a:effectLst/>
                <a:latin typeface="Consolas" panose="020B0609020204030204" pitchFamily="49" charset="0"/>
              </a:rPr>
              <a:t>petitEnfant</a:t>
            </a:r>
            <a:r>
              <a:rPr lang="fr-FR" sz="1400" b="0" dirty="0">
                <a:solidFill>
                  <a:srgbClr val="56B6C2"/>
                </a:solidFill>
                <a:effectLst/>
                <a:latin typeface="Consolas" panose="020B0609020204030204" pitchFamily="49" charset="0"/>
              </a:rPr>
              <a:t>=</a:t>
            </a:r>
            <a:r>
              <a:rPr lang="fr-FR" sz="1400" b="0" dirty="0">
                <a:solidFill>
                  <a:srgbClr val="C678DD"/>
                </a:solidFill>
                <a:effectLst/>
                <a:latin typeface="Consolas" panose="020B0609020204030204" pitchFamily="49" charset="0"/>
              </a:rPr>
              <a:t>new</a:t>
            </a:r>
            <a:r>
              <a:rPr lang="fr-FR" sz="1400" b="0" dirty="0">
                <a:solidFill>
                  <a:srgbClr val="ABB2BF"/>
                </a:solidFill>
                <a:effectLst/>
                <a:latin typeface="Consolas" panose="020B0609020204030204" pitchFamily="49" charset="0"/>
              </a:rPr>
              <a:t> </a:t>
            </a:r>
            <a:r>
              <a:rPr lang="fr-FR" sz="1400" b="0" dirty="0" err="1">
                <a:solidFill>
                  <a:srgbClr val="E5C07B"/>
                </a:solidFill>
                <a:effectLst/>
                <a:latin typeface="Consolas" panose="020B0609020204030204" pitchFamily="49" charset="0"/>
              </a:rPr>
              <a:t>PetitEnfant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var</a:t>
            </a: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enfant</a:t>
            </a:r>
            <a:r>
              <a:rPr lang="fr-FR" sz="1400" b="0" dirty="0">
                <a:solidFill>
                  <a:srgbClr val="56B6C2"/>
                </a:solidFill>
                <a:effectLst/>
                <a:latin typeface="Consolas" panose="020B0609020204030204" pitchFamily="49" charset="0"/>
              </a:rPr>
              <a:t>=</a:t>
            </a: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new</a:t>
            </a:r>
            <a:r>
              <a:rPr lang="fr-FR" sz="1400" b="0" dirty="0">
                <a:solidFill>
                  <a:srgbClr val="ABB2BF"/>
                </a:solidFill>
                <a:effectLst/>
                <a:latin typeface="Consolas" panose="020B0609020204030204" pitchFamily="49" charset="0"/>
              </a:rPr>
              <a:t> </a:t>
            </a:r>
            <a:r>
              <a:rPr lang="fr-FR" sz="1400" b="0" dirty="0">
                <a:solidFill>
                  <a:srgbClr val="E5C07B"/>
                </a:solidFill>
                <a:effectLst/>
                <a:latin typeface="Consolas" panose="020B0609020204030204" pitchFamily="49" charset="0"/>
              </a:rPr>
              <a: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a:t>
            </a:r>
          </a:p>
          <a:p>
            <a:pPr marL="0" indent="0">
              <a:buNone/>
            </a:pPr>
            <a:r>
              <a:rPr lang="fr-FR" sz="1400" b="0" dirty="0">
                <a:solidFill>
                  <a:srgbClr val="C678DD"/>
                </a:solidFill>
                <a:effectLst/>
                <a:latin typeface="Consolas" panose="020B0609020204030204" pitchFamily="49" charset="0"/>
              </a:rPr>
              <a:t>var</a:t>
            </a: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parent</a:t>
            </a:r>
            <a:r>
              <a:rPr lang="fr-FR" sz="1400" b="0" dirty="0">
                <a:solidFill>
                  <a:srgbClr val="56B6C2"/>
                </a:solidFill>
                <a:effectLst/>
                <a:latin typeface="Consolas" panose="020B0609020204030204" pitchFamily="49" charset="0"/>
              </a:rPr>
              <a:t>=</a:t>
            </a:r>
            <a:r>
              <a:rPr lang="fr-FR" sz="1400" b="0" dirty="0">
                <a:solidFill>
                  <a:srgbClr val="C678DD"/>
                </a:solidFill>
                <a:effectLst/>
                <a:latin typeface="Consolas" panose="020B0609020204030204" pitchFamily="49" charset="0"/>
              </a:rPr>
              <a:t>new</a:t>
            </a:r>
            <a:r>
              <a:rPr lang="fr-FR" sz="1400" b="0" dirty="0">
                <a:solidFill>
                  <a:srgbClr val="ABB2BF"/>
                </a:solidFill>
                <a:effectLst/>
                <a:latin typeface="Consolas" panose="020B0609020204030204" pitchFamily="49" charset="0"/>
              </a:rPr>
              <a:t> </a:t>
            </a:r>
            <a:r>
              <a:rPr lang="fr-FR" sz="1400" b="0" dirty="0">
                <a:solidFill>
                  <a:srgbClr val="E5C07B"/>
                </a:solidFill>
                <a:effectLst/>
                <a:latin typeface="Consolas" panose="020B0609020204030204" pitchFamily="49" charset="0"/>
              </a:rPr>
              <a:t>Parent</a:t>
            </a:r>
            <a:r>
              <a:rPr lang="fr-FR" sz="1400" b="0" dirty="0">
                <a:solidFill>
                  <a:srgbClr val="ABB2BF"/>
                </a:solidFill>
                <a:effectLst/>
                <a:latin typeface="Consolas" panose="020B0609020204030204" pitchFamily="49" charset="0"/>
              </a:rPr>
              <a:t>(); </a:t>
            </a:r>
          </a:p>
          <a:p>
            <a:endParaRPr lang="fr-FR" sz="1400" dirty="0"/>
          </a:p>
        </p:txBody>
      </p:sp>
      <p:sp>
        <p:nvSpPr>
          <p:cNvPr id="6" name="ZoneTexte 5">
            <a:extLst>
              <a:ext uri="{FF2B5EF4-FFF2-40B4-BE49-F238E27FC236}">
                <a16:creationId xmlns:a16="http://schemas.microsoft.com/office/drawing/2014/main" id="{F7FBA879-0F5D-41B8-9A92-D6D637D77CA2}"/>
              </a:ext>
            </a:extLst>
          </p:cNvPr>
          <p:cNvSpPr txBox="1"/>
          <p:nvPr/>
        </p:nvSpPr>
        <p:spPr>
          <a:xfrm>
            <a:off x="3203848" y="4771018"/>
            <a:ext cx="5616624" cy="1754326"/>
          </a:xfrm>
          <a:prstGeom prst="rect">
            <a:avLst/>
          </a:prstGeom>
          <a:solidFill>
            <a:srgbClr val="FEFEFE">
              <a:alpha val="56078"/>
            </a:srgbClr>
          </a:solidFill>
        </p:spPr>
        <p:txBody>
          <a:bodyPr wrap="square">
            <a:spAutoFit/>
          </a:bodyPr>
          <a:lstStyle/>
          <a:p>
            <a:r>
              <a:rPr lang="fr-FR" dirty="0"/>
              <a:t>--Parent--</a:t>
            </a:r>
          </a:p>
          <a:p>
            <a:r>
              <a:rPr lang="fr-FR" dirty="0"/>
              <a:t>--Enfant--</a:t>
            </a:r>
          </a:p>
          <a:p>
            <a:r>
              <a:rPr lang="fr-FR" dirty="0"/>
              <a:t>	parent : un parent</a:t>
            </a:r>
          </a:p>
          <a:p>
            <a:r>
              <a:rPr lang="fr-FR" dirty="0"/>
              <a:t>--Petit enfant--</a:t>
            </a:r>
          </a:p>
          <a:p>
            <a:r>
              <a:rPr lang="fr-FR" dirty="0"/>
              <a:t>	grand parent : un parent</a:t>
            </a:r>
          </a:p>
          <a:p>
            <a:r>
              <a:rPr lang="fr-FR" dirty="0"/>
              <a:t>	parent : un enfant</a:t>
            </a:r>
          </a:p>
        </p:txBody>
      </p:sp>
      <p:cxnSp>
        <p:nvCxnSpPr>
          <p:cNvPr id="8" name="Connecteur : en angle 7">
            <a:extLst>
              <a:ext uri="{FF2B5EF4-FFF2-40B4-BE49-F238E27FC236}">
                <a16:creationId xmlns:a16="http://schemas.microsoft.com/office/drawing/2014/main" id="{4BEFC077-A570-4C64-92F6-386B58A4391A}"/>
              </a:ext>
            </a:extLst>
          </p:cNvPr>
          <p:cNvCxnSpPr>
            <a:cxnSpLocks/>
          </p:cNvCxnSpPr>
          <p:nvPr/>
        </p:nvCxnSpPr>
        <p:spPr>
          <a:xfrm rot="16200000" flipV="1">
            <a:off x="6493744" y="1435248"/>
            <a:ext cx="1413096" cy="1368152"/>
          </a:xfrm>
          <a:prstGeom prst="bentConnector3">
            <a:avLst>
              <a:gd name="adj1" fmla="val 100487"/>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 en angle 9">
            <a:extLst>
              <a:ext uri="{FF2B5EF4-FFF2-40B4-BE49-F238E27FC236}">
                <a16:creationId xmlns:a16="http://schemas.microsoft.com/office/drawing/2014/main" id="{92BE270C-7C8A-4FC5-96A2-199D8BFF4829}"/>
              </a:ext>
            </a:extLst>
          </p:cNvPr>
          <p:cNvCxnSpPr>
            <a:cxnSpLocks/>
          </p:cNvCxnSpPr>
          <p:nvPr/>
        </p:nvCxnSpPr>
        <p:spPr>
          <a:xfrm rot="16200000" flipV="1">
            <a:off x="6228184" y="1484784"/>
            <a:ext cx="864096" cy="720080"/>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06E6C60-D6E3-40C0-BB6B-B393C7391773}"/>
              </a:ext>
            </a:extLst>
          </p:cNvPr>
          <p:cNvSpPr/>
          <p:nvPr/>
        </p:nvSpPr>
        <p:spPr>
          <a:xfrm>
            <a:off x="3419872" y="1700808"/>
            <a:ext cx="5256584" cy="2160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3E985DD4-BA24-4BA1-AFF1-3A464CD6855B}"/>
              </a:ext>
            </a:extLst>
          </p:cNvPr>
          <p:cNvSpPr/>
          <p:nvPr/>
        </p:nvSpPr>
        <p:spPr>
          <a:xfrm>
            <a:off x="3851920" y="2484512"/>
            <a:ext cx="4464496" cy="97062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706158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569CCA-6AF1-42F8-99FB-22670CDF9F70}"/>
              </a:ext>
            </a:extLst>
          </p:cNvPr>
          <p:cNvSpPr>
            <a:spLocks noGrp="1"/>
          </p:cNvSpPr>
          <p:nvPr>
            <p:ph type="title"/>
          </p:nvPr>
        </p:nvSpPr>
        <p:spPr/>
        <p:txBody>
          <a:bodyPr/>
          <a:lstStyle/>
          <a:p>
            <a:r>
              <a:rPr lang="fr-FR" dirty="0"/>
              <a:t>Es6 et les modules</a:t>
            </a:r>
          </a:p>
        </p:txBody>
      </p:sp>
      <p:sp>
        <p:nvSpPr>
          <p:cNvPr id="3" name="Espace réservé du contenu 2">
            <a:extLst>
              <a:ext uri="{FF2B5EF4-FFF2-40B4-BE49-F238E27FC236}">
                <a16:creationId xmlns:a16="http://schemas.microsoft.com/office/drawing/2014/main" id="{527ED0CA-DEB6-47B0-BBB7-5335905C1A7D}"/>
              </a:ext>
            </a:extLst>
          </p:cNvPr>
          <p:cNvSpPr>
            <a:spLocks noGrp="1"/>
          </p:cNvSpPr>
          <p:nvPr>
            <p:ph sz="half" idx="1"/>
          </p:nvPr>
        </p:nvSpPr>
        <p:spPr/>
        <p:txBody>
          <a:bodyPr/>
          <a:lstStyle/>
          <a:p>
            <a:r>
              <a:rPr lang="fr-FR" dirty="0"/>
              <a:t>ES6 supporte un nouveau fonctionnement</a:t>
            </a:r>
          </a:p>
          <a:p>
            <a:endParaRPr lang="fr-FR" dirty="0"/>
          </a:p>
          <a:p>
            <a:r>
              <a:rPr lang="fr-FR" dirty="0"/>
              <a:t>Décomposition en modules importable</a:t>
            </a:r>
          </a:p>
          <a:p>
            <a:endParaRPr lang="fr-FR" dirty="0"/>
          </a:p>
          <a:p>
            <a:r>
              <a:rPr lang="fr-FR" dirty="0"/>
              <a:t>&lt;script src="x.js" 		     type="module"&gt;</a:t>
            </a:r>
          </a:p>
        </p:txBody>
      </p:sp>
      <p:sp>
        <p:nvSpPr>
          <p:cNvPr id="4" name="Espace réservé du contenu 3">
            <a:extLst>
              <a:ext uri="{FF2B5EF4-FFF2-40B4-BE49-F238E27FC236}">
                <a16:creationId xmlns:a16="http://schemas.microsoft.com/office/drawing/2014/main" id="{D097C77E-E79C-4CC1-B664-3D330E043D9B}"/>
              </a:ext>
            </a:extLst>
          </p:cNvPr>
          <p:cNvSpPr>
            <a:spLocks noGrp="1"/>
          </p:cNvSpPr>
          <p:nvPr>
            <p:ph sz="half" idx="2"/>
          </p:nvPr>
        </p:nvSpPr>
        <p:spPr/>
        <p:txBody>
          <a:bodyPr/>
          <a:lstStyle/>
          <a:p>
            <a:r>
              <a:rPr lang="fr-FR" dirty="0"/>
              <a:t>La porté du des expression du module sera limité au module</a:t>
            </a:r>
          </a:p>
          <a:p>
            <a:pPr lvl="1"/>
            <a:endParaRPr lang="fr-FR" dirty="0"/>
          </a:p>
          <a:p>
            <a:pPr lvl="1"/>
            <a:r>
              <a:rPr lang="fr-FR" dirty="0"/>
              <a:t>Tout ce qui doit être accessible doit être exporté</a:t>
            </a:r>
          </a:p>
        </p:txBody>
      </p:sp>
    </p:spTree>
    <p:extLst>
      <p:ext uri="{BB962C8B-B14F-4D97-AF65-F5344CB8AC3E}">
        <p14:creationId xmlns:p14="http://schemas.microsoft.com/office/powerpoint/2010/main" val="741064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1950" b="1" dirty="0"/>
              <a:t>npm init </a:t>
            </a:r>
            <a:r>
              <a:rPr lang="fr-FR" dirty="0"/>
              <a:t>–y</a:t>
            </a:r>
          </a:p>
          <a:p>
            <a:pPr lvl="5"/>
            <a:r>
              <a:rPr lang="fr-FR" dirty="0" err="1"/>
              <a:t>Pré-configure</a:t>
            </a:r>
            <a:r>
              <a:rPr lang="fr-FR" dirty="0"/>
              <a:t> node avec le répertoire .git</a:t>
            </a:r>
          </a:p>
          <a:p>
            <a:pPr marL="17145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1950" b="1" dirty="0"/>
              <a:t>npm </a:t>
            </a:r>
            <a:r>
              <a:rPr lang="fr-FR" sz="1950" b="1" dirty="0" err="1"/>
              <a:t>install</a:t>
            </a:r>
            <a:r>
              <a:rPr lang="fr-FR" sz="1950" b="1" dirty="0"/>
              <a:t> </a:t>
            </a:r>
            <a:r>
              <a:rPr lang="fr-FR" dirty="0"/>
              <a:t>–g  </a:t>
            </a:r>
            <a:r>
              <a:rPr lang="fr-FR" sz="1950" b="1" dirty="0" err="1"/>
              <a:t>packetname</a:t>
            </a:r>
            <a:r>
              <a:rPr lang="fr-FR" dirty="0"/>
              <a:t> packet2@version</a:t>
            </a:r>
          </a:p>
          <a:p>
            <a:pPr lvl="5"/>
            <a:r>
              <a:rPr lang="fr-FR" dirty="0"/>
              <a:t>-g : installation pour l’utilisateur </a:t>
            </a:r>
            <a:r>
              <a:rPr lang="fr-FR" dirty="0" err="1"/>
              <a:t>courrant</a:t>
            </a:r>
            <a:r>
              <a:rPr lang="fr-FR" dirty="0"/>
              <a:t>, </a:t>
            </a:r>
          </a:p>
          <a:p>
            <a:pPr lvl="5"/>
            <a:r>
              <a:rPr lang="fr-FR" dirty="0"/>
              <a:t>sans –g installation pour le projet, dans le répertoire </a:t>
            </a:r>
            <a:r>
              <a:rPr lang="fr-FR" dirty="0" err="1"/>
              <a:t>node_modules</a:t>
            </a:r>
            <a:r>
              <a:rPr lang="fr-FR" dirty="0"/>
              <a:t> </a:t>
            </a:r>
          </a:p>
          <a:p>
            <a:pPr lvl="5"/>
            <a:r>
              <a:rPr lang="fr-FR" dirty="0"/>
              <a:t>--save permet l’ajout du </a:t>
            </a:r>
            <a:r>
              <a:rPr lang="fr-FR" dirty="0" err="1"/>
              <a:t>packet</a:t>
            </a:r>
            <a:r>
              <a:rPr lang="fr-FR" dirty="0"/>
              <a:t> aux dépendances du projet</a:t>
            </a:r>
          </a:p>
          <a:p>
            <a:pPr lvl="2"/>
            <a:endParaRPr lang="fr-FR" dirty="0"/>
          </a:p>
          <a:p>
            <a:pPr lvl="2"/>
            <a:r>
              <a:rPr lang="fr-FR" dirty="0"/>
              <a:t>Npm start vs npm run </a:t>
            </a:r>
            <a:r>
              <a:rPr lang="fr-FR" dirty="0" err="1"/>
              <a:t>monscript</a:t>
            </a:r>
            <a:endParaRPr lang="fr-FR" dirty="0"/>
          </a:p>
          <a:p>
            <a:pPr lvl="3"/>
            <a:r>
              <a:rPr lang="fr-FR" dirty="0"/>
              <a:t>Dans </a:t>
            </a:r>
            <a:r>
              <a:rPr lang="fr-FR" dirty="0" err="1"/>
              <a:t>package.json</a:t>
            </a:r>
            <a:r>
              <a:rPr lang="fr-FR" dirty="0"/>
              <a:t>, section scripts</a:t>
            </a:r>
          </a:p>
          <a:p>
            <a:pPr lvl="3"/>
            <a:r>
              <a:rPr lang="fr-FR" dirty="0"/>
              <a:t>Script </a:t>
            </a:r>
            <a:r>
              <a:rPr lang="fr-FR" dirty="0" err="1"/>
              <a:t>name</a:t>
            </a:r>
            <a:r>
              <a:rPr lang="fr-FR" dirty="0"/>
              <a:t> spécifiques nécessitant pas ‘run’ ex  npm test, npm </a:t>
            </a:r>
            <a:r>
              <a:rPr lang="fr-FR" dirty="0" err="1"/>
              <a:t>install</a:t>
            </a:r>
            <a:r>
              <a:rPr lang="fr-FR" dirty="0"/>
              <a:t>, …</a:t>
            </a:r>
          </a:p>
          <a:p>
            <a:pPr lvl="1"/>
            <a:endParaRPr lang="fr-FR" dirty="0"/>
          </a:p>
        </p:txBody>
      </p:sp>
      <p:sp>
        <p:nvSpPr>
          <p:cNvPr id="4" name="Explosion : 14 points 3">
            <a:extLst>
              <a:ext uri="{FF2B5EF4-FFF2-40B4-BE49-F238E27FC236}">
                <a16:creationId xmlns:a16="http://schemas.microsoft.com/office/drawing/2014/main" id="{5D6DDEC3-E08F-4239-87E1-D4CD90C2ACB5}"/>
              </a:ext>
            </a:extLst>
          </p:cNvPr>
          <p:cNvSpPr/>
          <p:nvPr/>
        </p:nvSpPr>
        <p:spPr>
          <a:xfrm>
            <a:off x="5762211" y="1553753"/>
            <a:ext cx="3585541" cy="203178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t>Il existe deux types de dépendances :</a:t>
            </a:r>
          </a:p>
          <a:p>
            <a:pPr algn="ctr"/>
            <a:r>
              <a:rPr lang="fr-FR" sz="1350" dirty="0" err="1"/>
              <a:t>devDepencies</a:t>
            </a:r>
            <a:endParaRPr lang="fr-FR" sz="1350" dirty="0"/>
          </a:p>
          <a:p>
            <a:pPr algn="ctr"/>
            <a:r>
              <a:rPr lang="fr-FR" sz="1350" dirty="0" err="1"/>
              <a:t>dependencies</a:t>
            </a:r>
            <a:endParaRPr lang="fr-FR" sz="1350" dirty="0"/>
          </a:p>
        </p:txBody>
      </p:sp>
    </p:spTree>
    <p:extLst>
      <p:ext uri="{BB962C8B-B14F-4D97-AF65-F5344CB8AC3E}">
        <p14:creationId xmlns:p14="http://schemas.microsoft.com/office/powerpoint/2010/main" val="311798499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8A1444-A4F1-4F09-BDD2-253CF9A74793}"/>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F2859131-8932-4EA5-81CC-6707CBD2F8B6}"/>
              </a:ext>
            </a:extLst>
          </p:cNvPr>
          <p:cNvSpPr>
            <a:spLocks noGrp="1"/>
          </p:cNvSpPr>
          <p:nvPr>
            <p:ph idx="1"/>
          </p:nvPr>
        </p:nvSpPr>
        <p:spPr/>
        <p:txBody>
          <a:bodyPr>
            <a:normAutofit lnSpcReduction="10000"/>
          </a:bodyPr>
          <a:lstStyle/>
          <a:p>
            <a:pPr lvl="1"/>
            <a:r>
              <a:rPr lang="fr-FR" dirty="0"/>
              <a:t>Rappels sur l'objet. Propriétés.</a:t>
            </a:r>
          </a:p>
          <a:p>
            <a:pPr lvl="1"/>
            <a:endParaRPr lang="fr-FR" dirty="0"/>
          </a:p>
          <a:p>
            <a:pPr lvl="1"/>
            <a:r>
              <a:rPr lang="fr-FR" dirty="0"/>
              <a:t>La chaîne de portée. La chaîne de prototype.</a:t>
            </a:r>
          </a:p>
          <a:p>
            <a:pPr lvl="1"/>
            <a:endParaRPr lang="fr-FR" dirty="0"/>
          </a:p>
          <a:p>
            <a:pPr lvl="1"/>
            <a:r>
              <a:rPr lang="fr-FR" dirty="0"/>
              <a:t>Méthodes. Héritage. Portée des données privées et publiques. Mapping et sérialisation.</a:t>
            </a:r>
          </a:p>
          <a:p>
            <a:pPr marL="457200" lvl="1" indent="0">
              <a:buNone/>
            </a:pPr>
            <a:endParaRPr lang="fr-FR" dirty="0"/>
          </a:p>
          <a:p>
            <a:pPr lvl="1"/>
            <a:r>
              <a:rPr lang="fr-FR" dirty="0" err="1"/>
              <a:t>Closure</a:t>
            </a:r>
            <a:r>
              <a:rPr lang="fr-FR" dirty="0"/>
              <a:t> function. Singleton et Modules.</a:t>
            </a:r>
          </a:p>
          <a:p>
            <a:pPr marL="0" indent="0">
              <a:buNone/>
            </a:pPr>
            <a:endParaRPr lang="fr-FR" dirty="0"/>
          </a:p>
        </p:txBody>
      </p:sp>
    </p:spTree>
    <p:extLst>
      <p:ext uri="{BB962C8B-B14F-4D97-AF65-F5344CB8AC3E}">
        <p14:creationId xmlns:p14="http://schemas.microsoft.com/office/powerpoint/2010/main" val="34047929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525D06A-5DA4-4D06-9FA3-7BBB2BFE09A1}"/>
              </a:ext>
            </a:extLst>
          </p:cNvPr>
          <p:cNvSpPr>
            <a:spLocks noGrp="1"/>
          </p:cNvSpPr>
          <p:nvPr>
            <p:ph type="title"/>
          </p:nvPr>
        </p:nvSpPr>
        <p:spPr/>
        <p:txBody>
          <a:bodyPr/>
          <a:lstStyle/>
          <a:p>
            <a:r>
              <a:rPr lang="fr-FR" dirty="0"/>
              <a:t>Expressions régulières</a:t>
            </a:r>
          </a:p>
        </p:txBody>
      </p:sp>
      <p:sp>
        <p:nvSpPr>
          <p:cNvPr id="5" name="Espace réservé du texte 4">
            <a:extLst>
              <a:ext uri="{FF2B5EF4-FFF2-40B4-BE49-F238E27FC236}">
                <a16:creationId xmlns:a16="http://schemas.microsoft.com/office/drawing/2014/main" id="{C6CEF796-F461-4703-852A-9D6CCD66815B}"/>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292467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DB36C5D-1EB0-479B-9510-26EE1AA9D72F}"/>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B4B0B752-6C2A-4278-BAC5-8AEA5A6C324C}"/>
              </a:ext>
            </a:extLst>
          </p:cNvPr>
          <p:cNvSpPr>
            <a:spLocks noGrp="1"/>
          </p:cNvSpPr>
          <p:nvPr>
            <p:ph idx="1"/>
          </p:nvPr>
        </p:nvSpPr>
        <p:spPr/>
        <p:txBody>
          <a:bodyPr/>
          <a:lstStyle/>
          <a:p>
            <a:r>
              <a:rPr lang="fr-FR" dirty="0"/>
              <a:t>Structure et syntaxe d'une expression régulière.</a:t>
            </a:r>
          </a:p>
          <a:p>
            <a:endParaRPr lang="fr-FR" dirty="0"/>
          </a:p>
          <a:p>
            <a:r>
              <a:rPr lang="fr-FR" dirty="0"/>
              <a:t>Validation asynchrone.</a:t>
            </a:r>
          </a:p>
          <a:p>
            <a:endParaRPr lang="fr-FR" dirty="0"/>
          </a:p>
        </p:txBody>
      </p:sp>
    </p:spTree>
    <p:extLst>
      <p:ext uri="{BB962C8B-B14F-4D97-AF65-F5344CB8AC3E}">
        <p14:creationId xmlns:p14="http://schemas.microsoft.com/office/powerpoint/2010/main" val="7859044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3DE97FB-4DE2-400D-9B2F-1ED1200487B2}"/>
              </a:ext>
            </a:extLst>
          </p:cNvPr>
          <p:cNvSpPr>
            <a:spLocks noGrp="1"/>
          </p:cNvSpPr>
          <p:nvPr>
            <p:ph type="title"/>
          </p:nvPr>
        </p:nvSpPr>
        <p:spPr/>
        <p:txBody>
          <a:bodyPr/>
          <a:lstStyle/>
          <a:p>
            <a:r>
              <a:rPr lang="fr-FR" dirty="0"/>
              <a:t>PCRE</a:t>
            </a:r>
          </a:p>
        </p:txBody>
      </p:sp>
      <p:sp>
        <p:nvSpPr>
          <p:cNvPr id="5" name="Espace réservé du contenu 4">
            <a:extLst>
              <a:ext uri="{FF2B5EF4-FFF2-40B4-BE49-F238E27FC236}">
                <a16:creationId xmlns:a16="http://schemas.microsoft.com/office/drawing/2014/main" id="{0A43181C-587F-4E23-A4F2-32FA4C157EA1}"/>
              </a:ext>
            </a:extLst>
          </p:cNvPr>
          <p:cNvSpPr>
            <a:spLocks noGrp="1"/>
          </p:cNvSpPr>
          <p:nvPr>
            <p:ph idx="1"/>
          </p:nvPr>
        </p:nvSpPr>
        <p:spPr/>
        <p:txBody>
          <a:bodyPr>
            <a:normAutofit fontScale="70000" lnSpcReduction="20000"/>
          </a:bodyPr>
          <a:lstStyle/>
          <a:p>
            <a:r>
              <a:rPr lang="fr-FR" dirty="0"/>
              <a:t>Perl Compatible Regular Expression </a:t>
            </a:r>
          </a:p>
          <a:p>
            <a:pPr lvl="1"/>
            <a:r>
              <a:rPr lang="fr-FR" dirty="0"/>
              <a:t>Fortement intégrer dans les langages informatiques</a:t>
            </a:r>
          </a:p>
          <a:p>
            <a:pPr lvl="1"/>
            <a:r>
              <a:rPr lang="fr-FR" dirty="0"/>
              <a:t>Communément appelé regex</a:t>
            </a:r>
          </a:p>
          <a:p>
            <a:pPr lvl="1"/>
            <a:r>
              <a:rPr lang="fr-FR" b="0" i="0" dirty="0">
                <a:solidFill>
                  <a:srgbClr val="292929"/>
                </a:solidFill>
                <a:effectLst/>
                <a:latin typeface="Menlo"/>
              </a:rPr>
              <a:t>Déclaration en js :</a:t>
            </a:r>
          </a:p>
          <a:p>
            <a:pPr lvl="2"/>
            <a:r>
              <a:rPr lang="fr-FR" b="0" i="0" dirty="0">
                <a:solidFill>
                  <a:srgbClr val="292929"/>
                </a:solidFill>
                <a:effectLst/>
                <a:latin typeface="Menlo"/>
              </a:rPr>
              <a:t>Objet </a:t>
            </a:r>
            <a:r>
              <a:rPr lang="fr-FR" b="0" i="0" dirty="0">
                <a:solidFill>
                  <a:srgbClr val="292929"/>
                </a:solidFill>
                <a:effectLst/>
                <a:latin typeface="Menlo"/>
                <a:sym typeface="Wingdings" panose="05000000000000000000" pitchFamily="2" charset="2"/>
              </a:rPr>
              <a:t> </a:t>
            </a:r>
            <a:r>
              <a:rPr lang="fr-FR" b="1" dirty="0" err="1">
                <a:solidFill>
                  <a:srgbClr val="292929"/>
                </a:solidFill>
                <a:latin typeface="Menlo"/>
                <a:sym typeface="Wingdings" panose="05000000000000000000" pitchFamily="2" charset="2"/>
              </a:rPr>
              <a:t>const</a:t>
            </a:r>
            <a:r>
              <a:rPr lang="fr-FR" b="1" dirty="0">
                <a:solidFill>
                  <a:srgbClr val="292929"/>
                </a:solidFill>
                <a:latin typeface="Menlo"/>
                <a:sym typeface="Wingdings" panose="05000000000000000000" pitchFamily="2" charset="2"/>
              </a:rPr>
              <a:t> r=</a:t>
            </a:r>
            <a:r>
              <a:rPr lang="fr-FR" b="1" i="0" dirty="0">
                <a:solidFill>
                  <a:srgbClr val="292929"/>
                </a:solidFill>
                <a:effectLst/>
                <a:latin typeface="Menlo"/>
              </a:rPr>
              <a:t>new </a:t>
            </a:r>
            <a:r>
              <a:rPr lang="fr-FR" b="1" i="0" dirty="0" err="1">
                <a:solidFill>
                  <a:srgbClr val="292929"/>
                </a:solidFill>
                <a:effectLst/>
                <a:latin typeface="Menlo"/>
              </a:rPr>
              <a:t>RegEx</a:t>
            </a:r>
            <a:r>
              <a:rPr lang="fr-FR" b="1" i="0" dirty="0">
                <a:solidFill>
                  <a:srgbClr val="292929"/>
                </a:solidFill>
                <a:effectLst/>
                <a:latin typeface="Menlo"/>
              </a:rPr>
              <a:t>(‘</a:t>
            </a:r>
            <a:r>
              <a:rPr lang="fr-FR" i="0" dirty="0">
                <a:solidFill>
                  <a:srgbClr val="292929"/>
                </a:solidFill>
                <a:effectLst/>
                <a:latin typeface="Menlo"/>
              </a:rPr>
              <a:t>\\w*</a:t>
            </a:r>
            <a:r>
              <a:rPr lang="fr-FR" b="1" i="0" dirty="0">
                <a:solidFill>
                  <a:srgbClr val="292929"/>
                </a:solidFill>
                <a:effectLst/>
                <a:latin typeface="Menlo"/>
              </a:rPr>
              <a:t>’); </a:t>
            </a:r>
          </a:p>
          <a:p>
            <a:pPr lvl="2"/>
            <a:r>
              <a:rPr lang="fr-FR" b="0" i="0" dirty="0">
                <a:solidFill>
                  <a:srgbClr val="292929"/>
                </a:solidFill>
                <a:effectLst/>
                <a:latin typeface="Menlo"/>
              </a:rPr>
              <a:t>forme </a:t>
            </a:r>
            <a:r>
              <a:rPr lang="fr-FR" b="0" i="0" dirty="0" err="1">
                <a:solidFill>
                  <a:srgbClr val="292929"/>
                </a:solidFill>
                <a:effectLst/>
                <a:latin typeface="Menlo"/>
              </a:rPr>
              <a:t>litérale</a:t>
            </a:r>
            <a:r>
              <a:rPr lang="fr-FR" b="0" i="0" dirty="0">
                <a:solidFill>
                  <a:srgbClr val="292929"/>
                </a:solidFill>
                <a:effectLst/>
                <a:latin typeface="Menlo"/>
              </a:rPr>
              <a:t> : </a:t>
            </a:r>
            <a:r>
              <a:rPr lang="fr-FR" b="1" i="0" dirty="0" err="1">
                <a:solidFill>
                  <a:srgbClr val="292929"/>
                </a:solidFill>
                <a:effectLst/>
                <a:latin typeface="Menlo"/>
              </a:rPr>
              <a:t>const</a:t>
            </a:r>
            <a:r>
              <a:rPr lang="fr-FR" b="1" i="0" dirty="0">
                <a:solidFill>
                  <a:srgbClr val="292929"/>
                </a:solidFill>
                <a:effectLst/>
                <a:latin typeface="Menlo"/>
              </a:rPr>
              <a:t> r=/</a:t>
            </a:r>
            <a:r>
              <a:rPr lang="fr-FR" i="0" dirty="0">
                <a:solidFill>
                  <a:srgbClr val="292929"/>
                </a:solidFill>
                <a:effectLst/>
                <a:latin typeface="Menlo"/>
              </a:rPr>
              <a:t>\w*</a:t>
            </a:r>
            <a:r>
              <a:rPr lang="fr-FR" b="1" i="0" dirty="0">
                <a:solidFill>
                  <a:srgbClr val="292929"/>
                </a:solidFill>
                <a:effectLst/>
                <a:latin typeface="Menlo"/>
              </a:rPr>
              <a:t>/;</a:t>
            </a:r>
            <a:endParaRPr lang="fr-FR" b="1" dirty="0"/>
          </a:p>
          <a:p>
            <a:endParaRPr lang="fr-FR" dirty="0"/>
          </a:p>
          <a:p>
            <a:r>
              <a:rPr lang="fr-FR" dirty="0"/>
              <a:t>Description de chaque caractères d’un chaine</a:t>
            </a:r>
          </a:p>
          <a:p>
            <a:pPr lvl="1"/>
            <a:endParaRPr lang="fr-FR" dirty="0"/>
          </a:p>
          <a:p>
            <a:pPr lvl="1"/>
            <a:r>
              <a:rPr lang="fr-FR" dirty="0"/>
              <a:t>Par plages de valeurs </a:t>
            </a:r>
            <a:r>
              <a:rPr lang="fr-FR" dirty="0">
                <a:sym typeface="Wingdings" panose="05000000000000000000" pitchFamily="2" charset="2"/>
              </a:rPr>
              <a:t> </a:t>
            </a:r>
            <a:r>
              <a:rPr lang="fr-FR" b="1" dirty="0">
                <a:sym typeface="Wingdings" panose="05000000000000000000" pitchFamily="2" charset="2"/>
              </a:rPr>
              <a:t>[</a:t>
            </a:r>
            <a:r>
              <a:rPr lang="fr-FR" dirty="0">
                <a:sym typeface="Wingdings" panose="05000000000000000000" pitchFamily="2" charset="2"/>
              </a:rPr>
              <a:t>a-</a:t>
            </a:r>
            <a:r>
              <a:rPr lang="fr-FR" dirty="0" err="1">
                <a:sym typeface="Wingdings" panose="05000000000000000000" pitchFamily="2" charset="2"/>
              </a:rPr>
              <a:t>zA</a:t>
            </a:r>
            <a:r>
              <a:rPr lang="fr-FR" dirty="0">
                <a:sym typeface="Wingdings" panose="05000000000000000000" pitchFamily="2" charset="2"/>
              </a:rPr>
              <a:t>-Z</a:t>
            </a:r>
            <a:r>
              <a:rPr lang="fr-FR" b="1" dirty="0">
                <a:sym typeface="Wingdings" panose="05000000000000000000" pitchFamily="2" charset="2"/>
              </a:rPr>
              <a:t>]</a:t>
            </a:r>
            <a:r>
              <a:rPr lang="fr-FR" dirty="0">
                <a:sym typeface="Wingdings" panose="05000000000000000000" pitchFamily="2" charset="2"/>
              </a:rPr>
              <a:t> ou </a:t>
            </a:r>
            <a:r>
              <a:rPr lang="fr-FR" b="1" dirty="0">
                <a:sym typeface="Wingdings" panose="05000000000000000000" pitchFamily="2" charset="2"/>
              </a:rPr>
              <a:t>[</a:t>
            </a:r>
            <a:r>
              <a:rPr lang="fr-FR" dirty="0">
                <a:sym typeface="Wingdings" panose="05000000000000000000" pitchFamily="2" charset="2"/>
              </a:rPr>
              <a:t>0-9</a:t>
            </a:r>
            <a:r>
              <a:rPr lang="fr-FR" b="1" dirty="0">
                <a:sym typeface="Wingdings" panose="05000000000000000000" pitchFamily="2" charset="2"/>
              </a:rPr>
              <a:t>]</a:t>
            </a:r>
          </a:p>
          <a:p>
            <a:pPr lvl="1"/>
            <a:endParaRPr lang="fr-FR" dirty="0">
              <a:sym typeface="Wingdings" panose="05000000000000000000" pitchFamily="2" charset="2"/>
            </a:endParaRPr>
          </a:p>
          <a:p>
            <a:pPr lvl="1"/>
            <a:r>
              <a:rPr lang="fr-FR" dirty="0">
                <a:sym typeface="Wingdings" panose="05000000000000000000" pitchFamily="2" charset="2"/>
              </a:rPr>
              <a:t>Par raccourcies de plages définit  </a:t>
            </a:r>
            <a:r>
              <a:rPr lang="fr-FR" b="1" dirty="0">
                <a:sym typeface="Wingdings" panose="05000000000000000000" pitchFamily="2" charset="2"/>
              </a:rPr>
              <a:t>\w</a:t>
            </a:r>
            <a:r>
              <a:rPr lang="fr-FR" dirty="0">
                <a:sym typeface="Wingdings" panose="05000000000000000000" pitchFamily="2" charset="2"/>
              </a:rPr>
              <a:t> ou </a:t>
            </a:r>
            <a:r>
              <a:rPr lang="fr-FR" b="1" dirty="0">
                <a:sym typeface="Wingdings" panose="05000000000000000000" pitchFamily="2" charset="2"/>
              </a:rPr>
              <a:t>\d</a:t>
            </a:r>
          </a:p>
          <a:p>
            <a:pPr lvl="1"/>
            <a:endParaRPr lang="fr-FR" dirty="0">
              <a:sym typeface="Wingdings" panose="05000000000000000000" pitchFamily="2" charset="2"/>
            </a:endParaRPr>
          </a:p>
          <a:p>
            <a:pPr lvl="1"/>
            <a:r>
              <a:rPr lang="fr-FR" dirty="0">
                <a:sym typeface="Wingdings" panose="05000000000000000000" pitchFamily="2" charset="2"/>
              </a:rPr>
              <a:t>Par occurrences de plages  \w</a:t>
            </a:r>
            <a:r>
              <a:rPr lang="fr-FR" b="1" dirty="0">
                <a:sym typeface="Wingdings" panose="05000000000000000000" pitchFamily="2" charset="2"/>
              </a:rPr>
              <a:t>*</a:t>
            </a:r>
            <a:r>
              <a:rPr lang="fr-FR" dirty="0">
                <a:sym typeface="Wingdings" panose="05000000000000000000" pitchFamily="2" charset="2"/>
              </a:rPr>
              <a:t> ou \w</a:t>
            </a:r>
            <a:r>
              <a:rPr lang="fr-FR" b="1" dirty="0">
                <a:sym typeface="Wingdings" panose="05000000000000000000" pitchFamily="2" charset="2"/>
              </a:rPr>
              <a:t>+</a:t>
            </a:r>
            <a:r>
              <a:rPr lang="fr-FR" dirty="0">
                <a:sym typeface="Wingdings" panose="05000000000000000000" pitchFamily="2" charset="2"/>
              </a:rPr>
              <a:t> ou \w</a:t>
            </a:r>
            <a:r>
              <a:rPr lang="fr-FR" b="1" dirty="0">
                <a:sym typeface="Wingdings" panose="05000000000000000000" pitchFamily="2" charset="2"/>
              </a:rPr>
              <a:t>{2,}</a:t>
            </a:r>
          </a:p>
          <a:p>
            <a:pPr lvl="1"/>
            <a:endParaRPr lang="fr-FR" dirty="0">
              <a:sym typeface="Wingdings" panose="05000000000000000000" pitchFamily="2" charset="2"/>
            </a:endParaRPr>
          </a:p>
          <a:p>
            <a:pPr lvl="1"/>
            <a:r>
              <a:rPr lang="fr-FR" dirty="0">
                <a:sym typeface="Wingdings" panose="05000000000000000000" pitchFamily="2" charset="2"/>
              </a:rPr>
              <a:t>Par groupe conditionnel  </a:t>
            </a:r>
            <a:r>
              <a:rPr lang="fr-FR" b="1" dirty="0">
                <a:sym typeface="Wingdings" panose="05000000000000000000" pitchFamily="2" charset="2"/>
              </a:rPr>
              <a:t>(</a:t>
            </a:r>
            <a:r>
              <a:rPr lang="fr-FR" dirty="0">
                <a:sym typeface="Wingdings" panose="05000000000000000000" pitchFamily="2" charset="2"/>
              </a:rPr>
              <a:t>A</a:t>
            </a:r>
            <a:r>
              <a:rPr lang="fr-FR" b="1" dirty="0">
                <a:sym typeface="Wingdings" panose="05000000000000000000" pitchFamily="2" charset="2"/>
              </a:rPr>
              <a:t>|</a:t>
            </a:r>
            <a:r>
              <a:rPr lang="fr-FR" dirty="0">
                <a:sym typeface="Wingdings" panose="05000000000000000000" pitchFamily="2" charset="2"/>
              </a:rPr>
              <a:t>B</a:t>
            </a:r>
            <a:r>
              <a:rPr lang="fr-FR" b="1" dirty="0">
                <a:sym typeface="Wingdings" panose="05000000000000000000" pitchFamily="2" charset="2"/>
              </a:rPr>
              <a:t>)|</a:t>
            </a:r>
            <a:r>
              <a:rPr lang="fr-FR" dirty="0">
                <a:sym typeface="Wingdings" panose="05000000000000000000" pitchFamily="2" charset="2"/>
              </a:rPr>
              <a:t>\w</a:t>
            </a:r>
          </a:p>
        </p:txBody>
      </p:sp>
    </p:spTree>
    <p:extLst>
      <p:ext uri="{BB962C8B-B14F-4D97-AF65-F5344CB8AC3E}">
        <p14:creationId xmlns:p14="http://schemas.microsoft.com/office/powerpoint/2010/main" val="8346820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AC8307-B295-48D9-B496-B9CD4E1ADC2F}"/>
              </a:ext>
            </a:extLst>
          </p:cNvPr>
          <p:cNvSpPr>
            <a:spLocks noGrp="1"/>
          </p:cNvSpPr>
          <p:nvPr>
            <p:ph type="title"/>
          </p:nvPr>
        </p:nvSpPr>
        <p:spPr/>
        <p:txBody>
          <a:bodyPr/>
          <a:lstStyle/>
          <a:p>
            <a:r>
              <a:rPr lang="fr-FR" dirty="0"/>
              <a:t>PCRE Syntaxe</a:t>
            </a:r>
          </a:p>
        </p:txBody>
      </p:sp>
      <p:sp>
        <p:nvSpPr>
          <p:cNvPr id="3" name="Espace réservé du contenu 2">
            <a:extLst>
              <a:ext uri="{FF2B5EF4-FFF2-40B4-BE49-F238E27FC236}">
                <a16:creationId xmlns:a16="http://schemas.microsoft.com/office/drawing/2014/main" id="{0E832B91-B655-46E9-964B-F55C363E63DA}"/>
              </a:ext>
            </a:extLst>
          </p:cNvPr>
          <p:cNvSpPr>
            <a:spLocks noGrp="1"/>
          </p:cNvSpPr>
          <p:nvPr>
            <p:ph idx="1"/>
          </p:nvPr>
        </p:nvSpPr>
        <p:spPr/>
        <p:txBody>
          <a:bodyPr>
            <a:normAutofit lnSpcReduction="10000"/>
          </a:bodyPr>
          <a:lstStyle/>
          <a:p>
            <a:r>
              <a:rPr lang="fr-FR" dirty="0"/>
              <a:t>Plages de valeurs</a:t>
            </a:r>
          </a:p>
          <a:p>
            <a:pPr lvl="2"/>
            <a:r>
              <a:rPr lang="fr-FR" dirty="0"/>
              <a:t>Délimités la plage pour UN caractère:</a:t>
            </a:r>
          </a:p>
          <a:p>
            <a:pPr lvl="3"/>
            <a:r>
              <a:rPr lang="fr-FR" dirty="0"/>
              <a:t>Début de chaine	&amp;	fin de chaines</a:t>
            </a:r>
          </a:p>
          <a:p>
            <a:pPr marL="1371600" lvl="3" indent="0">
              <a:buNone/>
            </a:pPr>
            <a:r>
              <a:rPr lang="fr-FR" dirty="0"/>
              <a:t>		^			$</a:t>
            </a:r>
          </a:p>
          <a:p>
            <a:pPr lvl="2"/>
            <a:r>
              <a:rPr lang="fr-FR" dirty="0"/>
              <a:t>La plage de valeur &amp; caractère constants:</a:t>
            </a:r>
          </a:p>
          <a:p>
            <a:pPr lvl="3"/>
            <a:r>
              <a:rPr lang="fr-FR" dirty="0"/>
              <a:t>A-Z définit tous les caractère entre A &amp; Z</a:t>
            </a:r>
          </a:p>
          <a:p>
            <a:pPr lvl="4"/>
            <a:r>
              <a:rPr lang="fr-FR" dirty="0"/>
              <a:t>A, B, C, D, E, F, G, H, …</a:t>
            </a:r>
          </a:p>
          <a:p>
            <a:pPr lvl="3"/>
            <a:r>
              <a:rPr lang="fr-FR" dirty="0"/>
              <a:t>c-g définit tous les caractère entre c &amp; g</a:t>
            </a:r>
          </a:p>
          <a:p>
            <a:pPr lvl="4"/>
            <a:r>
              <a:rPr lang="fr-FR" dirty="0"/>
              <a:t>c, d, e, f, g</a:t>
            </a:r>
          </a:p>
          <a:p>
            <a:pPr lvl="3"/>
            <a:r>
              <a:rPr lang="fr-FR" dirty="0"/>
              <a:t>0-9 définit tous les caractère entre 0 &amp; 9</a:t>
            </a:r>
          </a:p>
          <a:p>
            <a:pPr lvl="4"/>
            <a:r>
              <a:rPr lang="fr-FR" dirty="0"/>
              <a:t>0, 1, 2, 3, 4, 5, …,9</a:t>
            </a:r>
          </a:p>
          <a:p>
            <a:pPr lvl="2"/>
            <a:r>
              <a:rPr lang="fr-FR" dirty="0"/>
              <a:t>Exemple : </a:t>
            </a:r>
          </a:p>
          <a:p>
            <a:pPr marL="0" indent="0" algn="ctr">
              <a:buNone/>
            </a:pPr>
            <a:r>
              <a:rPr lang="fr-FR" dirty="0"/>
              <a:t>[B-</a:t>
            </a:r>
            <a:r>
              <a:rPr lang="fr-FR" dirty="0" err="1"/>
              <a:t>Gc</a:t>
            </a:r>
            <a:r>
              <a:rPr lang="fr-FR" dirty="0"/>
              <a:t>-fx]-123-[0-5]$</a:t>
            </a:r>
          </a:p>
        </p:txBody>
      </p:sp>
    </p:spTree>
    <p:extLst>
      <p:ext uri="{BB962C8B-B14F-4D97-AF65-F5344CB8AC3E}">
        <p14:creationId xmlns:p14="http://schemas.microsoft.com/office/powerpoint/2010/main" val="3560753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8F47E2-8E9E-4A49-810C-7D82E4AFD3F2}"/>
              </a:ext>
            </a:extLst>
          </p:cNvPr>
          <p:cNvSpPr>
            <a:spLocks noGrp="1"/>
          </p:cNvSpPr>
          <p:nvPr>
            <p:ph type="title"/>
          </p:nvPr>
        </p:nvSpPr>
        <p:spPr/>
        <p:txBody>
          <a:bodyPr/>
          <a:lstStyle/>
          <a:p>
            <a:r>
              <a:rPr lang="fr-FR" dirty="0"/>
              <a:t>Quantifieurs</a:t>
            </a:r>
          </a:p>
        </p:txBody>
      </p:sp>
      <p:sp>
        <p:nvSpPr>
          <p:cNvPr id="3" name="Espace réservé du contenu 2">
            <a:extLst>
              <a:ext uri="{FF2B5EF4-FFF2-40B4-BE49-F238E27FC236}">
                <a16:creationId xmlns:a16="http://schemas.microsoft.com/office/drawing/2014/main" id="{AA71AAAB-6D2B-4CDC-A9B2-CA9660A54DEB}"/>
              </a:ext>
            </a:extLst>
          </p:cNvPr>
          <p:cNvSpPr>
            <a:spLocks noGrp="1"/>
          </p:cNvSpPr>
          <p:nvPr>
            <p:ph idx="1"/>
          </p:nvPr>
        </p:nvSpPr>
        <p:spPr/>
        <p:txBody>
          <a:bodyPr>
            <a:normAutofit/>
          </a:bodyPr>
          <a:lstStyle/>
          <a:p>
            <a:r>
              <a:rPr lang="fr-FR" dirty="0"/>
              <a:t>Quantifieurs simple :</a:t>
            </a:r>
          </a:p>
          <a:p>
            <a:pPr lvl="1"/>
            <a:r>
              <a:rPr lang="fr-FR" dirty="0"/>
              <a:t>Optionnel : ?		</a:t>
            </a:r>
          </a:p>
          <a:p>
            <a:pPr lvl="1"/>
            <a:r>
              <a:rPr lang="fr-FR" dirty="0"/>
              <a:t>1 à n : +</a:t>
            </a:r>
          </a:p>
          <a:p>
            <a:pPr lvl="1"/>
            <a:r>
              <a:rPr lang="fr-FR" dirty="0"/>
              <a:t>0 à n : *</a:t>
            </a:r>
          </a:p>
          <a:p>
            <a:endParaRPr lang="fr-FR" dirty="0"/>
          </a:p>
          <a:p>
            <a:r>
              <a:rPr lang="fr-FR" dirty="0"/>
              <a:t>Quantifieurs complexes :</a:t>
            </a:r>
          </a:p>
          <a:p>
            <a:pPr lvl="2"/>
            <a:r>
              <a:rPr lang="fr-FR" dirty="0"/>
              <a:t>x= min </a:t>
            </a:r>
            <a:r>
              <a:rPr lang="fr-FR" dirty="0" err="1"/>
              <a:t>occur</a:t>
            </a:r>
            <a:r>
              <a:rPr lang="fr-FR" dirty="0"/>
              <a:t>, y= max </a:t>
            </a:r>
            <a:r>
              <a:rPr lang="fr-FR" dirty="0" err="1"/>
              <a:t>occur</a:t>
            </a:r>
            <a:endParaRPr lang="fr-FR" dirty="0"/>
          </a:p>
          <a:p>
            <a:pPr lvl="1"/>
            <a:r>
              <a:rPr lang="fr-FR" dirty="0"/>
              <a:t>Exact : {x} </a:t>
            </a:r>
          </a:p>
          <a:p>
            <a:pPr lvl="1"/>
            <a:r>
              <a:rPr lang="fr-FR" dirty="0"/>
              <a:t>minimum :{x, } </a:t>
            </a:r>
          </a:p>
          <a:p>
            <a:pPr lvl="1"/>
            <a:r>
              <a:rPr lang="fr-FR" dirty="0"/>
              <a:t>min &amp; max : {</a:t>
            </a:r>
            <a:r>
              <a:rPr lang="fr-FR" dirty="0" err="1"/>
              <a:t>x,y</a:t>
            </a:r>
            <a:r>
              <a:rPr lang="fr-FR" dirty="0"/>
              <a:t>}</a:t>
            </a:r>
          </a:p>
          <a:p>
            <a:endParaRPr lang="fr-FR" dirty="0"/>
          </a:p>
        </p:txBody>
      </p:sp>
    </p:spTree>
    <p:extLst>
      <p:ext uri="{BB962C8B-B14F-4D97-AF65-F5344CB8AC3E}">
        <p14:creationId xmlns:p14="http://schemas.microsoft.com/office/powerpoint/2010/main" val="23657483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853F6-7B57-4ECC-8744-DBAD207C2F98}"/>
              </a:ext>
            </a:extLst>
          </p:cNvPr>
          <p:cNvSpPr>
            <a:spLocks noGrp="1"/>
          </p:cNvSpPr>
          <p:nvPr>
            <p:ph type="title"/>
          </p:nvPr>
        </p:nvSpPr>
        <p:spPr/>
        <p:txBody>
          <a:bodyPr/>
          <a:lstStyle/>
          <a:p>
            <a:r>
              <a:rPr lang="fr-FR" dirty="0"/>
              <a:t>Plages prédéfinis</a:t>
            </a:r>
          </a:p>
        </p:txBody>
      </p:sp>
      <p:sp>
        <p:nvSpPr>
          <p:cNvPr id="3" name="Espace réservé du contenu 2">
            <a:extLst>
              <a:ext uri="{FF2B5EF4-FFF2-40B4-BE49-F238E27FC236}">
                <a16:creationId xmlns:a16="http://schemas.microsoft.com/office/drawing/2014/main" id="{E6062A7C-C676-488A-AC5B-9C5354C2729F}"/>
              </a:ext>
            </a:extLst>
          </p:cNvPr>
          <p:cNvSpPr>
            <a:spLocks noGrp="1"/>
          </p:cNvSpPr>
          <p:nvPr>
            <p:ph idx="1"/>
          </p:nvPr>
        </p:nvSpPr>
        <p:spPr/>
        <p:txBody>
          <a:bodyPr>
            <a:normAutofit fontScale="85000" lnSpcReduction="20000"/>
          </a:bodyPr>
          <a:lstStyle/>
          <a:p>
            <a:r>
              <a:rPr lang="fr-FR" dirty="0"/>
              <a:t>Les plages prédéfinis :</a:t>
            </a:r>
          </a:p>
          <a:p>
            <a:pPr marL="0" indent="0" algn="ctr">
              <a:buNone/>
            </a:pPr>
            <a:r>
              <a:rPr lang="fr-FR" dirty="0" err="1"/>
              <a:t>Whitespace</a:t>
            </a:r>
            <a:r>
              <a:rPr lang="fr-FR" dirty="0"/>
              <a:t> &amp; non </a:t>
            </a:r>
            <a:r>
              <a:rPr lang="fr-FR" dirty="0" err="1"/>
              <a:t>whitespace</a:t>
            </a:r>
            <a:endParaRPr lang="fr-FR" dirty="0"/>
          </a:p>
          <a:p>
            <a:pPr marL="0" indent="0" algn="ctr">
              <a:buNone/>
            </a:pPr>
            <a:r>
              <a:rPr lang="fr-FR" dirty="0"/>
              <a:t>\s		\S</a:t>
            </a:r>
          </a:p>
          <a:p>
            <a:pPr marL="0" indent="0" algn="ctr">
              <a:buNone/>
            </a:pPr>
            <a:endParaRPr lang="fr-FR" dirty="0"/>
          </a:p>
          <a:p>
            <a:pPr marL="0" indent="0" algn="ctr">
              <a:buNone/>
            </a:pPr>
            <a:r>
              <a:rPr lang="fr-FR" dirty="0"/>
              <a:t>Digit &amp; non digit</a:t>
            </a:r>
          </a:p>
          <a:p>
            <a:pPr marL="0" indent="0" algn="ctr">
              <a:buNone/>
            </a:pPr>
            <a:r>
              <a:rPr lang="fr-FR" dirty="0"/>
              <a:t>\d		\D</a:t>
            </a:r>
          </a:p>
          <a:p>
            <a:pPr marL="0" indent="0" algn="ctr">
              <a:buNone/>
            </a:pPr>
            <a:endParaRPr lang="fr-FR" dirty="0"/>
          </a:p>
          <a:p>
            <a:pPr marL="0" indent="0" algn="ctr">
              <a:buNone/>
            </a:pPr>
            <a:r>
              <a:rPr lang="fr-FR" dirty="0"/>
              <a:t>Word &amp; non </a:t>
            </a:r>
            <a:r>
              <a:rPr lang="fr-FR" dirty="0" err="1"/>
              <a:t>word</a:t>
            </a:r>
            <a:endParaRPr lang="fr-FR" dirty="0"/>
          </a:p>
          <a:p>
            <a:pPr marL="0" indent="0" algn="ctr">
              <a:buNone/>
            </a:pPr>
            <a:r>
              <a:rPr lang="fr-FR" dirty="0"/>
              <a:t>\w		\W</a:t>
            </a:r>
          </a:p>
          <a:p>
            <a:pPr marL="0" indent="0" algn="ctr">
              <a:buNone/>
            </a:pPr>
            <a:endParaRPr lang="fr-FR" dirty="0"/>
          </a:p>
          <a:p>
            <a:pPr marL="0" indent="0" algn="ctr">
              <a:buNone/>
            </a:pPr>
            <a:r>
              <a:rPr lang="fr-FR" dirty="0" err="1"/>
              <a:t>Newline</a:t>
            </a:r>
            <a:r>
              <a:rPr lang="fr-FR" dirty="0"/>
              <a:t>, 	tabulation, 	null</a:t>
            </a:r>
          </a:p>
          <a:p>
            <a:pPr marL="0" indent="0" algn="ctr">
              <a:buNone/>
            </a:pPr>
            <a:r>
              <a:rPr lang="fr-FR" dirty="0"/>
              <a:t>\n		\t		\0</a:t>
            </a:r>
          </a:p>
        </p:txBody>
      </p:sp>
    </p:spTree>
    <p:extLst>
      <p:ext uri="{BB962C8B-B14F-4D97-AF65-F5344CB8AC3E}">
        <p14:creationId xmlns:p14="http://schemas.microsoft.com/office/powerpoint/2010/main" val="14979949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20AB8-F938-4E7B-A884-406EF4403E2C}"/>
              </a:ext>
            </a:extLst>
          </p:cNvPr>
          <p:cNvSpPr>
            <a:spLocks noGrp="1"/>
          </p:cNvSpPr>
          <p:nvPr>
            <p:ph type="title"/>
          </p:nvPr>
        </p:nvSpPr>
        <p:spPr/>
        <p:txBody>
          <a:bodyPr/>
          <a:lstStyle/>
          <a:p>
            <a:r>
              <a:rPr lang="fr-FR" dirty="0"/>
              <a:t>ECMA &amp; regex</a:t>
            </a:r>
          </a:p>
        </p:txBody>
      </p:sp>
      <p:sp>
        <p:nvSpPr>
          <p:cNvPr id="3" name="Espace réservé du contenu 2">
            <a:extLst>
              <a:ext uri="{FF2B5EF4-FFF2-40B4-BE49-F238E27FC236}">
                <a16:creationId xmlns:a16="http://schemas.microsoft.com/office/drawing/2014/main" id="{49E5700C-2FCE-4828-AD29-FFB5A949D191}"/>
              </a:ext>
            </a:extLst>
          </p:cNvPr>
          <p:cNvSpPr>
            <a:spLocks noGrp="1"/>
          </p:cNvSpPr>
          <p:nvPr>
            <p:ph idx="1"/>
          </p:nvPr>
        </p:nvSpPr>
        <p:spPr/>
        <p:txBody>
          <a:bodyPr>
            <a:normAutofit lnSpcReduction="10000"/>
          </a:bodyPr>
          <a:lstStyle/>
          <a:p>
            <a:r>
              <a:rPr lang="fr-FR" dirty="0"/>
              <a:t>Recherche simple</a:t>
            </a:r>
          </a:p>
          <a:p>
            <a:pPr lvl="1"/>
            <a:r>
              <a:rPr lang="fr-FR" dirty="0" err="1"/>
              <a:t>Regex.exec</a:t>
            </a:r>
            <a:endParaRPr lang="fr-FR" dirty="0"/>
          </a:p>
          <a:p>
            <a:endParaRPr lang="fr-FR" dirty="0"/>
          </a:p>
          <a:p>
            <a:r>
              <a:rPr lang="fr-FR" dirty="0"/>
              <a:t>Recherche dans les groupes</a:t>
            </a:r>
          </a:p>
          <a:p>
            <a:pPr lvl="1"/>
            <a:r>
              <a:rPr lang="fr-FR" dirty="0"/>
              <a:t>Pour chaque groupe identifié</a:t>
            </a:r>
          </a:p>
          <a:p>
            <a:pPr lvl="2"/>
            <a:r>
              <a:rPr lang="fr-FR" dirty="0"/>
              <a:t>Nommer les groupes </a:t>
            </a:r>
          </a:p>
          <a:p>
            <a:pPr lvl="3"/>
            <a:r>
              <a:rPr lang="fr-FR" dirty="0"/>
              <a:t>(?&lt;</a:t>
            </a:r>
            <a:r>
              <a:rPr lang="fr-FR" dirty="0" err="1"/>
              <a:t>groupName</a:t>
            </a:r>
            <a:r>
              <a:rPr lang="fr-FR" dirty="0"/>
              <a:t>&gt;\w)</a:t>
            </a:r>
          </a:p>
          <a:p>
            <a:pPr lvl="2"/>
            <a:r>
              <a:rPr lang="fr-FR" dirty="0"/>
              <a:t>Trouver par </a:t>
            </a:r>
            <a:r>
              <a:rPr lang="fr-FR" dirty="0" err="1"/>
              <a:t>groupName</a:t>
            </a:r>
            <a:endParaRPr lang="fr-FR" dirty="0"/>
          </a:p>
          <a:p>
            <a:pPr lvl="3"/>
            <a:r>
              <a:rPr lang="fr-FR" dirty="0" err="1"/>
              <a:t>m.groups.groupName</a:t>
            </a:r>
            <a:endParaRPr lang="fr-FR" dirty="0"/>
          </a:p>
        </p:txBody>
      </p:sp>
      <p:sp>
        <p:nvSpPr>
          <p:cNvPr id="7" name="Espace réservé du contenu 6">
            <a:extLst>
              <a:ext uri="{FF2B5EF4-FFF2-40B4-BE49-F238E27FC236}">
                <a16:creationId xmlns:a16="http://schemas.microsoft.com/office/drawing/2014/main" id="{B5FBB5A4-563A-4F00-AA87-798B84B7E0CB}"/>
              </a:ext>
            </a:extLst>
          </p:cNvPr>
          <p:cNvSpPr>
            <a:spLocks noGrp="1"/>
          </p:cNvSpPr>
          <p:nvPr>
            <p:ph sz="quarter" idx="14"/>
          </p:nvPr>
        </p:nvSpPr>
        <p:spPr/>
        <p:txBody>
          <a:bodyPr>
            <a:normAutofit/>
          </a:bodyPr>
          <a:lstStyle/>
          <a:p>
            <a:pPr marL="0"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regex</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 </a:t>
            </a:r>
            <a:r>
              <a:rPr lang="fr-FR" b="0" dirty="0">
                <a:solidFill>
                  <a:srgbClr val="98C379"/>
                </a:solidFill>
                <a:effectLst/>
                <a:latin typeface="Consolas" panose="020B0609020204030204" pitchFamily="49" charset="0"/>
              </a:rPr>
              <a:t>/</a:t>
            </a:r>
            <a:r>
              <a:rPr lang="fr-FR" b="0" dirty="0">
                <a:solidFill>
                  <a:srgbClr val="56B6C2"/>
                </a:solidFill>
                <a:effectLst/>
                <a:latin typeface="Consolas" panose="020B0609020204030204" pitchFamily="49" charset="0"/>
              </a:rPr>
              <a:t>(\w</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\w\d</a:t>
            </a:r>
            <a:r>
              <a:rPr lang="fr-FR" b="0" dirty="0">
                <a:solidFill>
                  <a:srgbClr val="D19A66"/>
                </a:solidFill>
                <a:effectLst/>
                <a:latin typeface="Consolas" panose="020B0609020204030204" pitchFamily="49" charset="0"/>
              </a:rPr>
              <a:t>._-]{1,}</a:t>
            </a:r>
            <a:r>
              <a:rPr lang="fr-FR" b="0" dirty="0">
                <a:solidFill>
                  <a:srgbClr val="56B6C2"/>
                </a:solidFill>
                <a:effectLst/>
                <a:latin typeface="Consolas" panose="020B0609020204030204" pitchFamily="49" charset="0"/>
              </a:rPr>
              <a:t>\w)@(\w</a:t>
            </a:r>
            <a:r>
              <a:rPr lang="fr-FR" b="0" dirty="0">
                <a:solidFill>
                  <a:srgbClr val="D19A66"/>
                </a:solidFill>
                <a:effectLst/>
                <a:latin typeface="Consolas" panose="020B0609020204030204" pitchFamily="49" charset="0"/>
              </a:rPr>
              <a:t>{1,}</a:t>
            </a:r>
            <a:r>
              <a:rPr lang="fr-FR" b="0" dirty="0">
                <a:solidFill>
                  <a:srgbClr val="56B6C2"/>
                </a:solidFill>
                <a:effectLst/>
                <a:latin typeface="Consolas" panose="020B0609020204030204" pitchFamily="49" charset="0"/>
              </a:rPr>
              <a:t>).(\w</a:t>
            </a:r>
            <a:r>
              <a:rPr lang="fr-FR" b="0" dirty="0">
                <a:solidFill>
                  <a:srgbClr val="D19A66"/>
                </a:solidFill>
                <a:effectLst/>
                <a:latin typeface="Consolas" panose="020B0609020204030204" pitchFamily="49" charset="0"/>
              </a:rPr>
              <a:t>{2,7}</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0"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str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 `desorbaix@free.fr`</a:t>
            </a:r>
            <a:r>
              <a:rPr lang="fr-FR" b="0" dirty="0">
                <a:solidFill>
                  <a:srgbClr val="ABB2BF"/>
                </a:solidFill>
                <a:effectLst/>
                <a:latin typeface="Consolas" panose="020B0609020204030204" pitchFamily="49" charset="0"/>
              </a:rPr>
              <a:t>;</a:t>
            </a:r>
          </a:p>
          <a:p>
            <a:pPr marL="0" indent="0">
              <a:buNone/>
            </a:pPr>
            <a:r>
              <a:rPr lang="fr-FR" b="0" dirty="0">
                <a:solidFill>
                  <a:srgbClr val="C678DD"/>
                </a:solidFill>
                <a:effectLst/>
                <a:latin typeface="Consolas" panose="020B0609020204030204" pitchFamily="49" charset="0"/>
              </a:rPr>
              <a:t>let</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m</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a:solidFill>
                  <a:srgbClr val="C678DD"/>
                </a:solidFill>
                <a:effectLst/>
                <a:latin typeface="Consolas" panose="020B0609020204030204" pitchFamily="49" charset="0"/>
              </a:rPr>
              <a:t>if</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regex</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exec</a:t>
            </a:r>
            <a:r>
              <a:rPr lang="fr-FR" b="0" dirty="0">
                <a:solidFill>
                  <a:srgbClr val="ABB2BF"/>
                </a:solidFill>
                <a:effectLst/>
                <a:latin typeface="Consolas" panose="020B0609020204030204" pitchFamily="49" charset="0"/>
              </a:rPr>
              <a:t>(</a:t>
            </a:r>
            <a:r>
              <a:rPr lang="fr-FR" b="0" dirty="0" err="1">
                <a:solidFill>
                  <a:srgbClr val="E5C07B"/>
                </a:solidFill>
                <a:effectLst/>
                <a:latin typeface="Consolas" panose="020B0609020204030204" pitchFamily="49" charset="0"/>
              </a:rPr>
              <a:t>str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null</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C678DD"/>
                </a:solidFill>
                <a:effectLst/>
                <a:latin typeface="Consolas" panose="020B0609020204030204" pitchFamily="49" charset="0"/>
              </a:rPr>
              <a:t>${</a:t>
            </a:r>
            <a:r>
              <a:rPr lang="fr-FR" b="0" dirty="0" err="1">
                <a:solidFill>
                  <a:srgbClr val="E5C07B"/>
                </a:solidFill>
                <a:effectLst/>
                <a:latin typeface="Consolas" panose="020B0609020204030204" pitchFamily="49" charset="0"/>
              </a:rPr>
              <a:t>str</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 format </a:t>
            </a:r>
            <a:r>
              <a:rPr lang="fr-FR" b="0" dirty="0">
                <a:solidFill>
                  <a:srgbClr val="C678DD"/>
                </a:solidFill>
                <a:effectLst/>
                <a:latin typeface="Consolas" panose="020B0609020204030204" pitchFamily="49" charset="0"/>
              </a:rPr>
              <a:t>${</a:t>
            </a:r>
            <a:r>
              <a:rPr lang="fr-FR" b="0" dirty="0">
                <a:solidFill>
                  <a:srgbClr val="E5C07B"/>
                </a:solidFill>
                <a:effectLst/>
                <a:latin typeface="Consolas" panose="020B0609020204030204" pitchFamily="49" charset="0"/>
              </a:rPr>
              <a:t>regex</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 OK`</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a:t>
            </a:r>
          </a:p>
        </p:txBody>
      </p:sp>
      <p:sp>
        <p:nvSpPr>
          <p:cNvPr id="8" name="Espace réservé du contenu 6">
            <a:extLst>
              <a:ext uri="{FF2B5EF4-FFF2-40B4-BE49-F238E27FC236}">
                <a16:creationId xmlns:a16="http://schemas.microsoft.com/office/drawing/2014/main" id="{D6C7C772-94C0-4BCC-AF9C-4140C7C91F3B}"/>
              </a:ext>
            </a:extLst>
          </p:cNvPr>
          <p:cNvSpPr txBox="1">
            <a:spLocks/>
          </p:cNvSpPr>
          <p:nvPr/>
        </p:nvSpPr>
        <p:spPr>
          <a:xfrm>
            <a:off x="4860032" y="3933056"/>
            <a:ext cx="4104456" cy="2716924"/>
          </a:xfrm>
          <a:prstGeom prst="rect">
            <a:avLst/>
          </a:prstGeom>
          <a:noFill/>
          <a:ln>
            <a:noFill/>
          </a:ln>
          <a:scene3d>
            <a:camera prst="orthographicFront">
              <a:rot lat="0" lon="0" rev="21594000"/>
            </a:camera>
            <a:lightRig rig="threePt" dir="t"/>
          </a:scene3d>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baseline="30000">
                <a:solidFill>
                  <a:schemeClr val="tx1"/>
                </a:solidFill>
                <a:latin typeface="Permanent Marker" pitchFamily="2" charset="0"/>
                <a:ea typeface="Permanent Marker" pitchFamily="2" charset="0"/>
                <a:cs typeface="+mn-cs"/>
              </a:defRPr>
            </a:lvl1pPr>
            <a:lvl2pPr marL="365125" indent="-182563" algn="l" defTabSz="914400" rtl="0" eaLnBrk="1" latinLnBrk="0" hangingPunct="1">
              <a:spcBef>
                <a:spcPct val="20000"/>
              </a:spcBef>
              <a:buFont typeface="Arial" pitchFamily="34" charset="0"/>
              <a:buChar char="–"/>
              <a:defRPr sz="1800" kern="1200">
                <a:solidFill>
                  <a:schemeClr val="tx1"/>
                </a:solidFill>
                <a:latin typeface="Permanent Marker" pitchFamily="2" charset="0"/>
                <a:ea typeface="Permanent Marker" pitchFamily="2" charset="0"/>
                <a:cs typeface="+mn-cs"/>
              </a:defRPr>
            </a:lvl2pPr>
            <a:lvl3pPr marL="450850" indent="-139700" algn="l" defTabSz="914400" rtl="0" eaLnBrk="1" latinLnBrk="0" hangingPunct="1">
              <a:spcBef>
                <a:spcPct val="20000"/>
              </a:spcBef>
              <a:buFont typeface="Arial" pitchFamily="34" charset="0"/>
              <a:buChar char="•"/>
              <a:defRPr sz="1600" kern="1200">
                <a:solidFill>
                  <a:schemeClr val="tx1"/>
                </a:solidFill>
                <a:latin typeface="Permanent Marker" pitchFamily="2" charset="0"/>
                <a:ea typeface="Permanent Marker" pitchFamily="2" charset="0"/>
                <a:cs typeface="+mn-cs"/>
              </a:defRPr>
            </a:lvl3pPr>
            <a:lvl4pPr marL="534988" indent="-147638" algn="l" defTabSz="914400" rtl="0" eaLnBrk="1" latinLnBrk="0" hangingPunct="1">
              <a:spcBef>
                <a:spcPct val="20000"/>
              </a:spcBef>
              <a:buFont typeface="Arial" pitchFamily="34" charset="0"/>
              <a:buChar char="–"/>
              <a:defRPr sz="1400" kern="1200">
                <a:solidFill>
                  <a:schemeClr val="tx1"/>
                </a:solidFill>
                <a:latin typeface="Permanent Marker" pitchFamily="2" charset="0"/>
                <a:ea typeface="Permanent Marker" pitchFamily="2" charset="0"/>
                <a:cs typeface="+mn-cs"/>
              </a:defRPr>
            </a:lvl4pPr>
            <a:lvl5pPr marL="717550" indent="-182563" algn="l" defTabSz="914400" rtl="0" eaLnBrk="1" latinLnBrk="0" hangingPunct="1">
              <a:spcBef>
                <a:spcPct val="20000"/>
              </a:spcBef>
              <a:buFont typeface="Arial" pitchFamily="34" charset="0"/>
              <a:buChar char="»"/>
              <a:defRPr sz="1400" kern="1200">
                <a:solidFill>
                  <a:schemeClr val="tx1"/>
                </a:solidFill>
                <a:latin typeface="Permanent Marker" pitchFamily="2" charset="0"/>
                <a:ea typeface="Permanent Marker" pitchFamily="2" charset="0"/>
                <a:cs typeface="+mn-cs"/>
              </a:defRPr>
            </a:lvl5pPr>
            <a:lvl6pPr marL="903288" indent="-228600" algn="l" defTabSz="914400" rtl="0" eaLnBrk="1" latinLnBrk="0" hangingPunct="1">
              <a:spcBef>
                <a:spcPct val="20000"/>
              </a:spcBef>
              <a:buFont typeface="Arial" pitchFamily="34" charset="0"/>
              <a:buChar char="•"/>
              <a:defRPr sz="1400" kern="1200">
                <a:solidFill>
                  <a:schemeClr val="tx1"/>
                </a:solidFill>
                <a:latin typeface="Permanent Marker" pitchFamily="2" charset="0"/>
                <a:ea typeface="Permanent Marker" pitchFamily="2" charset="0"/>
                <a:cs typeface="+mn-cs"/>
              </a:defRPr>
            </a:lvl6pPr>
            <a:lvl7pPr marL="987425" indent="-228600" algn="l" defTabSz="914400" rtl="0" eaLnBrk="1" latinLnBrk="0" hangingPunct="1">
              <a:spcBef>
                <a:spcPct val="20000"/>
              </a:spcBef>
              <a:buFont typeface="Arial" pitchFamily="34" charset="0"/>
              <a:buChar char="•"/>
              <a:defRPr sz="1400" kern="1200">
                <a:solidFill>
                  <a:schemeClr val="tx1"/>
                </a:solidFill>
                <a:latin typeface="Permanent Marker" pitchFamily="2" charset="0"/>
                <a:ea typeface="Permanent Marker" pitchFamily="2" charset="0"/>
                <a:cs typeface="+mn-cs"/>
              </a:defRPr>
            </a:lvl7pPr>
            <a:lvl8pPr marL="454025" indent="-228600" algn="l" defTabSz="914400" rtl="0" eaLnBrk="1" latinLnBrk="0" hangingPunct="1">
              <a:spcBef>
                <a:spcPct val="20000"/>
              </a:spcBef>
              <a:buFont typeface="Wingdings" pitchFamily="2" charset="2"/>
              <a:buChar char="2"/>
              <a:defRPr sz="1400" kern="1200">
                <a:solidFill>
                  <a:schemeClr val="tx1"/>
                </a:solidFill>
                <a:latin typeface="Permanent Marker" pitchFamily="2" charset="0"/>
                <a:ea typeface="Permanent Marker" pitchFamily="2" charset="0"/>
                <a:cs typeface="+mn-cs"/>
              </a:defRPr>
            </a:lvl8pPr>
            <a:lvl9pPr marL="447675" indent="-228600" algn="l" defTabSz="914400" rtl="0" eaLnBrk="1" latinLnBrk="0" hangingPunct="1">
              <a:spcBef>
                <a:spcPct val="20000"/>
              </a:spcBef>
              <a:buSzPct val="189000"/>
              <a:buFont typeface="Wingdings" pitchFamily="2" charset="2"/>
              <a:buChar char="C"/>
              <a:defRPr sz="1400" kern="1200" baseline="0">
                <a:solidFill>
                  <a:schemeClr val="tx1"/>
                </a:solidFill>
                <a:latin typeface="Permanent Marker" pitchFamily="2" charset="0"/>
                <a:ea typeface="Permanent Marker" pitchFamily="2" charset="0"/>
                <a:cs typeface="+mn-cs"/>
              </a:defRPr>
            </a:lvl9pPr>
          </a:lstStyle>
          <a:p>
            <a:pPr marL="0" indent="0">
              <a:buNone/>
            </a:pPr>
            <a:r>
              <a:rPr lang="en-US" b="0" dirty="0">
                <a:solidFill>
                  <a:srgbClr val="C678DD"/>
                </a:solidFill>
                <a:effectLst/>
                <a:latin typeface="Consolas" panose="020B0609020204030204" pitchFamily="49" charset="0"/>
              </a:rPr>
              <a:t>if</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m</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E06C75"/>
                </a:solidFill>
                <a:effectLst/>
                <a:latin typeface="Consolas" panose="020B0609020204030204" pitchFamily="49" charset="0"/>
              </a:rPr>
              <a:t> </a:t>
            </a:r>
            <a:r>
              <a:rPr lang="en-US" b="0" dirty="0" err="1">
                <a:solidFill>
                  <a:srgbClr val="E5C07B"/>
                </a:solidFill>
                <a:effectLst/>
                <a:latin typeface="Consolas" panose="020B0609020204030204" pitchFamily="49" charset="0"/>
              </a:rPr>
              <a:t>regex</a:t>
            </a:r>
            <a:r>
              <a:rPr lang="en-US" b="0" dirty="0" err="1">
                <a:solidFill>
                  <a:srgbClr val="ABB2BF"/>
                </a:solidFill>
                <a:effectLst/>
                <a:latin typeface="Consolas" panose="020B0609020204030204" pitchFamily="49" charset="0"/>
              </a:rPr>
              <a:t>.</a:t>
            </a:r>
            <a:r>
              <a:rPr lang="en-US" b="0" dirty="0" err="1">
                <a:solidFill>
                  <a:srgbClr val="56B6C2"/>
                </a:solidFill>
                <a:effectLst/>
                <a:latin typeface="Consolas" panose="020B0609020204030204" pitchFamily="49" charset="0"/>
              </a:rPr>
              <a:t>exec</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str</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null</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a:t>
            </a:r>
            <a:endParaRPr lang="en-US" b="0" dirty="0">
              <a:solidFill>
                <a:srgbClr val="ABB2BF"/>
              </a:solidFill>
              <a:effectLst/>
              <a:latin typeface="Consolas" panose="020B0609020204030204" pitchFamily="49" charset="0"/>
            </a:endParaRPr>
          </a:p>
          <a:p>
            <a:pPr marL="0" indent="0">
              <a:buNone/>
            </a:pPr>
            <a:r>
              <a:rPr lang="en-US" b="0" dirty="0">
                <a:solidFill>
                  <a:srgbClr val="E06C75"/>
                </a:solidFill>
                <a:effectLst/>
                <a:latin typeface="Consolas" panose="020B0609020204030204" pitchFamily="49" charset="0"/>
              </a:rPr>
              <a:t>    </a:t>
            </a:r>
            <a:r>
              <a:rPr lang="en-US" b="0" dirty="0" err="1">
                <a:solidFill>
                  <a:srgbClr val="E06C75"/>
                </a:solidFill>
                <a:effectLst/>
                <a:latin typeface="Consolas" panose="020B0609020204030204" pitchFamily="49" charset="0"/>
              </a:rPr>
              <a:t>m</a:t>
            </a:r>
            <a:r>
              <a:rPr lang="en-US" b="0" dirty="0" err="1">
                <a:solidFill>
                  <a:srgbClr val="ABB2BF"/>
                </a:solidFill>
                <a:effectLst/>
                <a:latin typeface="Consolas" panose="020B0609020204030204" pitchFamily="49" charset="0"/>
              </a:rPr>
              <a:t>.</a:t>
            </a:r>
            <a:r>
              <a:rPr lang="en-US" b="0" dirty="0" err="1">
                <a:solidFill>
                  <a:srgbClr val="56B6C2"/>
                </a:solidFill>
                <a:effectLst/>
                <a:latin typeface="Consolas" panose="020B0609020204030204" pitchFamily="49" charset="0"/>
              </a:rPr>
              <a:t>forEach</a:t>
            </a:r>
            <a:r>
              <a:rPr lang="en-US" b="0" dirty="0">
                <a:solidFill>
                  <a:srgbClr val="ABB2BF"/>
                </a:solidFill>
                <a:effectLst/>
                <a:latin typeface="Consolas" panose="020B0609020204030204" pitchFamily="49" charset="0"/>
              </a:rPr>
              <a:t>((</a:t>
            </a:r>
            <a:r>
              <a:rPr lang="en-US" b="0" i="1" dirty="0">
                <a:solidFill>
                  <a:srgbClr val="E06C75"/>
                </a:solidFill>
                <a:effectLst/>
                <a:latin typeface="Consolas" panose="020B0609020204030204" pitchFamily="49" charset="0"/>
              </a:rPr>
              <a:t>match</a:t>
            </a:r>
            <a:r>
              <a:rPr lang="en-US" b="0" dirty="0">
                <a:solidFill>
                  <a:srgbClr val="ABB2BF"/>
                </a:solidFill>
                <a:effectLst/>
                <a:latin typeface="Consolas" panose="020B0609020204030204" pitchFamily="49" charset="0"/>
              </a:rPr>
              <a:t>, </a:t>
            </a:r>
            <a:r>
              <a:rPr lang="en-US" b="0" i="1" dirty="0" err="1">
                <a:solidFill>
                  <a:srgbClr val="E06C75"/>
                </a:solidFill>
                <a:effectLst/>
                <a:latin typeface="Consolas" panose="020B0609020204030204" pitchFamily="49" charset="0"/>
              </a:rPr>
              <a:t>groupIndex</a:t>
            </a: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=&gt;</a:t>
            </a:r>
            <a:r>
              <a:rPr lang="en-US" b="0" dirty="0">
                <a:solidFill>
                  <a:srgbClr val="ABB2BF"/>
                </a:solidFill>
                <a:effectLst/>
                <a:latin typeface="Consolas" panose="020B0609020204030204" pitchFamily="49" charset="0"/>
              </a:rPr>
              <a:t> {</a:t>
            </a:r>
          </a:p>
          <a:p>
            <a:pPr marL="0" indent="0">
              <a:buNone/>
            </a:pP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console</a:t>
            </a:r>
            <a:r>
              <a:rPr lang="en-US" b="0" dirty="0">
                <a:solidFill>
                  <a:srgbClr val="ABB2BF"/>
                </a:solidFill>
                <a:effectLst/>
                <a:latin typeface="Consolas" panose="020B0609020204030204" pitchFamily="49" charset="0"/>
              </a:rPr>
              <a:t>.</a:t>
            </a:r>
            <a:r>
              <a:rPr lang="en-US" b="0" dirty="0">
                <a:solidFill>
                  <a:srgbClr val="56B6C2"/>
                </a:solidFill>
                <a:effectLst/>
                <a:latin typeface="Consolas" panose="020B0609020204030204" pitchFamily="49" charset="0"/>
              </a:rPr>
              <a:t>log</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`Found match, group </a:t>
            </a:r>
            <a:r>
              <a:rPr lang="en-US" b="0" dirty="0">
                <a:solidFill>
                  <a:srgbClr val="C678DD"/>
                </a:solidFill>
                <a:effectLst/>
                <a:latin typeface="Consolas" panose="020B0609020204030204" pitchFamily="49" charset="0"/>
              </a:rPr>
              <a:t>${</a:t>
            </a:r>
            <a:r>
              <a:rPr lang="en-US" b="0" i="1" dirty="0" err="1">
                <a:solidFill>
                  <a:srgbClr val="E06C75"/>
                </a:solidFill>
                <a:effectLst/>
                <a:latin typeface="Consolas" panose="020B0609020204030204" pitchFamily="49" charset="0"/>
              </a:rPr>
              <a:t>groupIndex</a:t>
            </a:r>
            <a:r>
              <a:rPr lang="en-US" b="0" dirty="0">
                <a:solidFill>
                  <a:srgbClr val="C678DD"/>
                </a:solidFill>
                <a:effectLst/>
                <a:latin typeface="Consolas" panose="020B0609020204030204" pitchFamily="49" charset="0"/>
              </a:rPr>
              <a:t>}</a:t>
            </a:r>
            <a:r>
              <a:rPr lang="en-US" b="0" dirty="0">
                <a:solidFill>
                  <a:srgbClr val="98C379"/>
                </a:solidFill>
                <a:effectLst/>
                <a:latin typeface="Consolas" panose="020B0609020204030204" pitchFamily="49" charset="0"/>
              </a:rPr>
              <a:t>: </a:t>
            </a:r>
            <a:r>
              <a:rPr lang="en-US" b="0" dirty="0">
                <a:solidFill>
                  <a:srgbClr val="C678DD"/>
                </a:solidFill>
                <a:effectLst/>
                <a:latin typeface="Consolas" panose="020B0609020204030204" pitchFamily="49" charset="0"/>
              </a:rPr>
              <a:t>${</a:t>
            </a:r>
            <a:r>
              <a:rPr lang="en-US" b="0" i="1" dirty="0">
                <a:solidFill>
                  <a:srgbClr val="E06C75"/>
                </a:solidFill>
                <a:effectLst/>
                <a:latin typeface="Consolas" panose="020B0609020204030204" pitchFamily="49" charset="0"/>
              </a:rPr>
              <a:t>match</a:t>
            </a:r>
            <a:r>
              <a:rPr lang="en-US" b="0" dirty="0">
                <a:solidFill>
                  <a:srgbClr val="C678DD"/>
                </a:solidFill>
                <a:effectLst/>
                <a:latin typeface="Consolas" panose="020B0609020204030204" pitchFamily="49" charset="0"/>
              </a:rPr>
              <a:t>}</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pPr marL="0" indent="0">
              <a:buNone/>
            </a:pPr>
            <a:r>
              <a:rPr lang="en-US" b="0" dirty="0">
                <a:solidFill>
                  <a:srgbClr val="ABB2BF"/>
                </a:solidFill>
                <a:effectLst/>
                <a:latin typeface="Consolas" panose="020B0609020204030204" pitchFamily="49" charset="0"/>
              </a:rPr>
              <a:t>    });</a:t>
            </a:r>
          </a:p>
          <a:p>
            <a:pPr marL="0" indent="0">
              <a:buNone/>
            </a:pPr>
            <a:r>
              <a:rPr lang="en-US"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2557828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2B8A9E-4FBE-4043-8964-70ADD47ED1C1}"/>
              </a:ext>
            </a:extLst>
          </p:cNvPr>
          <p:cNvSpPr>
            <a:spLocks noGrp="1"/>
          </p:cNvSpPr>
          <p:nvPr>
            <p:ph type="title"/>
          </p:nvPr>
        </p:nvSpPr>
        <p:spPr/>
        <p:txBody>
          <a:bodyPr/>
          <a:lstStyle/>
          <a:p>
            <a:r>
              <a:rPr lang="fr-FR" dirty="0"/>
              <a:t>Regex flags</a:t>
            </a:r>
          </a:p>
        </p:txBody>
      </p:sp>
      <p:sp>
        <p:nvSpPr>
          <p:cNvPr id="3" name="Espace réservé du contenu 2">
            <a:extLst>
              <a:ext uri="{FF2B5EF4-FFF2-40B4-BE49-F238E27FC236}">
                <a16:creationId xmlns:a16="http://schemas.microsoft.com/office/drawing/2014/main" id="{FB28B714-862F-4195-AA2D-6B650E0C271C}"/>
              </a:ext>
            </a:extLst>
          </p:cNvPr>
          <p:cNvSpPr>
            <a:spLocks noGrp="1"/>
          </p:cNvSpPr>
          <p:nvPr>
            <p:ph idx="1"/>
          </p:nvPr>
        </p:nvSpPr>
        <p:spPr>
          <a:xfrm>
            <a:off x="276195" y="1142984"/>
            <a:ext cx="8572560" cy="5286412"/>
          </a:xfrm>
        </p:spPr>
        <p:txBody>
          <a:bodyPr>
            <a:normAutofit fontScale="92500" lnSpcReduction="20000"/>
          </a:bodyPr>
          <a:lstStyle/>
          <a:p>
            <a:pPr marL="0" indent="0">
              <a:buNone/>
            </a:pPr>
            <a:r>
              <a:rPr lang="fr-FR" dirty="0"/>
              <a:t>Les flags spécifient les conditions de recherche et non les valeurs à chercher</a:t>
            </a:r>
          </a:p>
          <a:p>
            <a:pPr marL="0" indent="0">
              <a:buNone/>
            </a:pPr>
            <a:endParaRPr lang="fr-FR" dirty="0"/>
          </a:p>
          <a:p>
            <a:r>
              <a:rPr lang="fr-FR" dirty="0"/>
              <a:t>Globale : /g</a:t>
            </a:r>
          </a:p>
          <a:p>
            <a:pPr lvl="1"/>
            <a:r>
              <a:rPr lang="fr-FR" dirty="0"/>
              <a:t>Recherche récursive dans toute la chaine</a:t>
            </a:r>
          </a:p>
          <a:p>
            <a:r>
              <a:rPr lang="fr-FR" dirty="0"/>
              <a:t>Multilignes : /m</a:t>
            </a:r>
          </a:p>
          <a:p>
            <a:pPr lvl="1"/>
            <a:r>
              <a:rPr lang="fr-FR" dirty="0"/>
              <a:t>Recherche dans toutes les lignes </a:t>
            </a:r>
          </a:p>
          <a:p>
            <a:pPr lvl="2"/>
            <a:r>
              <a:rPr lang="fr-FR" dirty="0"/>
              <a:t>Début et fin signifiés par ^ et $</a:t>
            </a:r>
          </a:p>
          <a:p>
            <a:r>
              <a:rPr lang="fr-FR" dirty="0"/>
              <a:t>In sensitive : /i</a:t>
            </a:r>
          </a:p>
          <a:p>
            <a:pPr lvl="1"/>
            <a:r>
              <a:rPr lang="fr-FR" dirty="0"/>
              <a:t>Insensibilité à la casse dans la chaine	</a:t>
            </a:r>
          </a:p>
          <a:p>
            <a:r>
              <a:rPr lang="fr-FR" dirty="0"/>
              <a:t>Single line : /s</a:t>
            </a:r>
          </a:p>
          <a:p>
            <a:pPr lvl="1"/>
            <a:r>
              <a:rPr lang="fr-FR" dirty="0"/>
              <a:t>S’arrête à la fin de ligne</a:t>
            </a:r>
          </a:p>
        </p:txBody>
      </p:sp>
    </p:spTree>
    <p:extLst>
      <p:ext uri="{BB962C8B-B14F-4D97-AF65-F5344CB8AC3E}">
        <p14:creationId xmlns:p14="http://schemas.microsoft.com/office/powerpoint/2010/main" val="12830734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7A4B608-576E-442D-8265-F650F22874BB}"/>
              </a:ext>
            </a:extLst>
          </p:cNvPr>
          <p:cNvSpPr>
            <a:spLocks noGrp="1"/>
          </p:cNvSpPr>
          <p:nvPr>
            <p:ph type="title"/>
          </p:nvPr>
        </p:nvSpPr>
        <p:spPr/>
        <p:txBody>
          <a:bodyPr/>
          <a:lstStyle/>
          <a:p>
            <a:r>
              <a:rPr lang="fr-FR" dirty="0"/>
              <a:t>ressources</a:t>
            </a:r>
          </a:p>
        </p:txBody>
      </p:sp>
      <p:sp>
        <p:nvSpPr>
          <p:cNvPr id="5" name="Espace réservé du contenu 4">
            <a:extLst>
              <a:ext uri="{FF2B5EF4-FFF2-40B4-BE49-F238E27FC236}">
                <a16:creationId xmlns:a16="http://schemas.microsoft.com/office/drawing/2014/main" id="{4BFAF015-5AE5-450A-B3D7-912128273C14}"/>
              </a:ext>
            </a:extLst>
          </p:cNvPr>
          <p:cNvSpPr>
            <a:spLocks noGrp="1"/>
          </p:cNvSpPr>
          <p:nvPr>
            <p:ph idx="1"/>
          </p:nvPr>
        </p:nvSpPr>
        <p:spPr/>
        <p:txBody>
          <a:bodyPr>
            <a:normAutofit fontScale="85000" lnSpcReduction="10000"/>
          </a:bodyPr>
          <a:lstStyle/>
          <a:p>
            <a:r>
              <a:rPr lang="fr-FR" dirty="0"/>
              <a:t>Regex101</a:t>
            </a:r>
          </a:p>
          <a:p>
            <a:pPr lvl="1"/>
            <a:r>
              <a:rPr lang="fr-FR" dirty="0"/>
              <a:t>Ecriture de PCRE</a:t>
            </a:r>
          </a:p>
          <a:p>
            <a:pPr lvl="2"/>
            <a:r>
              <a:rPr lang="fr-FR" b="1" dirty="0"/>
              <a:t>P</a:t>
            </a:r>
            <a:r>
              <a:rPr lang="fr-FR" dirty="0"/>
              <a:t>erl </a:t>
            </a:r>
            <a:r>
              <a:rPr lang="fr-FR" b="1" dirty="0"/>
              <a:t>C</a:t>
            </a:r>
            <a:r>
              <a:rPr lang="fr-FR" dirty="0"/>
              <a:t>ompatible </a:t>
            </a:r>
            <a:r>
              <a:rPr lang="fr-FR" b="1" dirty="0"/>
              <a:t>R</a:t>
            </a:r>
            <a:r>
              <a:rPr lang="fr-FR" dirty="0"/>
              <a:t>egular </a:t>
            </a:r>
            <a:r>
              <a:rPr lang="fr-FR" b="1" dirty="0"/>
              <a:t>E</a:t>
            </a:r>
            <a:r>
              <a:rPr lang="fr-FR" dirty="0"/>
              <a:t>xpression</a:t>
            </a:r>
          </a:p>
          <a:p>
            <a:pPr lvl="2"/>
            <a:r>
              <a:rPr lang="fr-FR" dirty="0"/>
              <a:t>Quick </a:t>
            </a:r>
            <a:r>
              <a:rPr lang="fr-FR" dirty="0" err="1"/>
              <a:t>reference</a:t>
            </a:r>
            <a:r>
              <a:rPr lang="fr-FR" dirty="0"/>
              <a:t> guide</a:t>
            </a:r>
          </a:p>
          <a:p>
            <a:pPr lvl="1"/>
            <a:endParaRPr lang="fr-FR" dirty="0"/>
          </a:p>
          <a:p>
            <a:pPr lvl="1"/>
            <a:r>
              <a:rPr lang="fr-FR" dirty="0"/>
              <a:t>Test en ligne de regex</a:t>
            </a:r>
          </a:p>
          <a:p>
            <a:pPr lvl="1"/>
            <a:endParaRPr lang="fr-FR" dirty="0"/>
          </a:p>
          <a:p>
            <a:pPr lvl="1"/>
            <a:r>
              <a:rPr lang="fr-FR" dirty="0"/>
              <a:t>Génération de codes :</a:t>
            </a:r>
          </a:p>
          <a:p>
            <a:pPr lvl="2"/>
            <a:r>
              <a:rPr lang="fr-FR" dirty="0" err="1"/>
              <a:t>Ecma</a:t>
            </a:r>
            <a:r>
              <a:rPr lang="fr-FR" dirty="0"/>
              <a:t> js</a:t>
            </a:r>
          </a:p>
          <a:p>
            <a:pPr lvl="2"/>
            <a:r>
              <a:rPr lang="fr-FR" dirty="0"/>
              <a:t>C#</a:t>
            </a:r>
          </a:p>
          <a:p>
            <a:pPr lvl="2"/>
            <a:r>
              <a:rPr lang="fr-FR" dirty="0"/>
              <a:t>Go</a:t>
            </a:r>
          </a:p>
          <a:p>
            <a:pPr lvl="2"/>
            <a:r>
              <a:rPr lang="fr-FR" dirty="0" err="1"/>
              <a:t>Php</a:t>
            </a:r>
            <a:endParaRPr lang="fr-FR" dirty="0"/>
          </a:p>
          <a:p>
            <a:pPr lvl="2"/>
            <a:r>
              <a:rPr lang="fr-FR" dirty="0"/>
              <a:t>…</a:t>
            </a:r>
          </a:p>
          <a:p>
            <a:pPr marL="0" indent="0" algn="ctr">
              <a:buNone/>
            </a:pPr>
            <a:r>
              <a:rPr lang="fr-FR" dirty="0">
                <a:hlinkClick r:id="rId2"/>
              </a:rPr>
              <a:t>https://regex101.com/</a:t>
            </a:r>
            <a:r>
              <a:rPr lang="fr-FR" dirty="0"/>
              <a:t>  </a:t>
            </a:r>
          </a:p>
        </p:txBody>
      </p:sp>
      <p:pic>
        <p:nvPicPr>
          <p:cNvPr id="8" name="Espace réservé du contenu 7">
            <a:extLst>
              <a:ext uri="{FF2B5EF4-FFF2-40B4-BE49-F238E27FC236}">
                <a16:creationId xmlns:a16="http://schemas.microsoft.com/office/drawing/2014/main" id="{8714F72C-F859-4F6A-A296-264971FD9A69}"/>
              </a:ext>
            </a:extLst>
          </p:cNvPr>
          <p:cNvPicPr>
            <a:picLocks noGrp="1" noChangeAspect="1"/>
          </p:cNvPicPr>
          <p:nvPr>
            <p:ph sz="quarter" idx="14"/>
          </p:nvPr>
        </p:nvPicPr>
        <p:blipFill>
          <a:blip r:embed="rId3" cstate="print"/>
          <a:stretch>
            <a:fillRect/>
          </a:stretch>
        </p:blipFill>
        <p:spPr>
          <a:xfrm rot="160723">
            <a:off x="5359400" y="2386175"/>
            <a:ext cx="3435350" cy="2460300"/>
          </a:xfrm>
        </p:spPr>
      </p:pic>
    </p:spTree>
    <p:extLst>
      <p:ext uri="{BB962C8B-B14F-4D97-AF65-F5344CB8AC3E}">
        <p14:creationId xmlns:p14="http://schemas.microsoft.com/office/powerpoint/2010/main" val="2938063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fake REST</a:t>
            </a:r>
          </a:p>
        </p:txBody>
      </p:sp>
      <p:sp>
        <p:nvSpPr>
          <p:cNvPr id="2" name="Espace réservé du contenu 1"/>
          <p:cNvSpPr>
            <a:spLocks noGrp="1"/>
          </p:cNvSpPr>
          <p:nvPr>
            <p:ph idx="1"/>
          </p:nvPr>
        </p:nvSpPr>
        <p:spPr>
          <a:prstGeom prst="rect">
            <a:avLst/>
          </a:prstGeom>
        </p:spPr>
        <p:txBody>
          <a:bodyPr>
            <a:normAutofit fontScale="62500" lnSpcReduction="20000"/>
          </a:bodyPr>
          <a:lstStyle/>
          <a:p>
            <a:endParaRPr lang="fr-FR" dirty="0"/>
          </a:p>
          <a:p>
            <a:pPr marL="342900" lvl="1" indent="0">
              <a:buNone/>
            </a:pPr>
            <a:endParaRPr lang="fr-FR" dirty="0"/>
          </a:p>
          <a:p>
            <a:r>
              <a:rPr lang="fr-FR" dirty="0"/>
              <a:t>Json-server</a:t>
            </a:r>
          </a:p>
          <a:p>
            <a:pPr lvl="1"/>
            <a:r>
              <a:rPr lang="fr-FR" dirty="0"/>
              <a:t>Ecrit en node.js</a:t>
            </a:r>
          </a:p>
          <a:p>
            <a:pPr lvl="1"/>
            <a:endParaRPr lang="fr-FR" dirty="0"/>
          </a:p>
          <a:p>
            <a:pPr lvl="1"/>
            <a:r>
              <a:rPr lang="fr-FR" dirty="0"/>
              <a:t>Fake REST API</a:t>
            </a:r>
          </a:p>
          <a:p>
            <a:pPr lvl="1"/>
            <a:endParaRPr lang="fr-FR" dirty="0"/>
          </a:p>
          <a:p>
            <a:pPr lvl="1"/>
            <a:r>
              <a:rPr lang="fr-FR" dirty="0" err="1"/>
              <a:t>Mockeur</a:t>
            </a:r>
            <a:r>
              <a:rPr lang="fr-FR" dirty="0"/>
              <a:t> de services </a:t>
            </a:r>
            <a:r>
              <a:rPr lang="fr-FR" dirty="0" err="1"/>
              <a:t>rest</a:t>
            </a:r>
            <a:endParaRPr lang="fr-FR" dirty="0"/>
          </a:p>
          <a:p>
            <a:pPr lvl="1"/>
            <a:endParaRPr lang="fr-FR" dirty="0"/>
          </a:p>
          <a:p>
            <a:pPr lvl="1"/>
            <a:r>
              <a:rPr lang="fr-FR" dirty="0"/>
              <a:t>Stockage json</a:t>
            </a:r>
          </a:p>
          <a:p>
            <a:pPr lvl="1"/>
            <a:endParaRPr lang="fr-FR" dirty="0"/>
          </a:p>
          <a:p>
            <a:pPr lvl="2"/>
            <a:r>
              <a:rPr lang="fr-FR" dirty="0"/>
              <a:t>Création de </a:t>
            </a:r>
            <a:r>
              <a:rPr lang="fr-FR" dirty="0" err="1"/>
              <a:t>endpoint</a:t>
            </a:r>
            <a:r>
              <a:rPr lang="fr-FR" dirty="0"/>
              <a:t> en fonction des ressources du fichier</a:t>
            </a:r>
          </a:p>
          <a:p>
            <a:pPr lvl="1"/>
            <a:endParaRPr lang="fr-FR" dirty="0"/>
          </a:p>
          <a:p>
            <a:pPr lvl="2"/>
            <a:r>
              <a:rPr lang="fr-FR" dirty="0"/>
              <a:t>Ecriture direct sur le fichier json</a:t>
            </a:r>
          </a:p>
          <a:p>
            <a:pPr lvl="1"/>
            <a:endParaRPr lang="fr-FR" dirty="0"/>
          </a:p>
          <a:p>
            <a:pPr lvl="1"/>
            <a:r>
              <a:rPr lang="fr-FR" dirty="0">
                <a:hlinkClick r:id="rId3"/>
              </a:rPr>
              <a:t>https://github.com/typicode/json-server</a:t>
            </a:r>
            <a:endParaRPr lang="fr-FR" dirty="0"/>
          </a:p>
          <a:p>
            <a:pPr lvl="2"/>
            <a:r>
              <a:rPr lang="fr-FR" dirty="0"/>
              <a:t>npm </a:t>
            </a:r>
            <a:r>
              <a:rPr lang="fr-FR" dirty="0" err="1"/>
              <a:t>instal</a:t>
            </a:r>
            <a:r>
              <a:rPr lang="fr-FR" dirty="0"/>
              <a:t> –g json-server</a:t>
            </a:r>
          </a:p>
        </p:txBody>
      </p:sp>
      <p:grpSp>
        <p:nvGrpSpPr>
          <p:cNvPr id="7" name="Groupe 9"/>
          <p:cNvGrpSpPr/>
          <p:nvPr/>
        </p:nvGrpSpPr>
        <p:grpSpPr>
          <a:xfrm>
            <a:off x="7670854" y="1153915"/>
            <a:ext cx="1768091" cy="1550194"/>
            <a:chOff x="7082570" y="3163972"/>
            <a:chExt cx="2309813" cy="2066925"/>
          </a:xfrm>
        </p:grpSpPr>
        <p:pic>
          <p:nvPicPr>
            <p:cNvPr id="8" name="Picture 2" descr="C:\Users\Alex\Desktop\7345610a78ba71a45f37XL.png"/>
            <p:cNvPicPr>
              <a:picLocks noChangeAspect="1" noChangeArrowheads="1"/>
            </p:cNvPicPr>
            <p:nvPr/>
          </p:nvPicPr>
          <p:blipFill>
            <a:blip r:embed="rId4"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a:off x="7236592" y="3571876"/>
              <a:ext cx="1621689" cy="954108"/>
            </a:xfrm>
            <a:prstGeom prst="rect">
              <a:avLst/>
            </a:prstGeom>
            <a:noFill/>
          </p:spPr>
          <p:txBody>
            <a:bodyPr wrap="square" rtlCol="0">
              <a:spAutoFit/>
            </a:bodyPr>
            <a:lstStyle/>
            <a:p>
              <a:r>
                <a:rPr lang="fr-FR" sz="1350" dirty="0">
                  <a:latin typeface="Permanent Marker" pitchFamily="2" charset="0"/>
                  <a:ea typeface="Permanent Marker" pitchFamily="2" charset="0"/>
                </a:rPr>
                <a:t>Utilise </a:t>
              </a:r>
            </a:p>
            <a:p>
              <a:r>
                <a:rPr lang="fr-FR" sz="1350" dirty="0">
                  <a:latin typeface="Permanent Marker" pitchFamily="2" charset="0"/>
                  <a:ea typeface="Permanent Marker" pitchFamily="2" charset="0"/>
                </a:rPr>
                <a:t>     dans le </a:t>
              </a:r>
            </a:p>
            <a:p>
              <a:r>
                <a:rPr lang="fr-FR" sz="1350" dirty="0">
                  <a:latin typeface="Permanent Marker" pitchFamily="2" charset="0"/>
                  <a:ea typeface="Permanent Marker" pitchFamily="2" charset="0"/>
                </a:rPr>
                <a:t>  cours *</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350"/>
            </a:p>
          </p:txBody>
        </p:sp>
      </p:grpSp>
      <p:grpSp>
        <p:nvGrpSpPr>
          <p:cNvPr id="5" name="Groupe 4">
            <a:extLst>
              <a:ext uri="{FF2B5EF4-FFF2-40B4-BE49-F238E27FC236}">
                <a16:creationId xmlns:a16="http://schemas.microsoft.com/office/drawing/2014/main" id="{EF358BBB-EEAB-442D-B09C-C0AA6A6DFC08}"/>
              </a:ext>
            </a:extLst>
          </p:cNvPr>
          <p:cNvGrpSpPr/>
          <p:nvPr/>
        </p:nvGrpSpPr>
        <p:grpSpPr>
          <a:xfrm>
            <a:off x="6021833" y="2423838"/>
            <a:ext cx="2100263" cy="1761511"/>
            <a:chOff x="8029110" y="2088784"/>
            <a:chExt cx="2800351" cy="2348681"/>
          </a:xfrm>
        </p:grpSpPr>
        <p:pic>
          <p:nvPicPr>
            <p:cNvPr id="6147" name="Picture 3"/>
            <p:cNvPicPr>
              <a:picLocks noChangeAspect="1" noChangeArrowheads="1"/>
            </p:cNvPicPr>
            <p:nvPr/>
          </p:nvPicPr>
          <p:blipFill>
            <a:blip r:embed="rId5"/>
            <a:srcRect/>
            <a:stretch>
              <a:fillRect/>
            </a:stretch>
          </p:blipFill>
          <p:spPr bwMode="auto">
            <a:xfrm rot="366487">
              <a:off x="8029110" y="2088784"/>
              <a:ext cx="2800351" cy="2348681"/>
            </a:xfrm>
            <a:prstGeom prst="rect">
              <a:avLst/>
            </a:prstGeom>
            <a:noFill/>
            <a:ln w="9525">
              <a:noFill/>
              <a:miter lim="800000"/>
              <a:headEnd/>
              <a:tailEnd/>
            </a:ln>
            <a:effectLst/>
          </p:spPr>
        </p:pic>
        <p:sp>
          <p:nvSpPr>
            <p:cNvPr id="4" name="Trapèze 3">
              <a:extLst>
                <a:ext uri="{FF2B5EF4-FFF2-40B4-BE49-F238E27FC236}">
                  <a16:creationId xmlns:a16="http://schemas.microsoft.com/office/drawing/2014/main" id="{2373CB70-921A-4FFE-B618-B5ABC53CB01E}"/>
                </a:ext>
              </a:extLst>
            </p:cNvPr>
            <p:cNvSpPr/>
            <p:nvPr/>
          </p:nvSpPr>
          <p:spPr>
            <a:xfrm rot="21222604">
              <a:off x="8659923" y="2690892"/>
              <a:ext cx="671037" cy="380301"/>
            </a:xfrm>
            <a:prstGeom prst="trapezoid">
              <a:avLst/>
            </a:prstGeom>
            <a:solidFill>
              <a:srgbClr val="2DA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grpSp>
    </p:spTree>
    <p:extLst>
      <p:ext uri="{BB962C8B-B14F-4D97-AF65-F5344CB8AC3E}">
        <p14:creationId xmlns:p14="http://schemas.microsoft.com/office/powerpoint/2010/main" val="335373933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DB36C5D-1EB0-479B-9510-26EE1AA9D72F}"/>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B4B0B752-6C2A-4278-BAC5-8AEA5A6C324C}"/>
              </a:ext>
            </a:extLst>
          </p:cNvPr>
          <p:cNvSpPr>
            <a:spLocks noGrp="1"/>
          </p:cNvSpPr>
          <p:nvPr>
            <p:ph idx="1"/>
          </p:nvPr>
        </p:nvSpPr>
        <p:spPr/>
        <p:txBody>
          <a:bodyPr/>
          <a:lstStyle/>
          <a:p>
            <a:pPr lvl="1"/>
            <a:r>
              <a:rPr lang="fr-FR" dirty="0"/>
              <a:t>Structure et syntaxe d'une expression régulière.</a:t>
            </a:r>
          </a:p>
          <a:p>
            <a:endParaRPr lang="fr-FR" dirty="0"/>
          </a:p>
          <a:p>
            <a:pPr lvl="1"/>
            <a:r>
              <a:rPr lang="fr-FR" dirty="0"/>
              <a:t>Validation asynchrone.</a:t>
            </a:r>
          </a:p>
          <a:p>
            <a:endParaRPr lang="fr-FR" dirty="0"/>
          </a:p>
        </p:txBody>
      </p:sp>
    </p:spTree>
    <p:extLst>
      <p:ext uri="{BB962C8B-B14F-4D97-AF65-F5344CB8AC3E}">
        <p14:creationId xmlns:p14="http://schemas.microsoft.com/office/powerpoint/2010/main" val="26419706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5A356D-D1AF-4FEF-B0D9-43A16A3A3FCA}"/>
              </a:ext>
            </a:extLst>
          </p:cNvPr>
          <p:cNvSpPr>
            <a:spLocks noGrp="1"/>
          </p:cNvSpPr>
          <p:nvPr>
            <p:ph type="title"/>
          </p:nvPr>
        </p:nvSpPr>
        <p:spPr/>
        <p:txBody>
          <a:bodyPr/>
          <a:lstStyle/>
          <a:p>
            <a:r>
              <a:rPr lang="fr-FR" dirty="0"/>
              <a:t>Environnement de débogage</a:t>
            </a:r>
          </a:p>
        </p:txBody>
      </p:sp>
      <p:sp>
        <p:nvSpPr>
          <p:cNvPr id="5" name="Espace réservé du texte 4">
            <a:extLst>
              <a:ext uri="{FF2B5EF4-FFF2-40B4-BE49-F238E27FC236}">
                <a16:creationId xmlns:a16="http://schemas.microsoft.com/office/drawing/2014/main" id="{45B62DAB-1AFE-4B50-A1A2-53A6F0FEA269}"/>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6882241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A74496-1FA0-4E24-86F3-4020E54824B5}"/>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56EC7F26-56EA-4F05-910D-21A59E0646D1}"/>
              </a:ext>
            </a:extLst>
          </p:cNvPr>
          <p:cNvSpPr>
            <a:spLocks noGrp="1"/>
          </p:cNvSpPr>
          <p:nvPr>
            <p:ph idx="1"/>
          </p:nvPr>
        </p:nvSpPr>
        <p:spPr/>
        <p:txBody>
          <a:bodyPr>
            <a:normAutofit lnSpcReduction="10000"/>
          </a:bodyPr>
          <a:lstStyle/>
          <a:p>
            <a:r>
              <a:rPr lang="fr-FR" dirty="0"/>
              <a:t>Chrome </a:t>
            </a:r>
            <a:r>
              <a:rPr lang="fr-FR" dirty="0" err="1"/>
              <a:t>Devtools</a:t>
            </a:r>
            <a:r>
              <a:rPr lang="fr-FR" dirty="0"/>
              <a:t>, Firefox </a:t>
            </a:r>
            <a:r>
              <a:rPr lang="fr-FR" dirty="0" err="1"/>
              <a:t>Developper</a:t>
            </a:r>
            <a:r>
              <a:rPr lang="fr-FR" dirty="0"/>
              <a:t>, Node-debug</a:t>
            </a:r>
          </a:p>
          <a:p>
            <a:r>
              <a:rPr lang="fr-FR" dirty="0"/>
              <a:t>Gérer les messages d'erreur client en production.</a:t>
            </a:r>
          </a:p>
          <a:p>
            <a:r>
              <a:rPr lang="fr-FR" dirty="0"/>
              <a:t>Tests </a:t>
            </a:r>
            <a:r>
              <a:rPr lang="fr-FR" dirty="0" err="1"/>
              <a:t>multinavigateurs</a:t>
            </a:r>
            <a:endParaRPr lang="fr-FR" dirty="0"/>
          </a:p>
          <a:p>
            <a:r>
              <a:rPr lang="fr-FR" dirty="0"/>
              <a:t>Stockage des tests.</a:t>
            </a:r>
          </a:p>
          <a:p>
            <a:r>
              <a:rPr lang="fr-FR" dirty="0"/>
              <a:t>Framework de test (</a:t>
            </a:r>
            <a:r>
              <a:rPr lang="fr-FR" dirty="0" err="1"/>
              <a:t>mocha</a:t>
            </a:r>
            <a:r>
              <a:rPr lang="fr-FR" dirty="0"/>
              <a:t>, </a:t>
            </a:r>
            <a:r>
              <a:rPr lang="fr-FR" dirty="0" err="1"/>
              <a:t>jasmine</a:t>
            </a:r>
            <a:r>
              <a:rPr lang="fr-FR" dirty="0"/>
              <a:t>, </a:t>
            </a:r>
            <a:r>
              <a:rPr lang="fr-FR" dirty="0" err="1"/>
              <a:t>Jest</a:t>
            </a:r>
            <a:r>
              <a:rPr lang="fr-FR" dirty="0"/>
              <a:t>, etc.)</a:t>
            </a:r>
          </a:p>
          <a:p>
            <a:r>
              <a:rPr lang="fr-FR" dirty="0"/>
              <a:t>Tests de performance et de charge.</a:t>
            </a:r>
          </a:p>
          <a:p>
            <a:endParaRPr lang="fr-FR" dirty="0"/>
          </a:p>
        </p:txBody>
      </p:sp>
    </p:spTree>
    <p:extLst>
      <p:ext uri="{BB962C8B-B14F-4D97-AF65-F5344CB8AC3E}">
        <p14:creationId xmlns:p14="http://schemas.microsoft.com/office/powerpoint/2010/main" val="17548762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9D2C571-7942-47D3-8E7A-B3BC52843B26}"/>
              </a:ext>
            </a:extLst>
          </p:cNvPr>
          <p:cNvSpPr>
            <a:spLocks noGrp="1"/>
          </p:cNvSpPr>
          <p:nvPr>
            <p:ph type="title"/>
          </p:nvPr>
        </p:nvSpPr>
        <p:spPr/>
        <p:txBody>
          <a:bodyPr/>
          <a:lstStyle/>
          <a:p>
            <a:r>
              <a:rPr lang="fr-FR" dirty="0"/>
              <a:t>Chrome </a:t>
            </a:r>
            <a:r>
              <a:rPr lang="fr-FR" dirty="0" err="1"/>
              <a:t>devtools</a:t>
            </a:r>
            <a:endParaRPr lang="fr-FR" dirty="0"/>
          </a:p>
        </p:txBody>
      </p:sp>
      <p:sp>
        <p:nvSpPr>
          <p:cNvPr id="5" name="Espace réservé du contenu 4">
            <a:extLst>
              <a:ext uri="{FF2B5EF4-FFF2-40B4-BE49-F238E27FC236}">
                <a16:creationId xmlns:a16="http://schemas.microsoft.com/office/drawing/2014/main" id="{FE58AB90-3E57-4A00-9210-AC493BCC4867}"/>
              </a:ext>
            </a:extLst>
          </p:cNvPr>
          <p:cNvSpPr>
            <a:spLocks noGrp="1"/>
          </p:cNvSpPr>
          <p:nvPr>
            <p:ph idx="1"/>
          </p:nvPr>
        </p:nvSpPr>
        <p:spPr/>
        <p:txBody>
          <a:bodyPr/>
          <a:lstStyle/>
          <a:p>
            <a:r>
              <a:rPr lang="fr-FR" dirty="0"/>
              <a:t>Chrome propose une série d’outils lié au développement web </a:t>
            </a:r>
          </a:p>
          <a:p>
            <a:pPr marL="457200" lvl="1" indent="0" algn="ctr">
              <a:buNone/>
            </a:pPr>
            <a:r>
              <a:rPr lang="fr-FR" dirty="0"/>
              <a:t>Ctrl + Maj + i </a:t>
            </a:r>
            <a:r>
              <a:rPr lang="fr-FR" i="1" dirty="0"/>
              <a:t>ou </a:t>
            </a:r>
            <a:r>
              <a:rPr lang="fr-FR" dirty="0"/>
              <a:t>F12 </a:t>
            </a:r>
          </a:p>
          <a:p>
            <a:pPr marL="457200" lvl="1" indent="0">
              <a:buNone/>
            </a:pPr>
            <a:r>
              <a:rPr lang="fr-FR" dirty="0"/>
              <a:t>Permet l’ouverture de cette fenêtre</a:t>
            </a:r>
          </a:p>
          <a:p>
            <a:pPr lvl="1"/>
            <a:r>
              <a:rPr lang="fr-FR" dirty="0"/>
              <a:t>Propose </a:t>
            </a:r>
          </a:p>
          <a:p>
            <a:pPr lvl="2"/>
            <a:r>
              <a:rPr lang="fr-FR" dirty="0"/>
              <a:t>un debugger</a:t>
            </a:r>
          </a:p>
          <a:p>
            <a:pPr lvl="2"/>
            <a:r>
              <a:rPr lang="fr-FR" dirty="0"/>
              <a:t>Une inspection</a:t>
            </a:r>
          </a:p>
          <a:p>
            <a:pPr lvl="3"/>
            <a:r>
              <a:rPr lang="fr-FR" dirty="0" err="1"/>
              <a:t>Cpu</a:t>
            </a:r>
            <a:endParaRPr lang="fr-FR" dirty="0"/>
          </a:p>
          <a:p>
            <a:pPr lvl="3"/>
            <a:r>
              <a:rPr lang="fr-FR" dirty="0"/>
              <a:t>Réseaux</a:t>
            </a:r>
          </a:p>
          <a:p>
            <a:pPr lvl="3"/>
            <a:r>
              <a:rPr lang="fr-FR" dirty="0"/>
              <a:t>Html/css</a:t>
            </a:r>
          </a:p>
          <a:p>
            <a:pPr lvl="3"/>
            <a:r>
              <a:rPr lang="fr-FR" dirty="0"/>
              <a:t>Des </a:t>
            </a:r>
            <a:r>
              <a:rPr lang="fr-FR" dirty="0" err="1"/>
              <a:t>storage</a:t>
            </a:r>
            <a:r>
              <a:rPr lang="fr-FR" dirty="0"/>
              <a:t>, …</a:t>
            </a:r>
          </a:p>
        </p:txBody>
      </p:sp>
      <p:pic>
        <p:nvPicPr>
          <p:cNvPr id="7" name="Image 6">
            <a:extLst>
              <a:ext uri="{FF2B5EF4-FFF2-40B4-BE49-F238E27FC236}">
                <a16:creationId xmlns:a16="http://schemas.microsoft.com/office/drawing/2014/main" id="{DCC0A7CD-F3A5-4A49-A00E-4AA05C976D40}"/>
              </a:ext>
            </a:extLst>
          </p:cNvPr>
          <p:cNvPicPr>
            <a:picLocks noChangeAspect="1"/>
          </p:cNvPicPr>
          <p:nvPr/>
        </p:nvPicPr>
        <p:blipFill>
          <a:blip r:embed="rId2"/>
          <a:stretch>
            <a:fillRect/>
          </a:stretch>
        </p:blipFill>
        <p:spPr>
          <a:xfrm>
            <a:off x="3851920" y="3786190"/>
            <a:ext cx="5076056" cy="2855282"/>
          </a:xfrm>
          <a:prstGeom prst="rect">
            <a:avLst/>
          </a:prstGeom>
        </p:spPr>
      </p:pic>
    </p:spTree>
    <p:extLst>
      <p:ext uri="{BB962C8B-B14F-4D97-AF65-F5344CB8AC3E}">
        <p14:creationId xmlns:p14="http://schemas.microsoft.com/office/powerpoint/2010/main" val="38717338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90B404D-3E20-4BD5-B10F-817B8934ABA1}"/>
              </a:ext>
            </a:extLst>
          </p:cNvPr>
          <p:cNvSpPr>
            <a:spLocks noGrp="1"/>
          </p:cNvSpPr>
          <p:nvPr>
            <p:ph type="title"/>
          </p:nvPr>
        </p:nvSpPr>
        <p:spPr/>
        <p:txBody>
          <a:bodyPr/>
          <a:lstStyle/>
          <a:p>
            <a:r>
              <a:rPr lang="fr-FR" dirty="0"/>
              <a:t>Tester le temps d’exécution</a:t>
            </a:r>
          </a:p>
        </p:txBody>
      </p:sp>
      <p:sp>
        <p:nvSpPr>
          <p:cNvPr id="5" name="Espace réservé du contenu 4">
            <a:extLst>
              <a:ext uri="{FF2B5EF4-FFF2-40B4-BE49-F238E27FC236}">
                <a16:creationId xmlns:a16="http://schemas.microsoft.com/office/drawing/2014/main" id="{54A6EA2B-3956-44F4-BC22-FF957CF1CD74}"/>
              </a:ext>
            </a:extLst>
          </p:cNvPr>
          <p:cNvSpPr>
            <a:spLocks noGrp="1"/>
          </p:cNvSpPr>
          <p:nvPr>
            <p:ph idx="1"/>
          </p:nvPr>
        </p:nvSpPr>
        <p:spPr/>
        <p:txBody>
          <a:bodyPr/>
          <a:lstStyle/>
          <a:p>
            <a:r>
              <a:rPr lang="fr-FR" dirty="0"/>
              <a:t>Console nous fournit 2 fonctions pour mesurer le temps d’exécution</a:t>
            </a:r>
          </a:p>
          <a:p>
            <a:endParaRPr lang="fr-FR" dirty="0"/>
          </a:p>
          <a:p>
            <a:pPr lvl="2"/>
            <a:r>
              <a:rPr lang="fr-FR" dirty="0" err="1"/>
              <a:t>console.time</a:t>
            </a:r>
            <a:r>
              <a:rPr lang="fr-FR" dirty="0"/>
              <a:t>(‘</a:t>
            </a:r>
            <a:r>
              <a:rPr lang="fr-FR" dirty="0" err="1"/>
              <a:t>nomDeTache</a:t>
            </a:r>
            <a:r>
              <a:rPr lang="fr-FR" dirty="0"/>
              <a:t>’);</a:t>
            </a:r>
          </a:p>
          <a:p>
            <a:pPr lvl="2"/>
            <a:endParaRPr lang="fr-FR" dirty="0"/>
          </a:p>
          <a:p>
            <a:pPr lvl="2"/>
            <a:r>
              <a:rPr lang="fr-FR" dirty="0" err="1"/>
              <a:t>console.timeEnd</a:t>
            </a:r>
            <a:r>
              <a:rPr lang="fr-FR" dirty="0"/>
              <a:t>(‘</a:t>
            </a:r>
            <a:r>
              <a:rPr lang="fr-FR" dirty="0" err="1"/>
              <a:t>nomDeTache</a:t>
            </a:r>
            <a:r>
              <a:rPr lang="fr-FR" dirty="0"/>
              <a:t>’);</a:t>
            </a:r>
          </a:p>
          <a:p>
            <a:pPr lvl="7"/>
            <a:r>
              <a:rPr lang="fr-FR" dirty="0"/>
              <a:t>testPerf.js</a:t>
            </a:r>
          </a:p>
          <a:p>
            <a:pPr marL="396875" lvl="7" indent="0">
              <a:buNone/>
            </a:pPr>
            <a:r>
              <a:rPr lang="fr-FR" b="0" dirty="0" err="1">
                <a:solidFill>
                  <a:srgbClr val="E5C07B"/>
                </a:solidFill>
                <a:effectLst/>
                <a:latin typeface="Consolas" panose="020B0609020204030204" pitchFamily="49" charset="0"/>
              </a:rPr>
              <a:t>console</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time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'temps fonction’</a:t>
            </a:r>
            <a:r>
              <a:rPr lang="fr-FR" b="0" dirty="0">
                <a:solidFill>
                  <a:srgbClr val="ABB2BF"/>
                </a:solidFill>
                <a:effectLst/>
                <a:latin typeface="Consolas" panose="020B0609020204030204" pitchFamily="49" charset="0"/>
              </a:rPr>
              <a:t>); </a:t>
            </a:r>
          </a:p>
          <a:p>
            <a:pPr marL="396875" lvl="7" indent="0">
              <a:buNone/>
            </a:pPr>
            <a:r>
              <a:rPr lang="fr-FR" b="0" dirty="0" err="1">
                <a:solidFill>
                  <a:srgbClr val="61AFEF"/>
                </a:solidFill>
                <a:effectLst/>
                <a:latin typeface="Consolas" panose="020B0609020204030204" pitchFamily="49" charset="0"/>
              </a:rPr>
              <a:t>mafonction</a:t>
            </a:r>
            <a:r>
              <a:rPr lang="fr-FR" b="0" dirty="0">
                <a:solidFill>
                  <a:srgbClr val="ABB2BF"/>
                </a:solidFill>
                <a:effectLst/>
                <a:latin typeface="Consolas" panose="020B0609020204030204" pitchFamily="49" charset="0"/>
              </a:rPr>
              <a:t>();// … </a:t>
            </a:r>
            <a:r>
              <a:rPr lang="fr-FR" b="0" dirty="0" err="1">
                <a:solidFill>
                  <a:srgbClr val="ABB2BF"/>
                </a:solidFill>
                <a:effectLst/>
                <a:latin typeface="Consolas" panose="020B0609020204030204" pitchFamily="49" charset="0"/>
              </a:rPr>
              <a:t>ect</a:t>
            </a:r>
            <a:endParaRPr lang="fr-FR" b="0" dirty="0">
              <a:solidFill>
                <a:srgbClr val="ABB2BF"/>
              </a:solidFill>
              <a:effectLst/>
              <a:latin typeface="Consolas" panose="020B0609020204030204" pitchFamily="49" charset="0"/>
            </a:endParaRPr>
          </a:p>
          <a:p>
            <a:pPr marL="396875" lvl="7" indent="0">
              <a:buNone/>
            </a:pPr>
            <a:r>
              <a:rPr lang="fr-FR" b="0" dirty="0" err="1">
                <a:solidFill>
                  <a:srgbClr val="E5C07B"/>
                </a:solidFill>
                <a:effectLst/>
                <a:latin typeface="Consolas" panose="020B0609020204030204" pitchFamily="49" charset="0"/>
              </a:rPr>
              <a:t>console</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timeEnd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'temps fonction'</a:t>
            </a:r>
            <a:r>
              <a:rPr lang="fr-FR" b="0" dirty="0">
                <a:solidFill>
                  <a:srgbClr val="ABB2BF"/>
                </a:solidFill>
                <a:effectLst/>
                <a:latin typeface="Consolas" panose="020B0609020204030204" pitchFamily="49" charset="0"/>
              </a:rPr>
              <a:t>);</a:t>
            </a:r>
          </a:p>
          <a:p>
            <a:pPr lvl="7"/>
            <a:endParaRPr lang="fr-FR" dirty="0"/>
          </a:p>
        </p:txBody>
      </p:sp>
    </p:spTree>
    <p:extLst>
      <p:ext uri="{BB962C8B-B14F-4D97-AF65-F5344CB8AC3E}">
        <p14:creationId xmlns:p14="http://schemas.microsoft.com/office/powerpoint/2010/main" val="9263114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78135C-9A08-42AA-9081-1C9F8C6F4581}"/>
              </a:ext>
            </a:extLst>
          </p:cNvPr>
          <p:cNvSpPr>
            <a:spLocks noGrp="1"/>
          </p:cNvSpPr>
          <p:nvPr>
            <p:ph type="title"/>
          </p:nvPr>
        </p:nvSpPr>
        <p:spPr/>
        <p:txBody>
          <a:bodyPr/>
          <a:lstStyle/>
          <a:p>
            <a:r>
              <a:rPr lang="fr-FR" dirty="0"/>
              <a:t>profiling</a:t>
            </a:r>
          </a:p>
        </p:txBody>
      </p:sp>
      <p:sp>
        <p:nvSpPr>
          <p:cNvPr id="3" name="Espace réservé du contenu 2">
            <a:extLst>
              <a:ext uri="{FF2B5EF4-FFF2-40B4-BE49-F238E27FC236}">
                <a16:creationId xmlns:a16="http://schemas.microsoft.com/office/drawing/2014/main" id="{3028DEEE-99F2-45A9-86AC-CCF64667B8D8}"/>
              </a:ext>
            </a:extLst>
          </p:cNvPr>
          <p:cNvSpPr>
            <a:spLocks noGrp="1"/>
          </p:cNvSpPr>
          <p:nvPr>
            <p:ph idx="1"/>
          </p:nvPr>
        </p:nvSpPr>
        <p:spPr/>
        <p:txBody>
          <a:bodyPr>
            <a:normAutofit fontScale="92500" lnSpcReduction="20000"/>
          </a:bodyPr>
          <a:lstStyle/>
          <a:p>
            <a:r>
              <a:rPr lang="fr-FR" dirty="0"/>
              <a:t>Console permet aussi d’examiner l’usage processeur</a:t>
            </a:r>
          </a:p>
          <a:p>
            <a:pPr lvl="2"/>
            <a:r>
              <a:rPr lang="fr-FR" dirty="0" err="1"/>
              <a:t>console.profile</a:t>
            </a:r>
            <a:r>
              <a:rPr lang="fr-FR" dirty="0"/>
              <a:t>(‘nom du profile’);</a:t>
            </a:r>
          </a:p>
          <a:p>
            <a:pPr lvl="2"/>
            <a:r>
              <a:rPr lang="fr-FR" dirty="0" err="1"/>
              <a:t>Console.profileEnd</a:t>
            </a:r>
            <a:r>
              <a:rPr lang="fr-FR" dirty="0"/>
              <a:t>(‘nom du profile’);</a:t>
            </a:r>
          </a:p>
          <a:p>
            <a:pPr lvl="7"/>
            <a:r>
              <a:rPr lang="fr-FR" dirty="0"/>
              <a:t>Profiling.js</a:t>
            </a:r>
            <a:endParaRPr lang="fr-FR" dirty="0">
              <a:solidFill>
                <a:srgbClr val="ABB2BF"/>
              </a:solidFill>
              <a:latin typeface="Consolas" panose="020B0609020204030204" pitchFamily="49" charset="0"/>
            </a:endParaRPr>
          </a:p>
          <a:p>
            <a:pPr marL="396875" lvl="7" indent="0">
              <a:buNone/>
            </a:pP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monProcess</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err="1">
                <a:solidFill>
                  <a:srgbClr val="E5C07B"/>
                </a:solidFill>
                <a:effectLst/>
                <a:latin typeface="Consolas" panose="020B0609020204030204" pitchFamily="49" charset="0"/>
              </a:rPr>
              <a:t>console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profile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'nom profile’</a:t>
            </a:r>
            <a:r>
              <a:rPr lang="fr-FR" b="0" dirty="0">
                <a:solidFill>
                  <a:srgbClr val="ABB2BF"/>
                </a:solidFill>
                <a:effectLst/>
                <a:latin typeface="Consolas" panose="020B0609020204030204" pitchFamily="49" charset="0"/>
              </a:rPr>
              <a:t>);</a:t>
            </a:r>
          </a:p>
          <a:p>
            <a:pPr marL="396875" lvl="7" indent="0">
              <a:buNone/>
            </a:pPr>
            <a:r>
              <a:rPr lang="fr-FR" b="0" i="1" dirty="0">
                <a:solidFill>
                  <a:srgbClr val="7F848E"/>
                </a:solidFill>
                <a:effectLst/>
                <a:latin typeface="Consolas" panose="020B0609020204030204" pitchFamily="49" charset="0"/>
              </a:rPr>
              <a:t>   ///lot de taches</a:t>
            </a:r>
          </a:p>
          <a:p>
            <a:pPr marL="396875" lvl="7" indent="0">
              <a:buNone/>
            </a:pPr>
            <a:r>
              <a:rPr lang="fr-FR" b="0" dirty="0">
                <a:solidFill>
                  <a:srgbClr val="E5C07B"/>
                </a:solidFill>
                <a:effectLst/>
                <a:latin typeface="Consolas" panose="020B0609020204030204" pitchFamily="49" charset="0"/>
              </a:rPr>
              <a:t>   </a:t>
            </a:r>
            <a:r>
              <a:rPr lang="fr-FR" b="0" dirty="0" err="1">
                <a:solidFill>
                  <a:srgbClr val="E5C07B"/>
                </a:solidFill>
                <a:effectLst/>
                <a:latin typeface="Consolas" panose="020B0609020204030204" pitchFamily="49" charset="0"/>
              </a:rPr>
              <a:t>console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profileEnd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'nom profile’</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p>
        </p:txBody>
      </p:sp>
      <p:sp>
        <p:nvSpPr>
          <p:cNvPr id="4" name="Espace réservé du contenu 3">
            <a:extLst>
              <a:ext uri="{FF2B5EF4-FFF2-40B4-BE49-F238E27FC236}">
                <a16:creationId xmlns:a16="http://schemas.microsoft.com/office/drawing/2014/main" id="{A199B48A-F6B1-4AE0-8BDD-DEE6EE5C7D01}"/>
              </a:ext>
            </a:extLst>
          </p:cNvPr>
          <p:cNvSpPr>
            <a:spLocks noGrp="1"/>
          </p:cNvSpPr>
          <p:nvPr>
            <p:ph sz="quarter" idx="14"/>
          </p:nvPr>
        </p:nvSpPr>
        <p:spPr/>
        <p:txBody>
          <a:bodyPr/>
          <a:lstStyle/>
          <a:p>
            <a:r>
              <a:rPr lang="fr-FR" dirty="0"/>
              <a:t>3 critères mis en avant :</a:t>
            </a:r>
          </a:p>
          <a:p>
            <a:endParaRPr lang="fr-FR" dirty="0"/>
          </a:p>
          <a:p>
            <a:pPr lvl="2"/>
            <a:r>
              <a:rPr lang="fr-FR" dirty="0"/>
              <a:t>CPU javascript</a:t>
            </a:r>
          </a:p>
          <a:p>
            <a:pPr lvl="2"/>
            <a:endParaRPr lang="fr-FR" dirty="0"/>
          </a:p>
          <a:p>
            <a:pPr lvl="2"/>
            <a:r>
              <a:rPr lang="fr-FR" dirty="0"/>
              <a:t>CPU rendu css</a:t>
            </a:r>
          </a:p>
          <a:p>
            <a:pPr lvl="2"/>
            <a:endParaRPr lang="fr-FR" dirty="0"/>
          </a:p>
          <a:p>
            <a:pPr lvl="2"/>
            <a:r>
              <a:rPr lang="fr-FR" dirty="0"/>
              <a:t>Mémoire utiliser pour la représentation des objets</a:t>
            </a:r>
          </a:p>
        </p:txBody>
      </p:sp>
    </p:spTree>
    <p:extLst>
      <p:ext uri="{BB962C8B-B14F-4D97-AF65-F5344CB8AC3E}">
        <p14:creationId xmlns:p14="http://schemas.microsoft.com/office/powerpoint/2010/main" val="374506164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C0B7B29-8E22-43AF-9B4C-30A0B7A48EA6}"/>
              </a:ext>
            </a:extLst>
          </p:cNvPr>
          <p:cNvSpPr>
            <a:spLocks noGrp="1"/>
          </p:cNvSpPr>
          <p:nvPr>
            <p:ph type="title"/>
          </p:nvPr>
        </p:nvSpPr>
        <p:spPr/>
        <p:txBody>
          <a:bodyPr/>
          <a:lstStyle/>
          <a:p>
            <a:r>
              <a:rPr lang="fr-FR" dirty="0"/>
              <a:t>Les tests</a:t>
            </a:r>
          </a:p>
        </p:txBody>
      </p:sp>
      <p:sp>
        <p:nvSpPr>
          <p:cNvPr id="5" name="Espace réservé du contenu 4">
            <a:extLst>
              <a:ext uri="{FF2B5EF4-FFF2-40B4-BE49-F238E27FC236}">
                <a16:creationId xmlns:a16="http://schemas.microsoft.com/office/drawing/2014/main" id="{DBBC386A-53DF-49E6-920D-516458252FA2}"/>
              </a:ext>
            </a:extLst>
          </p:cNvPr>
          <p:cNvSpPr>
            <a:spLocks noGrp="1"/>
          </p:cNvSpPr>
          <p:nvPr>
            <p:ph idx="1"/>
          </p:nvPr>
        </p:nvSpPr>
        <p:spPr/>
        <p:txBody>
          <a:bodyPr/>
          <a:lstStyle/>
          <a:p>
            <a:r>
              <a:rPr lang="fr-FR" dirty="0"/>
              <a:t>Les tests permettent différentes chose :</a:t>
            </a:r>
          </a:p>
          <a:p>
            <a:pPr lvl="2"/>
            <a:r>
              <a:rPr lang="fr-FR" dirty="0"/>
              <a:t>En fonction d’un fichier de définition (cahier des charges ou </a:t>
            </a:r>
            <a:r>
              <a:rPr lang="fr-FR" dirty="0" err="1"/>
              <a:t>spec</a:t>
            </a:r>
            <a:r>
              <a:rPr lang="fr-FR" dirty="0"/>
              <a:t>)</a:t>
            </a:r>
          </a:p>
          <a:p>
            <a:pPr lvl="3"/>
            <a:endParaRPr lang="fr-FR" dirty="0"/>
          </a:p>
          <a:p>
            <a:pPr lvl="3"/>
            <a:r>
              <a:rPr lang="fr-FR" dirty="0"/>
              <a:t>Vérifier le bon fonctionnement d’un code js</a:t>
            </a:r>
          </a:p>
          <a:p>
            <a:pPr lvl="4"/>
            <a:r>
              <a:rPr lang="fr-FR" dirty="0"/>
              <a:t>Validité d’une fonction après de changements dans le code</a:t>
            </a:r>
          </a:p>
          <a:p>
            <a:pPr lvl="4"/>
            <a:endParaRPr lang="fr-FR" dirty="0"/>
          </a:p>
          <a:p>
            <a:pPr lvl="3"/>
            <a:r>
              <a:rPr lang="fr-FR" dirty="0"/>
              <a:t>Vérifier le bon rendu de l’exécution d’un code</a:t>
            </a:r>
          </a:p>
          <a:p>
            <a:pPr lvl="4"/>
            <a:r>
              <a:rPr lang="fr-FR" dirty="0"/>
              <a:t>Bon retour de fonctions en fonction de paramètre </a:t>
            </a:r>
            <a:r>
              <a:rPr lang="fr-FR" dirty="0" err="1"/>
              <a:t>definis</a:t>
            </a:r>
            <a:endParaRPr lang="fr-FR" dirty="0"/>
          </a:p>
          <a:p>
            <a:pPr lvl="3"/>
            <a:endParaRPr lang="fr-FR" dirty="0"/>
          </a:p>
          <a:p>
            <a:pPr lvl="3"/>
            <a:r>
              <a:rPr lang="fr-FR" dirty="0"/>
              <a:t>Le vérifier dans différents contextes</a:t>
            </a:r>
          </a:p>
          <a:p>
            <a:pPr lvl="4"/>
            <a:r>
              <a:rPr lang="fr-FR" dirty="0"/>
              <a:t>Différents environnements d’exécution</a:t>
            </a:r>
          </a:p>
        </p:txBody>
      </p:sp>
    </p:spTree>
    <p:extLst>
      <p:ext uri="{BB962C8B-B14F-4D97-AF65-F5344CB8AC3E}">
        <p14:creationId xmlns:p14="http://schemas.microsoft.com/office/powerpoint/2010/main" val="3680401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A9BD8-2D83-4664-AE8B-53777567A4DC}"/>
              </a:ext>
            </a:extLst>
          </p:cNvPr>
          <p:cNvSpPr>
            <a:spLocks noGrp="1"/>
          </p:cNvSpPr>
          <p:nvPr>
            <p:ph type="title"/>
          </p:nvPr>
        </p:nvSpPr>
        <p:spPr/>
        <p:txBody>
          <a:bodyPr/>
          <a:lstStyle/>
          <a:p>
            <a:r>
              <a:rPr lang="fr-FR" dirty="0"/>
              <a:t>Les moteurs</a:t>
            </a:r>
          </a:p>
        </p:txBody>
      </p:sp>
      <p:sp>
        <p:nvSpPr>
          <p:cNvPr id="3" name="Espace réservé du contenu 2">
            <a:extLst>
              <a:ext uri="{FF2B5EF4-FFF2-40B4-BE49-F238E27FC236}">
                <a16:creationId xmlns:a16="http://schemas.microsoft.com/office/drawing/2014/main" id="{8B60FB11-ABE4-4237-92CA-0A2A134CE967}"/>
              </a:ext>
            </a:extLst>
          </p:cNvPr>
          <p:cNvSpPr>
            <a:spLocks noGrp="1"/>
          </p:cNvSpPr>
          <p:nvPr>
            <p:ph idx="1"/>
          </p:nvPr>
        </p:nvSpPr>
        <p:spPr/>
        <p:txBody>
          <a:bodyPr>
            <a:normAutofit fontScale="85000" lnSpcReduction="10000"/>
          </a:bodyPr>
          <a:lstStyle/>
          <a:p>
            <a:r>
              <a:rPr lang="fr-FR" dirty="0"/>
              <a:t>Plusieurs moteurs sont disponible </a:t>
            </a:r>
          </a:p>
          <a:p>
            <a:pPr lvl="1"/>
            <a:r>
              <a:rPr lang="fr-FR" dirty="0"/>
              <a:t>Mocha </a:t>
            </a:r>
          </a:p>
          <a:p>
            <a:pPr lvl="2"/>
            <a:r>
              <a:rPr lang="fr-FR" dirty="0"/>
              <a:t>Se limitant a orchestrer les tests et s’appuyant sur des librairies de tests au choix des développeurs</a:t>
            </a:r>
          </a:p>
          <a:p>
            <a:pPr lvl="2"/>
            <a:r>
              <a:rPr lang="fr-FR" dirty="0"/>
              <a:t>Bonne prise en charge de </a:t>
            </a:r>
            <a:r>
              <a:rPr lang="fr-FR" dirty="0" err="1"/>
              <a:t>nodejs</a:t>
            </a:r>
            <a:endParaRPr lang="fr-FR" dirty="0"/>
          </a:p>
          <a:p>
            <a:pPr lvl="2"/>
            <a:endParaRPr lang="fr-FR" dirty="0"/>
          </a:p>
          <a:p>
            <a:pPr lvl="1"/>
            <a:r>
              <a:rPr lang="fr-FR" dirty="0"/>
              <a:t>Jasmine </a:t>
            </a:r>
          </a:p>
          <a:p>
            <a:pPr lvl="2"/>
            <a:r>
              <a:rPr lang="fr-FR" dirty="0"/>
              <a:t>Est un simulateur de comportement utilisateur dans un navigateur</a:t>
            </a:r>
          </a:p>
          <a:p>
            <a:pPr lvl="2"/>
            <a:r>
              <a:rPr lang="fr-FR" dirty="0"/>
              <a:t>Propose des délais douaniers pour simuler des interactions client/serveur</a:t>
            </a:r>
          </a:p>
          <a:p>
            <a:pPr lvl="2"/>
            <a:endParaRPr lang="fr-FR" dirty="0"/>
          </a:p>
          <a:p>
            <a:pPr lvl="1"/>
            <a:r>
              <a:rPr lang="fr-FR" dirty="0" err="1"/>
              <a:t>Jest</a:t>
            </a:r>
            <a:r>
              <a:rPr lang="fr-FR" dirty="0"/>
              <a:t> </a:t>
            </a:r>
          </a:p>
          <a:p>
            <a:pPr lvl="2"/>
            <a:r>
              <a:rPr lang="fr-FR" dirty="0"/>
              <a:t>maintenu par </a:t>
            </a:r>
            <a:r>
              <a:rPr lang="fr-FR" dirty="0" err="1"/>
              <a:t>facebook</a:t>
            </a:r>
            <a:r>
              <a:rPr lang="fr-FR" dirty="0"/>
              <a:t>, </a:t>
            </a:r>
          </a:p>
          <a:p>
            <a:pPr lvl="2"/>
            <a:r>
              <a:rPr lang="fr-FR" dirty="0"/>
              <a:t>Facile à « décoller »</a:t>
            </a:r>
          </a:p>
          <a:p>
            <a:pPr lvl="2"/>
            <a:r>
              <a:rPr lang="fr-FR" dirty="0"/>
              <a:t>Privilégié pour react, angular, vue, node, …</a:t>
            </a:r>
          </a:p>
        </p:txBody>
      </p:sp>
    </p:spTree>
    <p:extLst>
      <p:ext uri="{BB962C8B-B14F-4D97-AF65-F5344CB8AC3E}">
        <p14:creationId xmlns:p14="http://schemas.microsoft.com/office/powerpoint/2010/main" val="27651729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43BE17-DF4F-4999-BD0E-8BC20A5E081C}"/>
              </a:ext>
            </a:extLst>
          </p:cNvPr>
          <p:cNvSpPr>
            <a:spLocks noGrp="1"/>
          </p:cNvSpPr>
          <p:nvPr>
            <p:ph type="title"/>
          </p:nvPr>
        </p:nvSpPr>
        <p:spPr/>
        <p:txBody>
          <a:bodyPr/>
          <a:lstStyle/>
          <a:p>
            <a:r>
              <a:rPr lang="fr-FR" dirty="0"/>
              <a:t>Karma</a:t>
            </a:r>
          </a:p>
        </p:txBody>
      </p:sp>
      <p:sp>
        <p:nvSpPr>
          <p:cNvPr id="3" name="Espace réservé du contenu 2">
            <a:extLst>
              <a:ext uri="{FF2B5EF4-FFF2-40B4-BE49-F238E27FC236}">
                <a16:creationId xmlns:a16="http://schemas.microsoft.com/office/drawing/2014/main" id="{57274DFE-95E5-4744-A4EE-7C3DBC5BF7F5}"/>
              </a:ext>
            </a:extLst>
          </p:cNvPr>
          <p:cNvSpPr>
            <a:spLocks noGrp="1"/>
          </p:cNvSpPr>
          <p:nvPr>
            <p:ph idx="1"/>
          </p:nvPr>
        </p:nvSpPr>
        <p:spPr/>
        <p:txBody>
          <a:bodyPr/>
          <a:lstStyle/>
          <a:p>
            <a:r>
              <a:rPr lang="fr-FR" dirty="0"/>
              <a:t>Karma</a:t>
            </a:r>
          </a:p>
          <a:p>
            <a:pPr lvl="2"/>
            <a:r>
              <a:rPr lang="fr-FR" dirty="0"/>
              <a:t>Exécute sur différentes plateformes et clients </a:t>
            </a:r>
          </a:p>
          <a:p>
            <a:pPr lvl="2"/>
            <a:endParaRPr lang="fr-FR" dirty="0"/>
          </a:p>
          <a:p>
            <a:pPr lvl="2"/>
            <a:r>
              <a:rPr lang="fr-FR" dirty="0"/>
              <a:t>Exécute des tests à distance</a:t>
            </a:r>
          </a:p>
          <a:p>
            <a:pPr lvl="2"/>
            <a:endParaRPr lang="fr-FR" dirty="0"/>
          </a:p>
          <a:p>
            <a:pPr lvl="2"/>
            <a:r>
              <a:rPr lang="fr-FR" dirty="0"/>
              <a:t>Prend en charge les tests écrits de la syntaxe de la plupart des </a:t>
            </a:r>
            <a:r>
              <a:rPr lang="fr-FR" dirty="0" err="1"/>
              <a:t>frameworks</a:t>
            </a:r>
            <a:r>
              <a:rPr lang="fr-FR" dirty="0"/>
              <a:t> de tests</a:t>
            </a:r>
          </a:p>
        </p:txBody>
      </p:sp>
    </p:spTree>
    <p:extLst>
      <p:ext uri="{BB962C8B-B14F-4D97-AF65-F5344CB8AC3E}">
        <p14:creationId xmlns:p14="http://schemas.microsoft.com/office/powerpoint/2010/main" val="19587938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9F1216-F62D-40F6-9A4B-5E48FB3228D5}"/>
              </a:ext>
            </a:extLst>
          </p:cNvPr>
          <p:cNvSpPr>
            <a:spLocks noGrp="1"/>
          </p:cNvSpPr>
          <p:nvPr>
            <p:ph type="title"/>
          </p:nvPr>
        </p:nvSpPr>
        <p:spPr/>
        <p:txBody>
          <a:bodyPr/>
          <a:lstStyle/>
          <a:p>
            <a:r>
              <a:rPr lang="fr-FR" dirty="0"/>
              <a:t>Mise en place de </a:t>
            </a:r>
            <a:r>
              <a:rPr lang="fr-FR" dirty="0" err="1"/>
              <a:t>mocha</a:t>
            </a:r>
            <a:endParaRPr lang="fr-FR" dirty="0"/>
          </a:p>
        </p:txBody>
      </p:sp>
      <p:sp>
        <p:nvSpPr>
          <p:cNvPr id="3" name="Espace réservé du contenu 2">
            <a:extLst>
              <a:ext uri="{FF2B5EF4-FFF2-40B4-BE49-F238E27FC236}">
                <a16:creationId xmlns:a16="http://schemas.microsoft.com/office/drawing/2014/main" id="{DF58796F-43BB-4360-98B0-77A0EE0C8FAD}"/>
              </a:ext>
            </a:extLst>
          </p:cNvPr>
          <p:cNvSpPr>
            <a:spLocks noGrp="1"/>
          </p:cNvSpPr>
          <p:nvPr>
            <p:ph idx="1"/>
          </p:nvPr>
        </p:nvSpPr>
        <p:spPr/>
        <p:txBody>
          <a:bodyPr/>
          <a:lstStyle/>
          <a:p>
            <a:r>
              <a:rPr lang="fr-FR" dirty="0"/>
              <a:t>Installation de </a:t>
            </a:r>
            <a:r>
              <a:rPr lang="fr-FR" dirty="0" err="1"/>
              <a:t>mocha</a:t>
            </a:r>
            <a:endParaRPr lang="fr-FR" dirty="0"/>
          </a:p>
          <a:p>
            <a:pPr lvl="2"/>
            <a:r>
              <a:rPr lang="fr-FR" dirty="0"/>
              <a:t>npm </a:t>
            </a:r>
            <a:r>
              <a:rPr lang="fr-FR" dirty="0" err="1"/>
              <a:t>install</a:t>
            </a:r>
            <a:r>
              <a:rPr lang="fr-FR" dirty="0"/>
              <a:t> --save-dev </a:t>
            </a:r>
            <a:r>
              <a:rPr lang="fr-FR" dirty="0" err="1"/>
              <a:t>mocha</a:t>
            </a:r>
            <a:endParaRPr lang="fr-FR" dirty="0"/>
          </a:p>
          <a:p>
            <a:pPr lvl="1"/>
            <a:r>
              <a:rPr lang="fr-FR" dirty="0"/>
              <a:t>S’exécute par : ./</a:t>
            </a:r>
            <a:r>
              <a:rPr lang="fr-FR" dirty="0" err="1"/>
              <a:t>node_modules</a:t>
            </a:r>
            <a:r>
              <a:rPr lang="fr-FR" dirty="0"/>
              <a:t>/.bin/</a:t>
            </a:r>
            <a:r>
              <a:rPr lang="fr-FR" dirty="0" err="1"/>
              <a:t>mocha</a:t>
            </a:r>
            <a:endParaRPr lang="fr-FR" dirty="0"/>
          </a:p>
          <a:p>
            <a:endParaRPr lang="fr-FR" dirty="0"/>
          </a:p>
          <a:p>
            <a:r>
              <a:rPr lang="fr-FR" dirty="0"/>
              <a:t>Nécessite un répertoire </a:t>
            </a:r>
            <a:r>
              <a:rPr lang="fr-FR" b="1" dirty="0"/>
              <a:t>test</a:t>
            </a:r>
            <a:r>
              <a:rPr lang="fr-FR" dirty="0"/>
              <a:t> à la </a:t>
            </a:r>
            <a:r>
              <a:rPr lang="fr-FR" b="1" dirty="0"/>
              <a:t>racine</a:t>
            </a:r>
            <a:r>
              <a:rPr lang="fr-FR" dirty="0"/>
              <a:t> du projet  </a:t>
            </a:r>
          </a:p>
          <a:p>
            <a:pPr lvl="1"/>
            <a:r>
              <a:rPr lang="fr-FR" dirty="0"/>
              <a:t>Répertoire qui contient la définition ou </a:t>
            </a:r>
            <a:r>
              <a:rPr lang="fr-FR" i="1" dirty="0"/>
              <a:t>la </a:t>
            </a:r>
            <a:r>
              <a:rPr lang="fr-FR" i="1" dirty="0" err="1"/>
              <a:t>spec</a:t>
            </a:r>
            <a:endParaRPr lang="fr-FR" dirty="0"/>
          </a:p>
        </p:txBody>
      </p:sp>
    </p:spTree>
    <p:extLst>
      <p:ext uri="{BB962C8B-B14F-4D97-AF65-F5344CB8AC3E}">
        <p14:creationId xmlns:p14="http://schemas.microsoft.com/office/powerpoint/2010/main" val="2605620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a:t>Editeurs avancés pour le html/</a:t>
            </a:r>
            <a:r>
              <a:rPr lang="fr-FR" err="1"/>
              <a:t>css</a:t>
            </a:r>
            <a:r>
              <a:rPr lang="fr-FR"/>
              <a:t>/</a:t>
            </a:r>
            <a:r>
              <a:rPr lang="fr-FR" err="1"/>
              <a:t>php</a:t>
            </a:r>
            <a:r>
              <a:rPr lang="fr-FR"/>
              <a:t>/</a:t>
            </a:r>
            <a:r>
              <a:rPr lang="fr-FR" err="1"/>
              <a:t>mysql</a:t>
            </a:r>
            <a:r>
              <a:rPr lang="fr-FR"/>
              <a:t>/…</a:t>
            </a:r>
          </a:p>
        </p:txBody>
      </p:sp>
      <p:sp>
        <p:nvSpPr>
          <p:cNvPr id="6" name="Espace réservé du texte 5"/>
          <p:cNvSpPr>
            <a:spLocks noGrp="1"/>
          </p:cNvSpPr>
          <p:nvPr>
            <p:ph type="body" idx="1"/>
          </p:nvPr>
        </p:nvSpPr>
        <p:spPr/>
        <p:txBody>
          <a:bodyPr/>
          <a:lstStyle/>
          <a:p>
            <a:pPr algn="r"/>
            <a:r>
              <a:rPr lang="fr-FR"/>
              <a:t>VS Code</a:t>
            </a:r>
            <a:endParaRPr lang="fr-FR" b="0"/>
          </a:p>
        </p:txBody>
      </p:sp>
      <p:sp>
        <p:nvSpPr>
          <p:cNvPr id="7" name="Espace réservé du contenu 6"/>
          <p:cNvSpPr>
            <a:spLocks noGrp="1"/>
          </p:cNvSpPr>
          <p:nvPr>
            <p:ph sz="half" idx="2"/>
          </p:nvPr>
        </p:nvSpPr>
        <p:spPr/>
        <p:txBody>
          <a:bodyPr/>
          <a:lstStyle/>
          <a:p>
            <a:r>
              <a:rPr lang="fr-FR" dirty="0"/>
              <a:t>Gratuit, multi langues, plugins &amp; </a:t>
            </a:r>
            <a:r>
              <a:rPr lang="fr-FR" dirty="0" err="1"/>
              <a:t>snippets</a:t>
            </a:r>
            <a:r>
              <a:rPr lang="fr-FR" dirty="0"/>
              <a:t>, liaison debugger</a:t>
            </a:r>
          </a:p>
          <a:p>
            <a:r>
              <a:rPr lang="fr-FR" u="sng" dirty="0"/>
              <a:t>support GIT</a:t>
            </a:r>
          </a:p>
        </p:txBody>
      </p:sp>
      <p:sp>
        <p:nvSpPr>
          <p:cNvPr id="8" name="Espace réservé du texte 7"/>
          <p:cNvSpPr>
            <a:spLocks noGrp="1"/>
          </p:cNvSpPr>
          <p:nvPr>
            <p:ph type="body" sz="quarter" idx="3"/>
          </p:nvPr>
        </p:nvSpPr>
        <p:spPr/>
        <p:txBody>
          <a:bodyPr/>
          <a:lstStyle/>
          <a:p>
            <a:r>
              <a:rPr lang="fr-FR"/>
              <a:t>Sublime </a:t>
            </a:r>
            <a:r>
              <a:rPr lang="fr-FR" err="1"/>
              <a:t>Text</a:t>
            </a:r>
            <a:r>
              <a:rPr lang="fr-FR"/>
              <a:t> 3</a:t>
            </a:r>
          </a:p>
        </p:txBody>
      </p:sp>
      <p:sp>
        <p:nvSpPr>
          <p:cNvPr id="9" name="Espace réservé du contenu 8"/>
          <p:cNvSpPr>
            <a:spLocks noGrp="1"/>
          </p:cNvSpPr>
          <p:nvPr>
            <p:ph sz="quarter" idx="4"/>
          </p:nvPr>
        </p:nvSpPr>
        <p:spPr/>
        <p:txBody>
          <a:bodyPr/>
          <a:lstStyle/>
          <a:p>
            <a:r>
              <a:rPr lang="fr-FR" dirty="0"/>
              <a:t>Gratuit, multi langues, plugins &amp; </a:t>
            </a:r>
            <a:r>
              <a:rPr lang="fr-FR" dirty="0" err="1"/>
              <a:t>snippets</a:t>
            </a:r>
            <a:r>
              <a:rPr lang="fr-FR" dirty="0"/>
              <a:t>, liaison debugger</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1518027" y="3214687"/>
            <a:ext cx="2849533" cy="2303858"/>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4839894" y="3321843"/>
            <a:ext cx="2760295" cy="2089562"/>
          </a:xfrm>
          <a:prstGeom prst="rect">
            <a:avLst/>
          </a:prstGeom>
          <a:noFill/>
          <a:ln w="9525">
            <a:noFill/>
            <a:miter lim="800000"/>
            <a:headEnd/>
            <a:tailEnd/>
          </a:ln>
          <a:effectLst/>
        </p:spPr>
      </p:pic>
      <p:grpSp>
        <p:nvGrpSpPr>
          <p:cNvPr id="2" name="Groupe 9"/>
          <p:cNvGrpSpPr/>
          <p:nvPr/>
        </p:nvGrpSpPr>
        <p:grpSpPr>
          <a:xfrm flipH="1">
            <a:off x="-141109" y="3754645"/>
            <a:ext cx="1722192" cy="1550194"/>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236593" y="3571876"/>
              <a:ext cx="1621689" cy="954108"/>
            </a:xfrm>
            <a:prstGeom prst="rect">
              <a:avLst/>
            </a:prstGeom>
            <a:noFill/>
          </p:spPr>
          <p:txBody>
            <a:bodyPr wrap="square" rtlCol="0">
              <a:spAutoFit/>
            </a:bodyPr>
            <a:lstStyle/>
            <a:p>
              <a:r>
                <a:rPr lang="fr-FR" sz="1350">
                  <a:latin typeface="Permanent Marker" pitchFamily="2" charset="0"/>
                  <a:ea typeface="Permanent Marker" pitchFamily="2" charset="0"/>
                </a:rPr>
                <a:t>Utilise </a:t>
              </a:r>
            </a:p>
            <a:p>
              <a:r>
                <a:rPr lang="fr-FR" sz="1350">
                  <a:latin typeface="Permanent Marker" pitchFamily="2" charset="0"/>
                  <a:ea typeface="Permanent Marker" pitchFamily="2" charset="0"/>
                </a:rPr>
                <a:t>     dans le </a:t>
              </a:r>
            </a:p>
            <a:p>
              <a:r>
                <a:rPr lang="fr-FR" sz="1350">
                  <a:latin typeface="Permanent Marker" pitchFamily="2" charset="0"/>
                  <a:ea typeface="Permanent Marker" pitchFamily="2" charset="0"/>
                </a:rPr>
                <a:t>     cours</a:t>
              </a:r>
            </a:p>
          </p:txBody>
        </p:sp>
        <p:sp>
          <p:nvSpPr>
            <p:cNvPr id="13" name="Flèche vers le bas 12"/>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350"/>
            </a:p>
          </p:txBody>
        </p:sp>
      </p:grpSp>
    </p:spTree>
    <p:extLst>
      <p:ext uri="{BB962C8B-B14F-4D97-AF65-F5344CB8AC3E}">
        <p14:creationId xmlns:p14="http://schemas.microsoft.com/office/powerpoint/2010/main" val="44586082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7E26A4-0294-4ACB-9658-7E8AF2CA3FB1}"/>
              </a:ext>
            </a:extLst>
          </p:cNvPr>
          <p:cNvSpPr>
            <a:spLocks noGrp="1"/>
          </p:cNvSpPr>
          <p:nvPr>
            <p:ph type="title"/>
          </p:nvPr>
        </p:nvSpPr>
        <p:spPr/>
        <p:txBody>
          <a:bodyPr/>
          <a:lstStyle/>
          <a:p>
            <a:r>
              <a:rPr lang="fr-FR" dirty="0"/>
              <a:t>Définition d’un test</a:t>
            </a:r>
          </a:p>
        </p:txBody>
      </p:sp>
      <p:sp>
        <p:nvSpPr>
          <p:cNvPr id="3" name="Espace réservé du contenu 2">
            <a:extLst>
              <a:ext uri="{FF2B5EF4-FFF2-40B4-BE49-F238E27FC236}">
                <a16:creationId xmlns:a16="http://schemas.microsoft.com/office/drawing/2014/main" id="{2F4B60F0-9039-4077-9F90-75B528126BE9}"/>
              </a:ext>
            </a:extLst>
          </p:cNvPr>
          <p:cNvSpPr>
            <a:spLocks noGrp="1"/>
          </p:cNvSpPr>
          <p:nvPr>
            <p:ph idx="1"/>
          </p:nvPr>
        </p:nvSpPr>
        <p:spPr/>
        <p:txBody>
          <a:bodyPr/>
          <a:lstStyle/>
          <a:p>
            <a:r>
              <a:rPr lang="fr-FR" dirty="0"/>
              <a:t>Définition d’un cas vérifiable </a:t>
            </a:r>
          </a:p>
          <a:p>
            <a:pPr lvl="1"/>
            <a:r>
              <a:rPr lang="fr-FR" dirty="0"/>
              <a:t>La fonction : </a:t>
            </a:r>
            <a:r>
              <a:rPr lang="fr-FR" dirty="0" err="1"/>
              <a:t>it</a:t>
            </a:r>
            <a:r>
              <a:rPr lang="fr-FR" dirty="0"/>
              <a:t>(‘</a:t>
            </a:r>
            <a:r>
              <a:rPr lang="fr-FR" dirty="0" err="1"/>
              <a:t>should</a:t>
            </a:r>
            <a:r>
              <a:rPr lang="fr-FR" dirty="0"/>
              <a:t> do </a:t>
            </a:r>
            <a:r>
              <a:rPr lang="fr-FR" dirty="0" err="1"/>
              <a:t>something</a:t>
            </a:r>
            <a:r>
              <a:rPr lang="fr-FR" dirty="0"/>
              <a:t>’,function(){…});</a:t>
            </a:r>
          </a:p>
          <a:p>
            <a:pPr lvl="2"/>
            <a:r>
              <a:rPr lang="fr-FR" dirty="0"/>
              <a:t>La callback est le contenu du test</a:t>
            </a:r>
          </a:p>
          <a:p>
            <a:pPr lvl="2"/>
            <a:endParaRPr lang="fr-FR" dirty="0"/>
          </a:p>
          <a:p>
            <a:pPr lvl="1"/>
            <a:r>
              <a:rPr lang="fr-FR" dirty="0"/>
              <a:t>La vérification de valeur est faite par des assertions </a:t>
            </a:r>
          </a:p>
          <a:p>
            <a:pPr lvl="3"/>
            <a:r>
              <a:rPr lang="fr-FR" dirty="0"/>
              <a:t>Framework d’assertion non fournit de base avec </a:t>
            </a:r>
            <a:r>
              <a:rPr lang="fr-FR" dirty="0" err="1"/>
              <a:t>mocha</a:t>
            </a:r>
            <a:r>
              <a:rPr lang="fr-FR" dirty="0"/>
              <a:t> </a:t>
            </a:r>
          </a:p>
          <a:p>
            <a:pPr lvl="4"/>
            <a:r>
              <a:rPr lang="fr-FR" dirty="0"/>
              <a:t>Utilisons </a:t>
            </a:r>
            <a:r>
              <a:rPr lang="fr-FR" b="1" i="1" dirty="0" err="1"/>
              <a:t>assert</a:t>
            </a:r>
            <a:r>
              <a:rPr lang="fr-FR" b="1" i="1" dirty="0"/>
              <a:t>: </a:t>
            </a:r>
            <a:r>
              <a:rPr lang="fr-FR" dirty="0"/>
              <a:t> var </a:t>
            </a:r>
            <a:r>
              <a:rPr lang="fr-FR" dirty="0" err="1"/>
              <a:t>assert</a:t>
            </a:r>
            <a:r>
              <a:rPr lang="fr-FR" dirty="0"/>
              <a:t>=require(‘</a:t>
            </a:r>
            <a:r>
              <a:rPr lang="fr-FR" dirty="0" err="1"/>
              <a:t>assert</a:t>
            </a:r>
            <a:r>
              <a:rPr lang="fr-FR" dirty="0"/>
              <a:t>’);</a:t>
            </a:r>
          </a:p>
          <a:p>
            <a:pPr lvl="5"/>
            <a:r>
              <a:rPr lang="fr-FR" b="1" i="1" dirty="0"/>
              <a:t>Propose : </a:t>
            </a:r>
          </a:p>
          <a:p>
            <a:pPr lvl="6"/>
            <a:r>
              <a:rPr lang="fr-FR" sz="1400" b="1" i="1" dirty="0" err="1"/>
              <a:t>assert</a:t>
            </a:r>
            <a:r>
              <a:rPr lang="fr-FR" b="1" i="1" dirty="0" err="1"/>
              <a:t>.fail</a:t>
            </a:r>
            <a:r>
              <a:rPr lang="fr-FR" b="1" i="1" dirty="0"/>
              <a:t>(</a:t>
            </a:r>
            <a:r>
              <a:rPr lang="fr-FR" b="1" dirty="0"/>
              <a:t>[message]</a:t>
            </a:r>
            <a:r>
              <a:rPr lang="fr-FR" b="1" i="1" dirty="0"/>
              <a:t>)</a:t>
            </a:r>
          </a:p>
          <a:p>
            <a:pPr lvl="6"/>
            <a:r>
              <a:rPr lang="fr-FR" sz="1400" b="1" i="1" dirty="0" err="1"/>
              <a:t>assert</a:t>
            </a:r>
            <a:r>
              <a:rPr lang="fr-FR" b="1" i="1" dirty="0" err="1"/>
              <a:t>.strictEqual</a:t>
            </a:r>
            <a:r>
              <a:rPr lang="fr-FR" b="1" i="1" dirty="0"/>
              <a:t>(</a:t>
            </a:r>
            <a:r>
              <a:rPr lang="fr-FR" sz="1800" b="1" i="1" dirty="0" err="1"/>
              <a:t>testValue</a:t>
            </a:r>
            <a:r>
              <a:rPr lang="fr-FR" b="1" i="1" dirty="0"/>
              <a:t>, </a:t>
            </a:r>
            <a:r>
              <a:rPr lang="fr-FR" sz="1800" b="1" i="1" dirty="0" err="1"/>
              <a:t>valeurAttendu</a:t>
            </a:r>
            <a:r>
              <a:rPr lang="fr-FR" b="1" dirty="0"/>
              <a:t>[message]</a:t>
            </a:r>
            <a:r>
              <a:rPr lang="fr-FR" b="1" i="1" dirty="0"/>
              <a:t>);</a:t>
            </a:r>
          </a:p>
          <a:p>
            <a:pPr lvl="6"/>
            <a:r>
              <a:rPr lang="fr-FR" b="1" i="1" dirty="0"/>
              <a:t>…</a:t>
            </a:r>
            <a:endParaRPr lang="fr-FR" b="1" dirty="0"/>
          </a:p>
          <a:p>
            <a:pPr lvl="7"/>
            <a:endParaRPr lang="fr-FR" b="1" i="1" dirty="0"/>
          </a:p>
        </p:txBody>
      </p:sp>
    </p:spTree>
    <p:extLst>
      <p:ext uri="{BB962C8B-B14F-4D97-AF65-F5344CB8AC3E}">
        <p14:creationId xmlns:p14="http://schemas.microsoft.com/office/powerpoint/2010/main" val="23478818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20FFBD-C9A9-4359-AA14-B251F1F4715B}"/>
              </a:ext>
            </a:extLst>
          </p:cNvPr>
          <p:cNvSpPr>
            <a:spLocks noGrp="1"/>
          </p:cNvSpPr>
          <p:nvPr>
            <p:ph type="title"/>
          </p:nvPr>
        </p:nvSpPr>
        <p:spPr/>
        <p:txBody>
          <a:bodyPr/>
          <a:lstStyle/>
          <a:p>
            <a:r>
              <a:rPr lang="fr-FR" dirty="0"/>
              <a:t>Tester un module</a:t>
            </a:r>
          </a:p>
        </p:txBody>
      </p:sp>
      <p:sp>
        <p:nvSpPr>
          <p:cNvPr id="3" name="Espace réservé du contenu 2">
            <a:extLst>
              <a:ext uri="{FF2B5EF4-FFF2-40B4-BE49-F238E27FC236}">
                <a16:creationId xmlns:a16="http://schemas.microsoft.com/office/drawing/2014/main" id="{E828E170-FA6E-40DD-A1E6-738E8F160CFC}"/>
              </a:ext>
            </a:extLst>
          </p:cNvPr>
          <p:cNvSpPr>
            <a:spLocks noGrp="1"/>
          </p:cNvSpPr>
          <p:nvPr>
            <p:ph idx="1"/>
          </p:nvPr>
        </p:nvSpPr>
        <p:spPr/>
        <p:txBody>
          <a:bodyPr>
            <a:normAutofit fontScale="47500" lnSpcReduction="20000"/>
          </a:bodyPr>
          <a:lstStyle/>
          <a:p>
            <a:r>
              <a:rPr lang="fr-FR" dirty="0"/>
              <a:t>Définition de la </a:t>
            </a:r>
            <a:r>
              <a:rPr lang="fr-FR" dirty="0" err="1"/>
              <a:t>spec</a:t>
            </a:r>
            <a:r>
              <a:rPr lang="fr-FR" dirty="0"/>
              <a:t> pour un module </a:t>
            </a:r>
          </a:p>
          <a:p>
            <a:pPr lvl="1"/>
            <a:r>
              <a:rPr lang="fr-FR" dirty="0"/>
              <a:t>Imbrication des </a:t>
            </a:r>
            <a:r>
              <a:rPr lang="fr-FR" dirty="0" err="1"/>
              <a:t>describe</a:t>
            </a:r>
            <a:endParaRPr lang="fr-FR" dirty="0"/>
          </a:p>
          <a:p>
            <a:pPr lvl="1"/>
            <a:endParaRPr lang="fr-FR" dirty="0"/>
          </a:p>
          <a:p>
            <a:pPr marL="0" indent="0">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Mylib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'../src/</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/Mylib.js'</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assert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0" indent="0">
              <a:buNone/>
            </a:pP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//description du module</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r>
              <a:rPr lang="fr-FR" b="0" i="1" dirty="0" err="1">
                <a:solidFill>
                  <a:srgbClr val="7F848E"/>
                </a:solidFill>
                <a:effectLst/>
                <a:latin typeface="Consolas" panose="020B0609020204030204" pitchFamily="49" charset="0"/>
              </a:rPr>
              <a:t>definition</a:t>
            </a:r>
            <a:r>
              <a:rPr lang="fr-FR" b="0" i="1" dirty="0">
                <a:solidFill>
                  <a:srgbClr val="7F848E"/>
                </a:solidFill>
                <a:effectLst/>
                <a:latin typeface="Consolas" panose="020B0609020204030204" pitchFamily="49" charset="0"/>
              </a:rPr>
              <a:t> de la section du test pour la fonction </a:t>
            </a:r>
            <a:r>
              <a:rPr lang="fr-FR" b="0" i="1" dirty="0" err="1">
                <a:solidFill>
                  <a:srgbClr val="7F848E"/>
                </a:solidFill>
                <a:effectLst/>
                <a:latin typeface="Consolas" panose="020B0609020204030204" pitchFamily="49" charset="0"/>
              </a:rPr>
              <a:t>evolution</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give</a:t>
            </a:r>
            <a:r>
              <a:rPr lang="fr-FR" b="0" dirty="0">
                <a:solidFill>
                  <a:srgbClr val="98C379"/>
                </a:solidFill>
                <a:effectLst/>
                <a:latin typeface="Consolas" panose="020B0609020204030204" pitchFamily="49" charset="0"/>
              </a:rPr>
              <a:t> an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200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return round value'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'70'</a:t>
            </a:r>
            <a:r>
              <a:rPr lang="fr-FR" b="0" dirty="0">
                <a:solidFill>
                  <a:srgbClr val="ABB2BF"/>
                </a:solidFill>
                <a:effectLst/>
                <a:latin typeface="Consolas" panose="020B0609020204030204" pitchFamily="49" charset="0"/>
              </a:rPr>
              <a:t>);</a:t>
            </a: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'-233.33'</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8859061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361632-518C-400D-899A-3F3A6028B9C4}"/>
              </a:ext>
            </a:extLst>
          </p:cNvPr>
          <p:cNvSpPr>
            <a:spLocks noGrp="1"/>
          </p:cNvSpPr>
          <p:nvPr>
            <p:ph type="title"/>
          </p:nvPr>
        </p:nvSpPr>
        <p:spPr/>
        <p:txBody>
          <a:bodyPr/>
          <a:lstStyle/>
          <a:p>
            <a:r>
              <a:rPr lang="fr-FR" dirty="0"/>
              <a:t>Tests &amp; fonctions</a:t>
            </a:r>
          </a:p>
        </p:txBody>
      </p:sp>
      <p:sp>
        <p:nvSpPr>
          <p:cNvPr id="3" name="Espace réservé du contenu 2">
            <a:extLst>
              <a:ext uri="{FF2B5EF4-FFF2-40B4-BE49-F238E27FC236}">
                <a16:creationId xmlns:a16="http://schemas.microsoft.com/office/drawing/2014/main" id="{3AFB003F-531E-4525-9002-E2535340994D}"/>
              </a:ext>
            </a:extLst>
          </p:cNvPr>
          <p:cNvSpPr>
            <a:spLocks noGrp="1"/>
          </p:cNvSpPr>
          <p:nvPr>
            <p:ph idx="1"/>
          </p:nvPr>
        </p:nvSpPr>
        <p:spPr/>
        <p:txBody>
          <a:bodyPr>
            <a:normAutofit/>
          </a:bodyPr>
          <a:lstStyle/>
          <a:p>
            <a:r>
              <a:rPr lang="fr-FR" dirty="0"/>
              <a:t>Définir la présence d’une fonction </a:t>
            </a:r>
          </a:p>
          <a:p>
            <a:pPr marL="396875" lvl="7" indent="0">
              <a:buNone/>
            </a:pPr>
            <a:endParaRPr lang="fr-FR" dirty="0"/>
          </a:p>
          <a:p>
            <a:pPr marL="396875" lvl="7"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it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'should wait exist'</a:t>
            </a:r>
            <a:r>
              <a:rPr lang="en-US" b="0" dirty="0">
                <a:solidFill>
                  <a:srgbClr val="ABB2BF"/>
                </a:solidFill>
                <a:effectLst/>
                <a:latin typeface="Consolas" panose="020B0609020204030204" pitchFamily="49" charset="0"/>
              </a:rPr>
              <a:t>, () </a:t>
            </a:r>
            <a:r>
              <a:rPr lang="en-US" b="0" dirty="0">
                <a:solidFill>
                  <a:srgbClr val="C678DD"/>
                </a:solidFill>
                <a:effectLst/>
                <a:latin typeface="Consolas" panose="020B0609020204030204" pitchFamily="49" charset="0"/>
              </a:rPr>
              <a:t>=&gt;</a:t>
            </a:r>
            <a:r>
              <a:rPr lang="en-US" b="0" dirty="0">
                <a:solidFill>
                  <a:srgbClr val="ABB2BF"/>
                </a:solidFill>
                <a:effectLst/>
                <a:latin typeface="Consolas" panose="020B0609020204030204" pitchFamily="49" charset="0"/>
              </a:rPr>
              <a:t> {</a:t>
            </a:r>
          </a:p>
          <a:p>
            <a:pPr marL="396875" lvl="7" indent="0">
              <a:buNone/>
            </a:pPr>
            <a:r>
              <a:rPr lang="en-US" b="0" dirty="0">
                <a:solidFill>
                  <a:srgbClr val="E06C75"/>
                </a:solidFill>
                <a:effectLst/>
                <a:latin typeface="Consolas" panose="020B0609020204030204" pitchFamily="49" charset="0"/>
              </a:rPr>
              <a:t> </a:t>
            </a:r>
            <a:r>
              <a:rPr lang="en-US" b="0" dirty="0" err="1">
                <a:solidFill>
                  <a:srgbClr val="E06C75"/>
                </a:solidFill>
                <a:effectLst/>
                <a:latin typeface="Consolas" panose="020B0609020204030204" pitchFamily="49" charset="0"/>
              </a:rPr>
              <a:t>assert</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notStrictEqual</a:t>
            </a:r>
            <a:r>
              <a:rPr lang="en-US" b="0" dirty="0">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Mylib</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wait</a:t>
            </a:r>
            <a:r>
              <a:rPr lang="en-US" b="0" dirty="0">
                <a:solidFill>
                  <a:srgbClr val="ABB2BF"/>
                </a:solidFill>
                <a:effectLst/>
                <a:latin typeface="Consolas" panose="020B0609020204030204" pitchFamily="49" charset="0"/>
              </a:rPr>
              <a:t>, </a:t>
            </a:r>
            <a:r>
              <a:rPr lang="en-US" b="0" dirty="0" err="1">
                <a:solidFill>
                  <a:srgbClr val="D19A66"/>
                </a:solidFill>
                <a:effectLst/>
                <a:latin typeface="Consolas" panose="020B0609020204030204" pitchFamily="49" charset="0"/>
              </a:rPr>
              <a:t>undefined</a:t>
            </a:r>
            <a:r>
              <a:rPr lang="en-US" b="0" dirty="0" err="1">
                <a:solidFill>
                  <a:srgbClr val="ABB2BF"/>
                </a:solidFill>
                <a:effectLst/>
                <a:latin typeface="Consolas" panose="020B0609020204030204" pitchFamily="49" charset="0"/>
              </a:rPr>
              <a:t>,</a:t>
            </a:r>
            <a:r>
              <a:rPr lang="en-US" b="0" dirty="0" err="1">
                <a:solidFill>
                  <a:srgbClr val="98C379"/>
                </a:solidFill>
                <a:effectLst/>
                <a:latin typeface="Consolas" panose="020B0609020204030204" pitchFamily="49" charset="0"/>
              </a:rPr>
              <a:t>'function</a:t>
            </a:r>
            <a:r>
              <a:rPr lang="en-US" b="0" dirty="0">
                <a:solidFill>
                  <a:srgbClr val="98C379"/>
                </a:solidFill>
                <a:effectLst/>
                <a:latin typeface="Consolas" panose="020B0609020204030204" pitchFamily="49" charset="0"/>
              </a:rPr>
              <a:t> </a:t>
            </a:r>
            <a:r>
              <a:rPr lang="en-US" b="0" dirty="0" err="1">
                <a:solidFill>
                  <a:srgbClr val="98C379"/>
                </a:solidFill>
                <a:effectLst/>
                <a:latin typeface="Consolas" panose="020B0609020204030204" pitchFamily="49" charset="0"/>
              </a:rPr>
              <a:t>Mylib</a:t>
            </a:r>
            <a:r>
              <a:rPr lang="en-US" b="0" dirty="0">
                <a:solidFill>
                  <a:srgbClr val="98C379"/>
                </a:solidFill>
                <a:effectLst/>
                <a:latin typeface="Consolas" panose="020B0609020204030204" pitchFamily="49" charset="0"/>
              </a:rPr>
              <a:t> wait not accessible’</a:t>
            </a:r>
            <a:r>
              <a:rPr lang="en-US" b="0" dirty="0">
                <a:solidFill>
                  <a:srgbClr val="ABB2BF"/>
                </a:solidFill>
                <a:effectLst/>
                <a:latin typeface="Consolas" panose="020B0609020204030204" pitchFamily="49" charset="0"/>
              </a:rPr>
              <a:t> );</a:t>
            </a:r>
          </a:p>
          <a:p>
            <a:pPr marL="396875" lvl="7" indent="0">
              <a:buNone/>
            </a:pPr>
            <a:r>
              <a:rPr lang="en-US" dirty="0">
                <a:solidFill>
                  <a:srgbClr val="ABB2BF"/>
                </a:solidFill>
                <a:latin typeface="Consolas" panose="020B0609020204030204" pitchFamily="49" charset="0"/>
              </a:rPr>
              <a:t>}</a:t>
            </a:r>
            <a:endParaRPr lang="en-US" b="0" dirty="0">
              <a:solidFill>
                <a:srgbClr val="ABB2BF"/>
              </a:solidFill>
              <a:effectLst/>
              <a:latin typeface="Consolas" panose="020B0609020204030204" pitchFamily="49" charset="0"/>
            </a:endParaRPr>
          </a:p>
          <a:p>
            <a:pPr marL="396875" lvl="7" indent="0">
              <a:buNone/>
            </a:pPr>
            <a:endParaRPr lang="fr-FR" dirty="0"/>
          </a:p>
          <a:p>
            <a:r>
              <a:rPr lang="fr-FR" dirty="0"/>
              <a:t>Définir le résultat à l’intérieur d’une callback</a:t>
            </a:r>
          </a:p>
          <a:p>
            <a:pPr marL="396875" lvl="7" indent="0">
              <a:buNone/>
            </a:pPr>
            <a:r>
              <a:rPr lang="en-US" b="0" dirty="0">
                <a:solidFill>
                  <a:srgbClr val="61AFEF"/>
                </a:solidFill>
                <a:effectLst/>
                <a:latin typeface="Consolas" panose="020B0609020204030204" pitchFamily="49" charset="0"/>
              </a:rPr>
              <a:t>it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'should wait'</a:t>
            </a:r>
            <a:r>
              <a:rPr lang="en-US" b="0" dirty="0">
                <a:solidFill>
                  <a:srgbClr val="ABB2BF"/>
                </a:solidFill>
                <a:effectLst/>
                <a:latin typeface="Consolas" panose="020B0609020204030204" pitchFamily="49" charset="0"/>
              </a:rPr>
              <a:t>, () </a:t>
            </a:r>
            <a:r>
              <a:rPr lang="en-US" b="0" dirty="0">
                <a:solidFill>
                  <a:srgbClr val="C678DD"/>
                </a:solidFill>
                <a:effectLst/>
                <a:latin typeface="Consolas" panose="020B0609020204030204" pitchFamily="49" charset="0"/>
              </a:rPr>
              <a:t>=&gt;</a:t>
            </a:r>
            <a:r>
              <a:rPr lang="en-US" b="0" dirty="0">
                <a:solidFill>
                  <a:srgbClr val="ABB2BF"/>
                </a:solidFill>
                <a:effectLst/>
                <a:latin typeface="Consolas" panose="020B0609020204030204" pitchFamily="49" charset="0"/>
              </a:rPr>
              <a:t> {</a:t>
            </a:r>
          </a:p>
          <a:p>
            <a:pPr marL="396875" lvl="7" indent="0">
              <a:buNone/>
            </a:pPr>
            <a:r>
              <a:rPr lang="en-US" b="0" dirty="0">
                <a:solidFill>
                  <a:srgbClr val="E06C75"/>
                </a:solidFill>
                <a:effectLst/>
                <a:latin typeface="Consolas" panose="020B0609020204030204" pitchFamily="49" charset="0"/>
              </a:rPr>
              <a:t>	</a:t>
            </a:r>
            <a:r>
              <a:rPr lang="en-US" b="0" dirty="0" err="1">
                <a:solidFill>
                  <a:srgbClr val="E06C75"/>
                </a:solidFill>
                <a:effectLst/>
                <a:latin typeface="Consolas" panose="020B0609020204030204" pitchFamily="49" charset="0"/>
              </a:rPr>
              <a:t>Mylib</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wait</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1000</a:t>
            </a:r>
            <a:r>
              <a:rPr lang="en-US" b="0" dirty="0">
                <a:solidFill>
                  <a:srgbClr val="ABB2BF"/>
                </a:solidFill>
                <a:effectLst/>
                <a:latin typeface="Consolas" panose="020B0609020204030204" pitchFamily="49" charset="0"/>
              </a:rPr>
              <a:t>,</a:t>
            </a:r>
            <a:r>
              <a:rPr lang="en-US" b="0" dirty="0">
                <a:solidFill>
                  <a:srgbClr val="C678DD"/>
                </a:solidFill>
                <a:effectLst/>
                <a:latin typeface="Consolas" panose="020B0609020204030204" pitchFamily="49" charset="0"/>
              </a:rPr>
              <a:t>function</a:t>
            </a:r>
            <a:r>
              <a:rPr lang="en-US" b="0" dirty="0">
                <a:solidFill>
                  <a:srgbClr val="ABB2BF"/>
                </a:solidFill>
                <a:effectLst/>
                <a:latin typeface="Consolas" panose="020B0609020204030204" pitchFamily="49" charset="0"/>
              </a:rPr>
              <a:t>(</a:t>
            </a:r>
            <a:r>
              <a:rPr lang="en-US" b="0" i="1" dirty="0">
                <a:solidFill>
                  <a:srgbClr val="E06C75"/>
                </a:solidFill>
                <a:effectLst/>
                <a:latin typeface="Consolas" panose="020B0609020204030204" pitchFamily="49" charset="0"/>
              </a:rPr>
              <a:t>result</a:t>
            </a:r>
            <a:r>
              <a:rPr lang="en-US" b="0" dirty="0">
                <a:solidFill>
                  <a:srgbClr val="ABB2BF"/>
                </a:solidFill>
                <a:effectLst/>
                <a:latin typeface="Consolas" panose="020B0609020204030204" pitchFamily="49" charset="0"/>
              </a:rPr>
              <a:t>){</a:t>
            </a:r>
          </a:p>
          <a:p>
            <a:pPr marL="396875" lvl="7" indent="0">
              <a:buNone/>
            </a:pPr>
            <a:r>
              <a:rPr lang="en-US" dirty="0">
                <a:solidFill>
                  <a:srgbClr val="ABB2BF"/>
                </a:solidFill>
                <a:latin typeface="Consolas" panose="020B0609020204030204" pitchFamily="49" charset="0"/>
              </a:rPr>
              <a:t>		</a:t>
            </a:r>
            <a:r>
              <a:rPr lang="en-US" b="0" dirty="0" err="1">
                <a:solidFill>
                  <a:srgbClr val="E06C75"/>
                </a:solidFill>
                <a:effectLst/>
                <a:latin typeface="Consolas" panose="020B0609020204030204" pitchFamily="49" charset="0"/>
              </a:rPr>
              <a:t>assert</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strictEqual</a:t>
            </a:r>
            <a:r>
              <a:rPr lang="en-US" b="0" dirty="0">
                <a:solidFill>
                  <a:srgbClr val="ABB2BF"/>
                </a:solidFill>
                <a:effectLst/>
                <a:latin typeface="Consolas" panose="020B0609020204030204" pitchFamily="49" charset="0"/>
              </a:rPr>
              <a:t>(</a:t>
            </a:r>
            <a:r>
              <a:rPr lang="en-US" b="0" i="1" dirty="0">
                <a:solidFill>
                  <a:srgbClr val="E06C75"/>
                </a:solidFill>
                <a:effectLst/>
                <a:latin typeface="Consolas" panose="020B0609020204030204" pitchFamily="49" charset="0"/>
              </a:rPr>
              <a:t>result</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18</a:t>
            </a:r>
            <a:r>
              <a:rPr lang="en-US" b="0" dirty="0">
                <a:solidFill>
                  <a:srgbClr val="ABB2BF"/>
                </a:solidFill>
                <a:effectLst/>
                <a:latin typeface="Consolas" panose="020B0609020204030204" pitchFamily="49" charset="0"/>
              </a:rPr>
              <a:t>);</a:t>
            </a:r>
          </a:p>
          <a:p>
            <a:pPr marL="396875" lvl="7" indent="0">
              <a:buNone/>
            </a:pPr>
            <a:r>
              <a:rPr lang="en-US" b="0" dirty="0">
                <a:solidFill>
                  <a:srgbClr val="ABB2BF"/>
                </a:solidFill>
                <a:effectLst/>
                <a:latin typeface="Consolas" panose="020B0609020204030204" pitchFamily="49" charset="0"/>
              </a:rPr>
              <a:t>	})</a:t>
            </a:r>
          </a:p>
          <a:p>
            <a:pPr marL="396875" lvl="7" indent="0">
              <a:buNone/>
            </a:pPr>
            <a:r>
              <a:rPr lang="en-US"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40527156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021FA9-5756-4F1B-98B6-BD566279137F}"/>
              </a:ext>
            </a:extLst>
          </p:cNvPr>
          <p:cNvSpPr>
            <a:spLocks noGrp="1"/>
          </p:cNvSpPr>
          <p:nvPr>
            <p:ph type="title"/>
          </p:nvPr>
        </p:nvSpPr>
        <p:spPr/>
        <p:txBody>
          <a:bodyPr/>
          <a:lstStyle/>
          <a:p>
            <a:r>
              <a:rPr lang="fr-FR" dirty="0"/>
              <a:t>La commande Mocha</a:t>
            </a:r>
          </a:p>
        </p:txBody>
      </p:sp>
      <p:sp>
        <p:nvSpPr>
          <p:cNvPr id="3" name="Espace réservé du contenu 2">
            <a:extLst>
              <a:ext uri="{FF2B5EF4-FFF2-40B4-BE49-F238E27FC236}">
                <a16:creationId xmlns:a16="http://schemas.microsoft.com/office/drawing/2014/main" id="{39C5127B-9583-4182-BED1-533752980777}"/>
              </a:ext>
            </a:extLst>
          </p:cNvPr>
          <p:cNvSpPr>
            <a:spLocks noGrp="1"/>
          </p:cNvSpPr>
          <p:nvPr>
            <p:ph idx="1"/>
          </p:nvPr>
        </p:nvSpPr>
        <p:spPr/>
        <p:txBody>
          <a:bodyPr>
            <a:normAutofit fontScale="92500" lnSpcReduction="10000"/>
          </a:bodyPr>
          <a:lstStyle/>
          <a:p>
            <a:r>
              <a:rPr lang="fr-FR" dirty="0"/>
              <a:t>Mocha</a:t>
            </a:r>
          </a:p>
          <a:p>
            <a:pPr lvl="2"/>
            <a:r>
              <a:rPr lang="fr-FR" dirty="0"/>
              <a:t>-help</a:t>
            </a:r>
          </a:p>
          <a:p>
            <a:pPr lvl="3"/>
            <a:r>
              <a:rPr lang="fr-FR" dirty="0"/>
              <a:t>Aide de la commande</a:t>
            </a:r>
          </a:p>
          <a:p>
            <a:pPr lvl="3"/>
            <a:endParaRPr lang="fr-FR" dirty="0"/>
          </a:p>
          <a:p>
            <a:pPr lvl="2"/>
            <a:r>
              <a:rPr lang="fr-FR" dirty="0"/>
              <a:t>--</a:t>
            </a:r>
            <a:r>
              <a:rPr lang="fr-FR" dirty="0" err="1"/>
              <a:t>grep</a:t>
            </a:r>
            <a:r>
              <a:rPr lang="fr-FR" dirty="0"/>
              <a:t> ou –g contenu de </a:t>
            </a:r>
            <a:r>
              <a:rPr lang="fr-FR" dirty="0" err="1"/>
              <a:t>it</a:t>
            </a:r>
            <a:r>
              <a:rPr lang="fr-FR" dirty="0"/>
              <a:t> ou </a:t>
            </a:r>
            <a:r>
              <a:rPr lang="fr-FR" dirty="0" err="1"/>
              <a:t>describe</a:t>
            </a:r>
            <a:endParaRPr lang="fr-FR" dirty="0"/>
          </a:p>
          <a:p>
            <a:pPr lvl="3"/>
            <a:r>
              <a:rPr lang="fr-FR" dirty="0"/>
              <a:t>Limite l’exécution du test</a:t>
            </a:r>
          </a:p>
          <a:p>
            <a:pPr lvl="4"/>
            <a:r>
              <a:rPr lang="fr-FR" dirty="0"/>
              <a:t>Ex : ‘#</a:t>
            </a:r>
            <a:r>
              <a:rPr lang="fr-FR" dirty="0" err="1"/>
              <a:t>evolution</a:t>
            </a:r>
            <a:r>
              <a:rPr lang="fr-FR" dirty="0"/>
              <a:t>’  ou ‘</a:t>
            </a:r>
            <a:r>
              <a:rPr lang="fr-FR" dirty="0" err="1"/>
              <a:t>Mylib</a:t>
            </a:r>
            <a:r>
              <a:rPr lang="fr-FR" dirty="0"/>
              <a:t>’</a:t>
            </a:r>
          </a:p>
          <a:p>
            <a:pPr lvl="1"/>
            <a:endParaRPr lang="fr-FR" dirty="0"/>
          </a:p>
          <a:p>
            <a:pPr lvl="2"/>
            <a:endParaRPr lang="fr-FR" dirty="0"/>
          </a:p>
          <a:p>
            <a:pPr lvl="2"/>
            <a:r>
              <a:rPr lang="fr-FR" dirty="0"/>
              <a:t>-R reporter Name</a:t>
            </a:r>
          </a:p>
          <a:p>
            <a:pPr lvl="3"/>
            <a:r>
              <a:rPr lang="fr-FR" dirty="0"/>
              <a:t>Permet d’utiliser une méthode d’affichage pour le résultat du test </a:t>
            </a:r>
          </a:p>
          <a:p>
            <a:pPr lvl="4"/>
            <a:r>
              <a:rPr lang="fr-FR" dirty="0"/>
              <a:t>Ex : </a:t>
            </a:r>
            <a:r>
              <a:rPr lang="fr-FR" dirty="0" err="1"/>
              <a:t>list</a:t>
            </a:r>
            <a:r>
              <a:rPr lang="fr-FR" dirty="0"/>
              <a:t>, landing, …</a:t>
            </a:r>
          </a:p>
          <a:p>
            <a:pPr lvl="2"/>
            <a:r>
              <a:rPr lang="fr-FR" dirty="0"/>
              <a:t>-b </a:t>
            </a:r>
          </a:p>
          <a:p>
            <a:pPr lvl="3"/>
            <a:r>
              <a:rPr lang="fr-FR" dirty="0"/>
              <a:t>Arrêt à la première erreur </a:t>
            </a:r>
          </a:p>
        </p:txBody>
      </p:sp>
    </p:spTree>
    <p:extLst>
      <p:ext uri="{BB962C8B-B14F-4D97-AF65-F5344CB8AC3E}">
        <p14:creationId xmlns:p14="http://schemas.microsoft.com/office/powerpoint/2010/main" val="27942387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B494E7-6E29-44ED-A372-2468145A6DC4}"/>
              </a:ext>
            </a:extLst>
          </p:cNvPr>
          <p:cNvSpPr>
            <a:spLocks noGrp="1"/>
          </p:cNvSpPr>
          <p:nvPr>
            <p:ph type="title"/>
          </p:nvPr>
        </p:nvSpPr>
        <p:spPr/>
        <p:txBody>
          <a:bodyPr/>
          <a:lstStyle/>
          <a:p>
            <a:r>
              <a:rPr lang="fr-FR" dirty="0" err="1"/>
              <a:t>mocha</a:t>
            </a:r>
            <a:endParaRPr lang="fr-FR" dirty="0"/>
          </a:p>
        </p:txBody>
      </p:sp>
      <p:sp>
        <p:nvSpPr>
          <p:cNvPr id="3" name="Espace réservé du contenu 2">
            <a:extLst>
              <a:ext uri="{FF2B5EF4-FFF2-40B4-BE49-F238E27FC236}">
                <a16:creationId xmlns:a16="http://schemas.microsoft.com/office/drawing/2014/main" id="{BDDA5589-0486-4551-8C42-33A0FE873D1F}"/>
              </a:ext>
            </a:extLst>
          </p:cNvPr>
          <p:cNvSpPr>
            <a:spLocks noGrp="1"/>
          </p:cNvSpPr>
          <p:nvPr>
            <p:ph idx="1"/>
          </p:nvPr>
        </p:nvSpPr>
        <p:spPr/>
        <p:txBody>
          <a:bodyPr/>
          <a:lstStyle/>
          <a:p>
            <a:r>
              <a:rPr lang="fr-FR" dirty="0"/>
              <a:t>Déclarer des </a:t>
            </a:r>
            <a:r>
              <a:rPr lang="fr-FR" b="1" i="1" dirty="0" err="1"/>
              <a:t>it</a:t>
            </a:r>
            <a:r>
              <a:rPr lang="fr-FR" dirty="0"/>
              <a:t>(‘message’)</a:t>
            </a:r>
          </a:p>
          <a:p>
            <a:pPr lvl="2"/>
            <a:r>
              <a:rPr lang="fr-FR" dirty="0"/>
              <a:t>Pour obtenir des test prévue mais pas encore décris</a:t>
            </a:r>
          </a:p>
          <a:p>
            <a:pPr lvl="2"/>
            <a:endParaRPr lang="fr-FR" dirty="0"/>
          </a:p>
          <a:p>
            <a:r>
              <a:rPr lang="fr-FR" dirty="0"/>
              <a:t>Déclarer des </a:t>
            </a:r>
            <a:r>
              <a:rPr lang="fr-FR" b="1" i="1" dirty="0" err="1"/>
              <a:t>it.only</a:t>
            </a:r>
            <a:r>
              <a:rPr lang="fr-FR" b="1" i="1" dirty="0"/>
              <a:t>(‘</a:t>
            </a:r>
            <a:r>
              <a:rPr lang="fr-FR" sz="2000" dirty="0" err="1"/>
              <a:t>message</a:t>
            </a:r>
            <a:r>
              <a:rPr lang="fr-FR" b="1" i="1" dirty="0" err="1"/>
              <a:t>’,</a:t>
            </a:r>
            <a:r>
              <a:rPr lang="fr-FR" i="1" dirty="0" err="1"/>
              <a:t>function</a:t>
            </a:r>
            <a:r>
              <a:rPr lang="fr-FR" i="1" dirty="0"/>
              <a:t>)</a:t>
            </a:r>
          </a:p>
          <a:p>
            <a:pPr lvl="2"/>
            <a:r>
              <a:rPr lang="fr-FR" i="1" dirty="0"/>
              <a:t>Limite l’action de ce test a ce test uniquement</a:t>
            </a:r>
          </a:p>
          <a:p>
            <a:pPr lvl="2"/>
            <a:endParaRPr lang="fr-FR" i="1" dirty="0"/>
          </a:p>
          <a:p>
            <a:r>
              <a:rPr lang="fr-FR" dirty="0"/>
              <a:t>Déclarer des </a:t>
            </a:r>
            <a:r>
              <a:rPr lang="fr-FR" b="1" i="1" dirty="0" err="1"/>
              <a:t>it.skip</a:t>
            </a:r>
            <a:r>
              <a:rPr lang="fr-FR" b="1" i="1" dirty="0"/>
              <a:t>(‘</a:t>
            </a:r>
            <a:r>
              <a:rPr lang="fr-FR" sz="2000" dirty="0" err="1"/>
              <a:t>message</a:t>
            </a:r>
            <a:r>
              <a:rPr lang="fr-FR" b="1" i="1" dirty="0" err="1"/>
              <a:t>’,</a:t>
            </a:r>
            <a:r>
              <a:rPr lang="fr-FR" i="1" dirty="0" err="1"/>
              <a:t>function</a:t>
            </a:r>
            <a:r>
              <a:rPr lang="fr-FR" i="1" dirty="0"/>
              <a:t>)</a:t>
            </a:r>
          </a:p>
          <a:p>
            <a:pPr lvl="2"/>
            <a:r>
              <a:rPr lang="fr-FR" i="1" dirty="0"/>
              <a:t>N’exécute pas ce test mais signal qu’il est skip</a:t>
            </a:r>
          </a:p>
          <a:p>
            <a:pPr lvl="1"/>
            <a:endParaRPr lang="fr-FR" i="1" dirty="0"/>
          </a:p>
        </p:txBody>
      </p:sp>
    </p:spTree>
    <p:extLst>
      <p:ext uri="{BB962C8B-B14F-4D97-AF65-F5344CB8AC3E}">
        <p14:creationId xmlns:p14="http://schemas.microsoft.com/office/powerpoint/2010/main" val="1658266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7D5ED4-761C-4B7D-A212-614473B8E9DA}"/>
              </a:ext>
            </a:extLst>
          </p:cNvPr>
          <p:cNvSpPr>
            <a:spLocks noGrp="1"/>
          </p:cNvSpPr>
          <p:nvPr>
            <p:ph type="title"/>
          </p:nvPr>
        </p:nvSpPr>
        <p:spPr/>
        <p:txBody>
          <a:bodyPr/>
          <a:lstStyle/>
          <a:p>
            <a:r>
              <a:rPr lang="fr-FR" dirty="0"/>
              <a:t>Créer des script de test</a:t>
            </a:r>
          </a:p>
        </p:txBody>
      </p:sp>
      <p:sp>
        <p:nvSpPr>
          <p:cNvPr id="3" name="Espace réservé du contenu 2">
            <a:extLst>
              <a:ext uri="{FF2B5EF4-FFF2-40B4-BE49-F238E27FC236}">
                <a16:creationId xmlns:a16="http://schemas.microsoft.com/office/drawing/2014/main" id="{22F46623-4298-49E2-96AA-6B1D52287F26}"/>
              </a:ext>
            </a:extLst>
          </p:cNvPr>
          <p:cNvSpPr>
            <a:spLocks noGrp="1"/>
          </p:cNvSpPr>
          <p:nvPr>
            <p:ph idx="1"/>
          </p:nvPr>
        </p:nvSpPr>
        <p:spPr/>
        <p:txBody>
          <a:bodyPr/>
          <a:lstStyle/>
          <a:p>
            <a:r>
              <a:rPr lang="fr-FR" dirty="0"/>
              <a:t>Dans </a:t>
            </a:r>
            <a:r>
              <a:rPr lang="fr-FR" dirty="0" err="1"/>
              <a:t>package.json</a:t>
            </a:r>
            <a:endParaRPr lang="fr-FR" dirty="0"/>
          </a:p>
          <a:p>
            <a:pPr lvl="2"/>
            <a:r>
              <a:rPr lang="fr-FR" dirty="0"/>
              <a:t>Section script</a:t>
            </a:r>
          </a:p>
          <a:p>
            <a:pPr lvl="3"/>
            <a:r>
              <a:rPr lang="fr-FR" dirty="0"/>
              <a:t>Créer une commande pour exécuter votre test</a:t>
            </a:r>
          </a:p>
          <a:p>
            <a:pPr marL="396875" lvl="7" indent="0" algn="ctr">
              <a:buNone/>
            </a:pPr>
            <a:r>
              <a:rPr lang="fr-FR" dirty="0"/>
              <a:t>"script":{ "test" : "./</a:t>
            </a:r>
            <a:r>
              <a:rPr lang="fr-FR" dirty="0" err="1"/>
              <a:t>node_modules</a:t>
            </a:r>
            <a:r>
              <a:rPr lang="fr-FR" dirty="0"/>
              <a:t>/.bin/</a:t>
            </a:r>
            <a:r>
              <a:rPr lang="fr-FR" dirty="0" err="1"/>
              <a:t>mocha</a:t>
            </a:r>
            <a:r>
              <a:rPr lang="fr-FR" dirty="0"/>
              <a:t> –R </a:t>
            </a:r>
            <a:r>
              <a:rPr lang="fr-FR" dirty="0" err="1"/>
              <a:t>list</a:t>
            </a:r>
            <a:r>
              <a:rPr lang="fr-FR" dirty="0"/>
              <a:t>" }</a:t>
            </a:r>
          </a:p>
          <a:p>
            <a:pPr lvl="3"/>
            <a:endParaRPr lang="fr-FR" dirty="0"/>
          </a:p>
          <a:p>
            <a:pPr lvl="3"/>
            <a:endParaRPr lang="fr-FR" dirty="0"/>
          </a:p>
          <a:p>
            <a:pPr lvl="3"/>
            <a:r>
              <a:rPr lang="fr-FR" dirty="0"/>
              <a:t>Créer une commande pour exécuter qu’une partie du test</a:t>
            </a:r>
          </a:p>
          <a:p>
            <a:pPr marL="396875" lvl="7" indent="0">
              <a:buNone/>
            </a:pPr>
            <a:r>
              <a:rPr lang="fr-FR" dirty="0"/>
              <a:t>"script":{</a:t>
            </a:r>
          </a:p>
          <a:p>
            <a:pPr marL="396875" lvl="7" indent="0">
              <a:buNone/>
            </a:pPr>
            <a:r>
              <a:rPr lang="fr-FR" dirty="0"/>
              <a:t>	"test": "…" ,</a:t>
            </a:r>
          </a:p>
          <a:p>
            <a:pPr marL="396875" lvl="7" indent="0">
              <a:buNone/>
            </a:pPr>
            <a:r>
              <a:rPr lang="fr-FR" dirty="0"/>
              <a:t>	 "test-</a:t>
            </a:r>
            <a:r>
              <a:rPr lang="fr-FR" dirty="0" err="1"/>
              <a:t>evolution</a:t>
            </a:r>
            <a:r>
              <a:rPr lang="fr-FR" dirty="0"/>
              <a:t>" : "./</a:t>
            </a:r>
            <a:r>
              <a:rPr lang="fr-FR" dirty="0" err="1"/>
              <a:t>node_modules</a:t>
            </a:r>
            <a:r>
              <a:rPr lang="fr-FR" dirty="0"/>
              <a:t>/.bin/</a:t>
            </a:r>
            <a:r>
              <a:rPr lang="fr-FR" dirty="0" err="1"/>
              <a:t>mocha</a:t>
            </a:r>
            <a:r>
              <a:rPr lang="fr-FR" dirty="0"/>
              <a:t> –R </a:t>
            </a:r>
            <a:r>
              <a:rPr lang="fr-FR" dirty="0" err="1"/>
              <a:t>list</a:t>
            </a:r>
            <a:r>
              <a:rPr lang="fr-FR" dirty="0"/>
              <a:t> –g ‘#</a:t>
            </a:r>
            <a:r>
              <a:rPr lang="fr-FR" dirty="0" err="1"/>
              <a:t>evolution</a:t>
            </a:r>
            <a:r>
              <a:rPr lang="fr-FR" dirty="0"/>
              <a:t>" </a:t>
            </a:r>
          </a:p>
          <a:p>
            <a:pPr marL="396875" lvl="7" indent="0">
              <a:buNone/>
            </a:pPr>
            <a:r>
              <a:rPr lang="fr-FR" dirty="0"/>
              <a:t>}</a:t>
            </a:r>
          </a:p>
          <a:p>
            <a:pPr marL="396875" lvl="7" indent="0">
              <a:buNone/>
            </a:pPr>
            <a:endParaRPr lang="fr-FR" dirty="0"/>
          </a:p>
          <a:p>
            <a:pPr marL="1371600" lvl="3" indent="0">
              <a:buNone/>
            </a:pPr>
            <a:endParaRPr lang="fr-FR" dirty="0"/>
          </a:p>
        </p:txBody>
      </p:sp>
    </p:spTree>
    <p:extLst>
      <p:ext uri="{BB962C8B-B14F-4D97-AF65-F5344CB8AC3E}">
        <p14:creationId xmlns:p14="http://schemas.microsoft.com/office/powerpoint/2010/main" val="5917233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053B97-8BA8-466E-B277-64EF5B551B52}"/>
              </a:ext>
            </a:extLst>
          </p:cNvPr>
          <p:cNvSpPr>
            <a:spLocks noGrp="1"/>
          </p:cNvSpPr>
          <p:nvPr>
            <p:ph type="title"/>
          </p:nvPr>
        </p:nvSpPr>
        <p:spPr/>
        <p:txBody>
          <a:bodyPr/>
          <a:lstStyle/>
          <a:p>
            <a:r>
              <a:rPr lang="fr-FR" dirty="0"/>
              <a:t>Mocha et l’async</a:t>
            </a:r>
          </a:p>
        </p:txBody>
      </p:sp>
      <p:sp>
        <p:nvSpPr>
          <p:cNvPr id="3" name="Espace réservé du contenu 2">
            <a:extLst>
              <a:ext uri="{FF2B5EF4-FFF2-40B4-BE49-F238E27FC236}">
                <a16:creationId xmlns:a16="http://schemas.microsoft.com/office/drawing/2014/main" id="{36BAFC2C-57AD-4FE3-B439-517C04BFC8DC}"/>
              </a:ext>
            </a:extLst>
          </p:cNvPr>
          <p:cNvSpPr>
            <a:spLocks noGrp="1"/>
          </p:cNvSpPr>
          <p:nvPr>
            <p:ph idx="1"/>
          </p:nvPr>
        </p:nvSpPr>
        <p:spPr/>
        <p:txBody>
          <a:bodyPr/>
          <a:lstStyle/>
          <a:p>
            <a:r>
              <a:rPr lang="fr-FR" dirty="0"/>
              <a:t>Les </a:t>
            </a:r>
            <a:r>
              <a:rPr lang="fr-FR" dirty="0" err="1"/>
              <a:t>before</a:t>
            </a:r>
            <a:r>
              <a:rPr lang="fr-FR" dirty="0"/>
              <a:t> / </a:t>
            </a:r>
            <a:r>
              <a:rPr lang="fr-FR" dirty="0" err="1"/>
              <a:t>after</a:t>
            </a:r>
            <a:endParaRPr lang="fr-FR" dirty="0"/>
          </a:p>
          <a:p>
            <a:endParaRPr lang="fr-FR" dirty="0"/>
          </a:p>
          <a:p>
            <a:pPr lvl="1"/>
            <a:r>
              <a:rPr lang="fr-FR" dirty="0" err="1"/>
              <a:t>before</a:t>
            </a:r>
            <a:r>
              <a:rPr lang="fr-FR" i="1" dirty="0"/>
              <a:t>(function</a:t>
            </a:r>
            <a:r>
              <a:rPr lang="fr-FR" dirty="0"/>
              <a:t>)</a:t>
            </a:r>
          </a:p>
          <a:p>
            <a:pPr lvl="2"/>
            <a:r>
              <a:rPr lang="fr-FR" dirty="0"/>
              <a:t>Exécuter avant le démarrage de la batterie de test</a:t>
            </a:r>
          </a:p>
          <a:p>
            <a:pPr lvl="3"/>
            <a:r>
              <a:rPr lang="fr-FR" dirty="0" err="1"/>
              <a:t>beforeEach</a:t>
            </a:r>
            <a:r>
              <a:rPr lang="fr-FR" dirty="0"/>
              <a:t> </a:t>
            </a:r>
            <a:r>
              <a:rPr lang="fr-FR" dirty="0" err="1"/>
              <a:t>demarrer</a:t>
            </a:r>
            <a:r>
              <a:rPr lang="fr-FR" dirty="0"/>
              <a:t> avant chaque sections</a:t>
            </a:r>
          </a:p>
          <a:p>
            <a:pPr lvl="1"/>
            <a:endParaRPr lang="fr-FR" i="1" dirty="0"/>
          </a:p>
          <a:p>
            <a:pPr lvl="1"/>
            <a:endParaRPr lang="fr-FR" i="1" dirty="0"/>
          </a:p>
          <a:p>
            <a:pPr lvl="1"/>
            <a:r>
              <a:rPr lang="fr-FR" dirty="0" err="1"/>
              <a:t>after</a:t>
            </a:r>
            <a:r>
              <a:rPr lang="fr-FR" dirty="0"/>
              <a:t>(</a:t>
            </a:r>
            <a:r>
              <a:rPr lang="fr-FR" i="1" dirty="0"/>
              <a:t>function</a:t>
            </a:r>
            <a:r>
              <a:rPr lang="fr-FR" dirty="0"/>
              <a:t>)</a:t>
            </a:r>
            <a:endParaRPr lang="fr-FR" i="1" dirty="0"/>
          </a:p>
          <a:p>
            <a:pPr lvl="2"/>
            <a:r>
              <a:rPr lang="fr-FR" i="1" dirty="0"/>
              <a:t>Exécuter après la batterie de test</a:t>
            </a:r>
          </a:p>
          <a:p>
            <a:pPr lvl="3"/>
            <a:r>
              <a:rPr lang="fr-FR" i="1" dirty="0" err="1"/>
              <a:t>afterEach</a:t>
            </a:r>
            <a:r>
              <a:rPr lang="fr-FR" i="1" dirty="0"/>
              <a:t> </a:t>
            </a:r>
            <a:endParaRPr lang="fr-FR" dirty="0"/>
          </a:p>
        </p:txBody>
      </p:sp>
    </p:spTree>
    <p:extLst>
      <p:ext uri="{BB962C8B-B14F-4D97-AF65-F5344CB8AC3E}">
        <p14:creationId xmlns:p14="http://schemas.microsoft.com/office/powerpoint/2010/main" val="19796886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EA90D-E3E1-44C2-AAB7-C76B8F49653D}"/>
              </a:ext>
            </a:extLst>
          </p:cNvPr>
          <p:cNvSpPr>
            <a:spLocks noGrp="1"/>
          </p:cNvSpPr>
          <p:nvPr>
            <p:ph type="title"/>
          </p:nvPr>
        </p:nvSpPr>
        <p:spPr/>
        <p:txBody>
          <a:bodyPr/>
          <a:lstStyle/>
          <a:p>
            <a:r>
              <a:rPr lang="fr-FR" dirty="0"/>
              <a:t>Etendre les assertions </a:t>
            </a:r>
          </a:p>
        </p:txBody>
      </p:sp>
      <p:sp>
        <p:nvSpPr>
          <p:cNvPr id="3" name="Espace réservé du contenu 2">
            <a:extLst>
              <a:ext uri="{FF2B5EF4-FFF2-40B4-BE49-F238E27FC236}">
                <a16:creationId xmlns:a16="http://schemas.microsoft.com/office/drawing/2014/main" id="{0A406DCE-397F-45E6-96C5-5A1298B97737}"/>
              </a:ext>
            </a:extLst>
          </p:cNvPr>
          <p:cNvSpPr>
            <a:spLocks noGrp="1"/>
          </p:cNvSpPr>
          <p:nvPr>
            <p:ph idx="1"/>
          </p:nvPr>
        </p:nvSpPr>
        <p:spPr/>
        <p:txBody>
          <a:bodyPr>
            <a:normAutofit lnSpcReduction="10000"/>
          </a:bodyPr>
          <a:lstStyle/>
          <a:p>
            <a:r>
              <a:rPr lang="fr-FR" dirty="0"/>
              <a:t>La librairie chai</a:t>
            </a:r>
          </a:p>
          <a:p>
            <a:pPr lvl="2"/>
            <a:r>
              <a:rPr lang="fr-FR" dirty="0"/>
              <a:t>Des </a:t>
            </a:r>
            <a:r>
              <a:rPr lang="fr-FR" dirty="0" err="1"/>
              <a:t>assert</a:t>
            </a:r>
            <a:r>
              <a:rPr lang="fr-FR" dirty="0"/>
              <a:t> plus avancé</a:t>
            </a:r>
          </a:p>
          <a:p>
            <a:pPr lvl="1"/>
            <a:r>
              <a:rPr lang="fr-FR" dirty="0"/>
              <a:t>Installation</a:t>
            </a:r>
          </a:p>
          <a:p>
            <a:pPr marL="396875" lvl="7" indent="0">
              <a:buNone/>
            </a:pPr>
            <a:r>
              <a:rPr lang="fr-FR" dirty="0"/>
              <a:t>npm i –save-dev chai</a:t>
            </a:r>
          </a:p>
          <a:p>
            <a:pPr lvl="1"/>
            <a:r>
              <a:rPr lang="fr-FR" dirty="0"/>
              <a:t>Usage </a:t>
            </a:r>
          </a:p>
          <a:p>
            <a:pPr marL="396875" lvl="7" indent="0">
              <a:buNone/>
            </a:pPr>
            <a:r>
              <a:rPr lang="fr-FR" dirty="0"/>
              <a:t>var asset = require(‘chai’).</a:t>
            </a:r>
            <a:r>
              <a:rPr lang="fr-FR" dirty="0" err="1"/>
              <a:t>assert</a:t>
            </a:r>
            <a:endParaRPr lang="fr-FR" dirty="0"/>
          </a:p>
          <a:p>
            <a:pPr lvl="1"/>
            <a:endParaRPr lang="fr-FR" dirty="0"/>
          </a:p>
          <a:p>
            <a:pPr lvl="1"/>
            <a:r>
              <a:rPr lang="fr-FR" dirty="0"/>
              <a:t>Plus de fonctions d’</a:t>
            </a:r>
            <a:r>
              <a:rPr lang="fr-FR" dirty="0" err="1"/>
              <a:t>assert</a:t>
            </a:r>
            <a:endParaRPr lang="fr-FR" dirty="0"/>
          </a:p>
          <a:p>
            <a:pPr lvl="2"/>
            <a:r>
              <a:rPr lang="fr-FR" dirty="0" err="1"/>
              <a:t>IsFunction</a:t>
            </a:r>
            <a:r>
              <a:rPr lang="fr-FR" dirty="0"/>
              <a:t>(</a:t>
            </a:r>
            <a:r>
              <a:rPr lang="fr-FR" dirty="0" err="1"/>
              <a:t>Mylib.wait</a:t>
            </a:r>
            <a:r>
              <a:rPr lang="fr-FR" dirty="0"/>
              <a:t>)</a:t>
            </a:r>
          </a:p>
          <a:p>
            <a:pPr lvl="2"/>
            <a:r>
              <a:rPr lang="fr-FR" dirty="0" err="1"/>
              <a:t>isTrue</a:t>
            </a:r>
            <a:r>
              <a:rPr lang="fr-FR" dirty="0"/>
              <a:t>(value), ... </a:t>
            </a:r>
          </a:p>
          <a:p>
            <a:pPr lvl="2"/>
            <a:endParaRPr lang="fr-FR" dirty="0"/>
          </a:p>
          <a:p>
            <a:r>
              <a:rPr lang="fr-FR" dirty="0">
                <a:hlinkClick r:id="rId2"/>
              </a:rPr>
              <a:t>http://chaijs.com</a:t>
            </a:r>
            <a:endParaRPr lang="fr-FR" dirty="0"/>
          </a:p>
          <a:p>
            <a:endParaRPr lang="fr-FR" dirty="0"/>
          </a:p>
        </p:txBody>
      </p:sp>
    </p:spTree>
    <p:extLst>
      <p:ext uri="{BB962C8B-B14F-4D97-AF65-F5344CB8AC3E}">
        <p14:creationId xmlns:p14="http://schemas.microsoft.com/office/powerpoint/2010/main" val="33784928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75CDFD-2C08-45EF-8995-1D768B06CE6B}"/>
              </a:ext>
            </a:extLst>
          </p:cNvPr>
          <p:cNvSpPr>
            <a:spLocks noGrp="1"/>
          </p:cNvSpPr>
          <p:nvPr>
            <p:ph type="title"/>
          </p:nvPr>
        </p:nvSpPr>
        <p:spPr/>
        <p:txBody>
          <a:bodyPr/>
          <a:lstStyle/>
          <a:p>
            <a:r>
              <a:rPr lang="fr-FR" dirty="0"/>
              <a:t>L’approche </a:t>
            </a:r>
            <a:r>
              <a:rPr lang="fr-FR" dirty="0" err="1"/>
              <a:t>should</a:t>
            </a:r>
            <a:r>
              <a:rPr lang="fr-FR" dirty="0"/>
              <a:t> </a:t>
            </a:r>
            <a:r>
              <a:rPr lang="fr-FR" dirty="0" err="1"/>
              <a:t>expected</a:t>
            </a:r>
            <a:endParaRPr lang="fr-FR" dirty="0"/>
          </a:p>
        </p:txBody>
      </p:sp>
      <p:sp>
        <p:nvSpPr>
          <p:cNvPr id="3" name="Espace réservé du contenu 2">
            <a:extLst>
              <a:ext uri="{FF2B5EF4-FFF2-40B4-BE49-F238E27FC236}">
                <a16:creationId xmlns:a16="http://schemas.microsoft.com/office/drawing/2014/main" id="{CC410152-A2F6-40CD-9ADE-68A36661D102}"/>
              </a:ext>
            </a:extLst>
          </p:cNvPr>
          <p:cNvSpPr>
            <a:spLocks noGrp="1"/>
          </p:cNvSpPr>
          <p:nvPr>
            <p:ph idx="1"/>
          </p:nvPr>
        </p:nvSpPr>
        <p:spPr/>
        <p:txBody>
          <a:bodyPr/>
          <a:lstStyle/>
          <a:p>
            <a:r>
              <a:rPr lang="fr-FR" dirty="0"/>
              <a:t>Grace à require(‘chai’).</a:t>
            </a:r>
            <a:r>
              <a:rPr lang="fr-FR" dirty="0" err="1"/>
              <a:t>should</a:t>
            </a:r>
            <a:endParaRPr lang="fr-FR" dirty="0"/>
          </a:p>
          <a:p>
            <a:pPr lvl="2"/>
            <a:r>
              <a:rPr lang="fr-FR" dirty="0"/>
              <a:t>Tous les objets possèdent la </a:t>
            </a:r>
            <a:r>
              <a:rPr lang="fr-FR" dirty="0" err="1"/>
              <a:t>methode</a:t>
            </a:r>
            <a:r>
              <a:rPr lang="fr-FR" dirty="0"/>
              <a:t> </a:t>
            </a:r>
            <a:r>
              <a:rPr lang="fr-FR" dirty="0" err="1"/>
              <a:t>should</a:t>
            </a:r>
            <a:endParaRPr lang="fr-FR" dirty="0"/>
          </a:p>
          <a:p>
            <a:pPr lvl="4"/>
            <a:r>
              <a:rPr lang="fr-FR" dirty="0"/>
              <a:t>Qui lui-même possède </a:t>
            </a:r>
            <a:r>
              <a:rPr lang="fr-FR" dirty="0" err="1"/>
              <a:t>be</a:t>
            </a:r>
            <a:r>
              <a:rPr lang="fr-FR" dirty="0"/>
              <a:t>, </a:t>
            </a:r>
            <a:r>
              <a:rPr lang="fr-FR" dirty="0" err="1"/>
              <a:t>equal</a:t>
            </a:r>
            <a:r>
              <a:rPr lang="fr-FR" dirty="0"/>
              <a:t>, have …</a:t>
            </a:r>
          </a:p>
          <a:p>
            <a:pPr lvl="4"/>
            <a:endParaRPr lang="fr-FR" dirty="0"/>
          </a:p>
          <a:p>
            <a:r>
              <a:rPr lang="fr-FR" dirty="0"/>
              <a:t>Grace à require(‘chai’).</a:t>
            </a:r>
            <a:r>
              <a:rPr lang="fr-FR" dirty="0" err="1"/>
              <a:t>expected</a:t>
            </a:r>
            <a:endParaRPr lang="fr-FR" dirty="0"/>
          </a:p>
          <a:p>
            <a:pPr lvl="2"/>
            <a:r>
              <a:rPr lang="fr-FR" dirty="0"/>
              <a:t>La fonction </a:t>
            </a:r>
            <a:r>
              <a:rPr lang="fr-FR" dirty="0" err="1"/>
              <a:t>expected</a:t>
            </a:r>
            <a:r>
              <a:rPr lang="fr-FR" dirty="0"/>
              <a:t>( </a:t>
            </a:r>
            <a:r>
              <a:rPr lang="fr-FR" dirty="0" err="1"/>
              <a:t>obj</a:t>
            </a:r>
            <a:r>
              <a:rPr lang="fr-FR" dirty="0"/>
              <a:t> ).to</a:t>
            </a:r>
          </a:p>
          <a:p>
            <a:pPr lvl="4"/>
            <a:r>
              <a:rPr lang="fr-FR" dirty="0"/>
              <a:t>Qui fournit lui aussi sont lot de comparatifs</a:t>
            </a:r>
          </a:p>
          <a:p>
            <a:pPr lvl="4"/>
            <a:endParaRPr lang="fr-FR" dirty="0"/>
          </a:p>
          <a:p>
            <a:r>
              <a:rPr lang="fr-FR" dirty="0">
                <a:hlinkClick r:id="rId2"/>
              </a:rPr>
              <a:t>https://www.chaijs.com/guide/styles/</a:t>
            </a:r>
            <a:endParaRPr lang="fr-FR" dirty="0"/>
          </a:p>
          <a:p>
            <a:endParaRPr lang="fr-FR" dirty="0"/>
          </a:p>
        </p:txBody>
      </p:sp>
    </p:spTree>
    <p:extLst>
      <p:ext uri="{BB962C8B-B14F-4D97-AF65-F5344CB8AC3E}">
        <p14:creationId xmlns:p14="http://schemas.microsoft.com/office/powerpoint/2010/main" val="399715681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A74496-1FA0-4E24-86F3-4020E54824B5}"/>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56EC7F26-56EA-4F05-910D-21A59E0646D1}"/>
              </a:ext>
            </a:extLst>
          </p:cNvPr>
          <p:cNvSpPr>
            <a:spLocks noGrp="1"/>
          </p:cNvSpPr>
          <p:nvPr>
            <p:ph idx="1"/>
          </p:nvPr>
        </p:nvSpPr>
        <p:spPr/>
        <p:txBody>
          <a:bodyPr>
            <a:normAutofit/>
          </a:bodyPr>
          <a:lstStyle/>
          <a:p>
            <a:pPr lvl="1"/>
            <a:r>
              <a:rPr lang="fr-FR" dirty="0"/>
              <a:t>Chrome </a:t>
            </a:r>
            <a:r>
              <a:rPr lang="fr-FR" dirty="0" err="1"/>
              <a:t>Devtools</a:t>
            </a:r>
            <a:r>
              <a:rPr lang="fr-FR" dirty="0"/>
              <a:t>, Firefox </a:t>
            </a:r>
            <a:r>
              <a:rPr lang="fr-FR" dirty="0" err="1"/>
              <a:t>Developper</a:t>
            </a:r>
            <a:r>
              <a:rPr lang="fr-FR" dirty="0"/>
              <a:t>, Node-debug</a:t>
            </a:r>
          </a:p>
          <a:p>
            <a:pPr lvl="1"/>
            <a:r>
              <a:rPr lang="fr-FR" dirty="0"/>
              <a:t>Gérer les messages d'erreur client en production.</a:t>
            </a:r>
          </a:p>
          <a:p>
            <a:r>
              <a:rPr lang="fr-FR" dirty="0"/>
              <a:t>Tests </a:t>
            </a:r>
            <a:r>
              <a:rPr lang="fr-FR" dirty="0" err="1"/>
              <a:t>multinavigateurs</a:t>
            </a:r>
            <a:endParaRPr lang="fr-FR" dirty="0"/>
          </a:p>
          <a:p>
            <a:pPr lvl="1"/>
            <a:r>
              <a:rPr lang="fr-FR" dirty="0"/>
              <a:t>Stockage des tests.</a:t>
            </a:r>
          </a:p>
          <a:p>
            <a:pPr lvl="1"/>
            <a:r>
              <a:rPr lang="fr-FR" dirty="0"/>
              <a:t>Framework de test (</a:t>
            </a:r>
            <a:r>
              <a:rPr lang="fr-FR" dirty="0" err="1"/>
              <a:t>mocha</a:t>
            </a:r>
            <a:r>
              <a:rPr lang="fr-FR" dirty="0"/>
              <a:t>, </a:t>
            </a:r>
            <a:r>
              <a:rPr lang="fr-FR" dirty="0" err="1"/>
              <a:t>jasmine</a:t>
            </a:r>
            <a:r>
              <a:rPr lang="fr-FR" dirty="0"/>
              <a:t>, </a:t>
            </a:r>
            <a:r>
              <a:rPr lang="fr-FR" dirty="0" err="1"/>
              <a:t>Jest</a:t>
            </a:r>
            <a:r>
              <a:rPr lang="fr-FR" dirty="0"/>
              <a:t>, etc.)</a:t>
            </a:r>
          </a:p>
          <a:p>
            <a:pPr lvl="1"/>
            <a:r>
              <a:rPr lang="fr-FR" dirty="0"/>
              <a:t>Tests de performance et de charge.</a:t>
            </a:r>
          </a:p>
          <a:p>
            <a:endParaRPr lang="fr-FR" dirty="0"/>
          </a:p>
        </p:txBody>
      </p:sp>
    </p:spTree>
    <p:extLst>
      <p:ext uri="{BB962C8B-B14F-4D97-AF65-F5344CB8AC3E}">
        <p14:creationId xmlns:p14="http://schemas.microsoft.com/office/powerpoint/2010/main" val="2551589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Plateformes gratuite</a:t>
            </a:r>
          </a:p>
          <a:p>
            <a:pPr lvl="1"/>
            <a:r>
              <a:rPr lang="fr-FR" dirty="0" err="1"/>
              <a:t>Github,GitLab</a:t>
            </a:r>
            <a:endParaRPr lang="fr-FR" dirty="0"/>
          </a:p>
          <a:p>
            <a:pPr lvl="2"/>
            <a:r>
              <a:rPr lang="fr-FR" dirty="0"/>
              <a:t>Hébergé ou officiel </a:t>
            </a:r>
          </a:p>
          <a:p>
            <a:pPr lvl="2"/>
            <a:r>
              <a:rPr lang="fr-FR" dirty="0"/>
              <a:t>1 repo / </a:t>
            </a:r>
            <a:r>
              <a:rPr lang="fr-FR" dirty="0" err="1"/>
              <a:t>account</a:t>
            </a:r>
            <a:endParaRPr lang="fr-FR" dirty="0"/>
          </a:p>
          <a:p>
            <a:pPr lvl="2"/>
            <a:endParaRPr lang="fr-FR" dirty="0"/>
          </a:p>
          <a:p>
            <a:pPr lvl="1"/>
            <a:r>
              <a:rPr lang="fr-FR" dirty="0" err="1"/>
              <a:t>Altasian</a:t>
            </a:r>
            <a:r>
              <a:rPr lang="fr-FR" dirty="0"/>
              <a:t> </a:t>
            </a:r>
            <a:r>
              <a:rPr lang="fr-FR" dirty="0" err="1"/>
              <a:t>BitBuckets</a:t>
            </a:r>
            <a:r>
              <a:rPr lang="fr-FR" dirty="0"/>
              <a:t> </a:t>
            </a:r>
            <a:r>
              <a:rPr lang="fr-FR" sz="675" dirty="0"/>
              <a:t>*(Sélectionné pour le cours)</a:t>
            </a:r>
            <a:endParaRPr lang="fr-FR" dirty="0"/>
          </a:p>
          <a:p>
            <a:pPr lvl="2"/>
            <a:r>
              <a:rPr lang="fr-FR" dirty="0"/>
              <a:t>Multi-</a:t>
            </a:r>
            <a:r>
              <a:rPr lang="fr-FR" dirty="0" err="1"/>
              <a:t>repository</a:t>
            </a:r>
            <a:endParaRPr lang="fr-FR" dirty="0"/>
          </a:p>
          <a:p>
            <a:pPr lvl="2"/>
            <a:r>
              <a:rPr lang="fr-FR" dirty="0"/>
              <a:t>Free (max 1Go/repo) ou </a:t>
            </a:r>
            <a:r>
              <a:rPr lang="fr-FR" dirty="0" err="1"/>
              <a:t>payed</a:t>
            </a:r>
            <a:r>
              <a:rPr lang="fr-FR" dirty="0"/>
              <a:t> </a:t>
            </a:r>
            <a:r>
              <a:rPr lang="fr-FR" dirty="0" err="1"/>
              <a:t>account</a:t>
            </a:r>
            <a:endParaRPr lang="fr-FR" dirty="0"/>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4152189" y="3419811"/>
            <a:ext cx="1428743" cy="528635"/>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5518593" y="2271130"/>
            <a:ext cx="1671642" cy="592040"/>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5816891" y="4385247"/>
            <a:ext cx="1946673" cy="1023950"/>
          </a:xfrm>
          <a:prstGeom prst="rect">
            <a:avLst/>
          </a:prstGeom>
          <a:noFill/>
          <a:ln w="9525">
            <a:noFill/>
            <a:miter lim="800000"/>
            <a:headEnd/>
            <a:tailEnd/>
          </a:ln>
          <a:effectLst/>
        </p:spPr>
      </p:pic>
      <p:grpSp>
        <p:nvGrpSpPr>
          <p:cNvPr id="8" name="Groupe 9"/>
          <p:cNvGrpSpPr/>
          <p:nvPr/>
        </p:nvGrpSpPr>
        <p:grpSpPr>
          <a:xfrm flipH="1">
            <a:off x="7463641" y="2162159"/>
            <a:ext cx="1864082" cy="1676427"/>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8" cy="954108"/>
            </a:xfrm>
            <a:prstGeom prst="rect">
              <a:avLst/>
            </a:prstGeom>
            <a:noFill/>
          </p:spPr>
          <p:txBody>
            <a:bodyPr wrap="square" rtlCol="0">
              <a:spAutoFit/>
            </a:bodyPr>
            <a:lstStyle/>
            <a:p>
              <a:r>
                <a:rPr lang="fr-FR" sz="1350" dirty="0">
                  <a:latin typeface="Permanent Marker" pitchFamily="2" charset="0"/>
                  <a:ea typeface="Permanent Marker" pitchFamily="2" charset="0"/>
                </a:rPr>
                <a:t>Utilise </a:t>
              </a:r>
            </a:p>
            <a:p>
              <a:r>
                <a:rPr lang="fr-FR" sz="1350" dirty="0">
                  <a:latin typeface="Permanent Marker" pitchFamily="2" charset="0"/>
                  <a:ea typeface="Permanent Marker" pitchFamily="2" charset="0"/>
                </a:rPr>
                <a:t>     dans le </a:t>
              </a:r>
            </a:p>
            <a:p>
              <a:r>
                <a:rPr lang="fr-FR" sz="1350"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350"/>
            </a:p>
          </p:txBody>
        </p:sp>
      </p:grpSp>
    </p:spTree>
    <p:extLst>
      <p:ext uri="{BB962C8B-B14F-4D97-AF65-F5344CB8AC3E}">
        <p14:creationId xmlns:p14="http://schemas.microsoft.com/office/powerpoint/2010/main" val="23378282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BEAE38F-A3D0-4CF6-983F-0F11776C39AA}"/>
              </a:ext>
            </a:extLst>
          </p:cNvPr>
          <p:cNvSpPr>
            <a:spLocks noGrp="1"/>
          </p:cNvSpPr>
          <p:nvPr>
            <p:ph type="title"/>
          </p:nvPr>
        </p:nvSpPr>
        <p:spPr/>
        <p:txBody>
          <a:bodyPr/>
          <a:lstStyle/>
          <a:p>
            <a:r>
              <a:rPr lang="fr-FR" dirty="0"/>
              <a:t>Echange de données, interactions</a:t>
            </a:r>
          </a:p>
        </p:txBody>
      </p:sp>
      <p:sp>
        <p:nvSpPr>
          <p:cNvPr id="5" name="Espace réservé du texte 4">
            <a:extLst>
              <a:ext uri="{FF2B5EF4-FFF2-40B4-BE49-F238E27FC236}">
                <a16:creationId xmlns:a16="http://schemas.microsoft.com/office/drawing/2014/main" id="{F3CC7A50-B124-4E21-A257-8597FC2B3F08}"/>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947399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B8C34AA-4A06-4751-A654-DA8A65C527EB}"/>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B6CF22A2-0450-47ED-9597-9F852269F15A}"/>
              </a:ext>
            </a:extLst>
          </p:cNvPr>
          <p:cNvSpPr>
            <a:spLocks noGrp="1"/>
          </p:cNvSpPr>
          <p:nvPr>
            <p:ph idx="1"/>
          </p:nvPr>
        </p:nvSpPr>
        <p:spPr/>
        <p:txBody>
          <a:bodyPr>
            <a:normAutofit/>
          </a:bodyPr>
          <a:lstStyle/>
          <a:p>
            <a:r>
              <a:rPr lang="fr-FR" dirty="0"/>
              <a:t>Solutions de stockage embarqué de données : SQLite, </a:t>
            </a:r>
            <a:r>
              <a:rPr lang="fr-FR" dirty="0" err="1"/>
              <a:t>LocalStorage</a:t>
            </a:r>
            <a:r>
              <a:rPr lang="fr-FR" dirty="0"/>
              <a:t>, Cookies.</a:t>
            </a:r>
          </a:p>
          <a:p>
            <a:r>
              <a:rPr lang="fr-FR" dirty="0"/>
              <a:t>Compenser les latences de communication.</a:t>
            </a:r>
          </a:p>
          <a:p>
            <a:r>
              <a:rPr lang="fr-FR" dirty="0"/>
              <a:t>JSON Web </a:t>
            </a:r>
            <a:r>
              <a:rPr lang="fr-FR" dirty="0" err="1"/>
              <a:t>Token</a:t>
            </a:r>
            <a:r>
              <a:rPr lang="fr-FR" dirty="0"/>
              <a:t>, sécuriser les échanges.</a:t>
            </a:r>
          </a:p>
          <a:p>
            <a:r>
              <a:rPr lang="fr-FR" dirty="0" err="1"/>
              <a:t>XMLHttpRequest</a:t>
            </a:r>
            <a:r>
              <a:rPr lang="fr-FR" dirty="0"/>
              <a:t>, API </a:t>
            </a:r>
            <a:r>
              <a:rPr lang="fr-FR" dirty="0" err="1"/>
              <a:t>fetch</a:t>
            </a:r>
            <a:r>
              <a:rPr lang="fr-FR" dirty="0"/>
              <a:t>, consommation de services distants.</a:t>
            </a:r>
          </a:p>
          <a:p>
            <a:r>
              <a:rPr lang="fr-FR" dirty="0"/>
              <a:t>Serveur JavaScript Node.js.</a:t>
            </a:r>
          </a:p>
          <a:p>
            <a:endParaRPr lang="fr-FR" dirty="0"/>
          </a:p>
        </p:txBody>
      </p:sp>
    </p:spTree>
    <p:extLst>
      <p:ext uri="{BB962C8B-B14F-4D97-AF65-F5344CB8AC3E}">
        <p14:creationId xmlns:p14="http://schemas.microsoft.com/office/powerpoint/2010/main" val="13030009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DAECB42-B702-4C33-B1DE-7B5A0CBA5E81}"/>
              </a:ext>
            </a:extLst>
          </p:cNvPr>
          <p:cNvSpPr>
            <a:spLocks noGrp="1"/>
          </p:cNvSpPr>
          <p:nvPr>
            <p:ph type="title"/>
          </p:nvPr>
        </p:nvSpPr>
        <p:spPr/>
        <p:txBody>
          <a:bodyPr/>
          <a:lstStyle/>
          <a:p>
            <a:r>
              <a:rPr lang="fr-FR" dirty="0"/>
              <a:t>L’event online</a:t>
            </a:r>
          </a:p>
        </p:txBody>
      </p:sp>
      <p:sp>
        <p:nvSpPr>
          <p:cNvPr id="5" name="Espace réservé du contenu 4">
            <a:extLst>
              <a:ext uri="{FF2B5EF4-FFF2-40B4-BE49-F238E27FC236}">
                <a16:creationId xmlns:a16="http://schemas.microsoft.com/office/drawing/2014/main" id="{C22D6A20-D37B-43C1-833F-3884ACBA340B}"/>
              </a:ext>
            </a:extLst>
          </p:cNvPr>
          <p:cNvSpPr>
            <a:spLocks noGrp="1"/>
          </p:cNvSpPr>
          <p:nvPr>
            <p:ph idx="1"/>
          </p:nvPr>
        </p:nvSpPr>
        <p:spPr/>
        <p:txBody>
          <a:bodyPr/>
          <a:lstStyle/>
          <a:p>
            <a:r>
              <a:rPr lang="fr-FR" dirty="0"/>
              <a:t>Connaitre l’état de connexion au réseau</a:t>
            </a:r>
          </a:p>
          <a:p>
            <a:pPr lvl="2"/>
            <a:r>
              <a:rPr lang="fr-FR" dirty="0"/>
              <a:t>Etat de la carte pas état de la connexion</a:t>
            </a:r>
          </a:p>
          <a:p>
            <a:pPr lvl="7"/>
            <a:r>
              <a:rPr lang="fr-FR" dirty="0"/>
              <a:t>Online.js</a:t>
            </a:r>
          </a:p>
          <a:p>
            <a:pPr marL="396875" lvl="7" indent="0" algn="ctr">
              <a:buNone/>
            </a:pPr>
            <a:r>
              <a:rPr lang="fr-FR" dirty="0" err="1"/>
              <a:t>window.navigator.onLine</a:t>
            </a:r>
            <a:r>
              <a:rPr lang="fr-FR" dirty="0"/>
              <a:t> ou </a:t>
            </a:r>
            <a:r>
              <a:rPr lang="fr-FR" dirty="0" err="1"/>
              <a:t>navigator.onLine</a:t>
            </a:r>
            <a:endParaRPr lang="fr-FR" dirty="0"/>
          </a:p>
          <a:p>
            <a:endParaRPr lang="fr-FR" dirty="0"/>
          </a:p>
          <a:p>
            <a:endParaRPr lang="fr-FR" dirty="0"/>
          </a:p>
          <a:p>
            <a:r>
              <a:rPr lang="fr-FR" dirty="0"/>
              <a:t>Un event permet de gérer le changement d’état</a:t>
            </a:r>
          </a:p>
          <a:p>
            <a:pPr lvl="7"/>
            <a:r>
              <a:rPr lang="fr-FR" dirty="0"/>
              <a:t>changeState.js</a:t>
            </a:r>
          </a:p>
          <a:p>
            <a:pPr marL="396875" lvl="7" indent="0">
              <a:buNone/>
            </a:pPr>
            <a:r>
              <a:rPr lang="fr-FR" b="0" dirty="0" err="1">
                <a:solidFill>
                  <a:srgbClr val="E5C07B"/>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addEventListener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'offline'</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 ... })</a:t>
            </a:r>
          </a:p>
          <a:p>
            <a:pPr marL="396875" lvl="7" indent="0">
              <a:buNone/>
            </a:pPr>
            <a:r>
              <a:rPr lang="fr-FR" b="0" dirty="0" err="1">
                <a:solidFill>
                  <a:srgbClr val="E5C07B"/>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addEventListener</a:t>
            </a:r>
            <a:r>
              <a:rPr lang="fr-FR" b="0" dirty="0">
                <a:solidFill>
                  <a:srgbClr val="ABB2BF"/>
                </a:solidFill>
                <a:effectLst/>
                <a:latin typeface="Consolas" panose="020B0609020204030204" pitchFamily="49" charset="0"/>
              </a:rPr>
              <a:t>(</a:t>
            </a:r>
            <a:r>
              <a:rPr lang="fr-FR" dirty="0">
                <a:solidFill>
                  <a:srgbClr val="98C379"/>
                </a:solidFill>
                <a:latin typeface="Consolas" panose="020B0609020204030204" pitchFamily="49" charset="0"/>
              </a:rPr>
              <a:t>'</a:t>
            </a:r>
            <a:r>
              <a:rPr lang="fr-FR" b="0" dirty="0">
                <a:solidFill>
                  <a:srgbClr val="98C379"/>
                </a:solidFill>
                <a:effectLst/>
                <a:latin typeface="Consolas" panose="020B0609020204030204" pitchFamily="49" charset="0"/>
              </a:rPr>
              <a:t>online'</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 ... })</a:t>
            </a:r>
          </a:p>
          <a:p>
            <a:pPr marL="396875" lvl="7" indent="0">
              <a:buNone/>
            </a:pPr>
            <a:endParaRPr lang="fr-FR" dirty="0"/>
          </a:p>
        </p:txBody>
      </p:sp>
    </p:spTree>
    <p:extLst>
      <p:ext uri="{BB962C8B-B14F-4D97-AF65-F5344CB8AC3E}">
        <p14:creationId xmlns:p14="http://schemas.microsoft.com/office/powerpoint/2010/main" val="21001607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7F9CD7-ECFF-4806-97DB-82F3E5578704}"/>
              </a:ext>
            </a:extLst>
          </p:cNvPr>
          <p:cNvSpPr>
            <a:spLocks noGrp="1"/>
          </p:cNvSpPr>
          <p:nvPr>
            <p:ph type="title"/>
          </p:nvPr>
        </p:nvSpPr>
        <p:spPr/>
        <p:txBody>
          <a:bodyPr/>
          <a:lstStyle/>
          <a:p>
            <a:r>
              <a:rPr lang="fr-FR" dirty="0" err="1"/>
              <a:t>localstorage</a:t>
            </a:r>
            <a:endParaRPr lang="fr-FR" dirty="0"/>
          </a:p>
        </p:txBody>
      </p:sp>
      <p:sp>
        <p:nvSpPr>
          <p:cNvPr id="3" name="Espace réservé du contenu 2">
            <a:extLst>
              <a:ext uri="{FF2B5EF4-FFF2-40B4-BE49-F238E27FC236}">
                <a16:creationId xmlns:a16="http://schemas.microsoft.com/office/drawing/2014/main" id="{A61FEAFD-F031-4302-ACFF-6F58D743AFF1}"/>
              </a:ext>
            </a:extLst>
          </p:cNvPr>
          <p:cNvSpPr>
            <a:spLocks noGrp="1"/>
          </p:cNvSpPr>
          <p:nvPr>
            <p:ph idx="1"/>
          </p:nvPr>
        </p:nvSpPr>
        <p:spPr/>
        <p:txBody>
          <a:bodyPr>
            <a:normAutofit/>
          </a:bodyPr>
          <a:lstStyle/>
          <a:p>
            <a:r>
              <a:rPr lang="fr-FR" dirty="0"/>
              <a:t>Un stockage persistant dans le navigateur</a:t>
            </a:r>
          </a:p>
          <a:p>
            <a:r>
              <a:rPr lang="fr-FR" dirty="0"/>
              <a:t>Un couple propriété / valeurs</a:t>
            </a:r>
          </a:p>
          <a:p>
            <a:pPr lvl="1"/>
            <a:r>
              <a:rPr lang="fr-FR" dirty="0" err="1"/>
              <a:t>setItem</a:t>
            </a:r>
            <a:endParaRPr lang="fr-FR" dirty="0"/>
          </a:p>
          <a:p>
            <a:pPr marL="457200" lvl="1" indent="0" algn="ctr">
              <a:buNone/>
            </a:pPr>
            <a:r>
              <a:rPr lang="fr-FR" sz="2400" b="0" dirty="0" err="1">
                <a:solidFill>
                  <a:srgbClr val="E06C75"/>
                </a:solidFill>
                <a:effectLst/>
                <a:latin typeface="Consolas" panose="020B0609020204030204" pitchFamily="49" charset="0"/>
              </a:rPr>
              <a:t>localStorage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setItem</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a:t>
            </a:r>
            <a:r>
              <a:rPr lang="fr-FR" sz="2400" b="0" dirty="0" err="1">
                <a:solidFill>
                  <a:srgbClr val="98C379"/>
                </a:solidFill>
                <a:effectLst/>
                <a:latin typeface="Consolas" panose="020B0609020204030204" pitchFamily="49" charset="0"/>
              </a:rPr>
              <a:t>monChat</a:t>
            </a:r>
            <a:r>
              <a:rPr lang="fr-FR" sz="2400" b="0" dirty="0">
                <a:solidFill>
                  <a:srgbClr val="98C379"/>
                </a:solidFill>
                <a:effectLst/>
                <a:latin typeface="Consolas" panose="020B0609020204030204" pitchFamily="49" charset="0"/>
              </a:rPr>
              <a:t>'</a:t>
            </a:r>
            <a:r>
              <a:rPr lang="fr-FR" sz="2400" b="0" dirty="0">
                <a:solidFill>
                  <a:srgbClr val="ABB2BF"/>
                </a:solidFill>
                <a:effectLst/>
                <a:latin typeface="Consolas" panose="020B0609020204030204" pitchFamily="49" charset="0"/>
              </a:rPr>
              <a:t>, </a:t>
            </a:r>
            <a:r>
              <a:rPr lang="fr-FR" sz="2400" b="0" dirty="0">
                <a:solidFill>
                  <a:srgbClr val="98C379"/>
                </a:solidFill>
                <a:effectLst/>
                <a:latin typeface="Consolas" panose="020B0609020204030204" pitchFamily="49" charset="0"/>
              </a:rPr>
              <a:t>'Tom'</a:t>
            </a:r>
            <a:r>
              <a:rPr lang="fr-FR" sz="2400" b="0" dirty="0">
                <a:solidFill>
                  <a:srgbClr val="ABB2BF"/>
                </a:solidFill>
                <a:effectLst/>
                <a:latin typeface="Consolas" panose="020B0609020204030204" pitchFamily="49" charset="0"/>
              </a:rPr>
              <a:t>);</a:t>
            </a:r>
            <a:endParaRPr lang="fr-FR" sz="2400" dirty="0"/>
          </a:p>
          <a:p>
            <a:pPr lvl="1"/>
            <a:r>
              <a:rPr lang="fr-FR" dirty="0" err="1"/>
              <a:t>getItem</a:t>
            </a:r>
            <a:endParaRPr lang="fr-FR" dirty="0"/>
          </a:p>
          <a:p>
            <a:pPr marL="457200" lvl="1" indent="0" algn="ctr">
              <a:buNone/>
            </a:pPr>
            <a:r>
              <a:rPr lang="fr-FR" sz="2400" b="0" dirty="0">
                <a:solidFill>
                  <a:srgbClr val="C678DD"/>
                </a:solidFill>
                <a:effectLst/>
                <a:latin typeface="Consolas" panose="020B0609020204030204" pitchFamily="49" charset="0"/>
              </a:rPr>
              <a:t>var</a:t>
            </a:r>
            <a:r>
              <a:rPr lang="fr-FR" sz="2400" b="0" dirty="0">
                <a:solidFill>
                  <a:srgbClr val="ABB2BF"/>
                </a:solidFill>
                <a:effectLst/>
                <a:latin typeface="Consolas" panose="020B0609020204030204" pitchFamily="49" charset="0"/>
              </a:rPr>
              <a:t> </a:t>
            </a:r>
            <a:r>
              <a:rPr lang="fr-FR" sz="2400" b="0" dirty="0">
                <a:solidFill>
                  <a:srgbClr val="E06C75"/>
                </a:solidFill>
                <a:effectLst/>
                <a:latin typeface="Consolas" panose="020B0609020204030204" pitchFamily="49" charset="0"/>
              </a:rPr>
              <a:t>cat</a:t>
            </a:r>
            <a:r>
              <a:rPr lang="fr-FR" sz="2400" b="0" dirty="0">
                <a:solidFill>
                  <a:srgbClr val="ABB2BF"/>
                </a:solidFill>
                <a:effectLst/>
                <a:latin typeface="Consolas" panose="020B0609020204030204" pitchFamily="49" charset="0"/>
              </a:rPr>
              <a:t> </a:t>
            </a:r>
            <a:r>
              <a:rPr lang="fr-FR" sz="2400" b="0" dirty="0">
                <a:solidFill>
                  <a:srgbClr val="56B6C2"/>
                </a:solidFill>
                <a:effectLst/>
                <a:latin typeface="Consolas" panose="020B0609020204030204" pitchFamily="49" charset="0"/>
              </a:rPr>
              <a:t>=</a:t>
            </a:r>
            <a:r>
              <a:rPr lang="fr-FR" sz="2400" b="0" dirty="0">
                <a:solidFill>
                  <a:srgbClr val="E06C75"/>
                </a:solidFill>
                <a:effectLst/>
                <a:latin typeface="Consolas" panose="020B0609020204030204" pitchFamily="49" charset="0"/>
              </a:rPr>
              <a:t> </a:t>
            </a:r>
            <a:r>
              <a:rPr lang="fr-FR" sz="2400" b="0" dirty="0" err="1">
                <a:solidFill>
                  <a:srgbClr val="E06C75"/>
                </a:solidFill>
                <a:effectLst/>
                <a:latin typeface="Consolas" panose="020B0609020204030204" pitchFamily="49" charset="0"/>
              </a:rPr>
              <a:t>localStorage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getItem</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a:t>
            </a:r>
            <a:r>
              <a:rPr lang="fr-FR" sz="2400" b="0" dirty="0" err="1">
                <a:solidFill>
                  <a:srgbClr val="98C379"/>
                </a:solidFill>
                <a:effectLst/>
                <a:latin typeface="Consolas" panose="020B0609020204030204" pitchFamily="49" charset="0"/>
              </a:rPr>
              <a:t>monChat</a:t>
            </a:r>
            <a:r>
              <a:rPr lang="fr-FR" sz="2400" b="0" dirty="0">
                <a:solidFill>
                  <a:srgbClr val="98C379"/>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endParaRPr lang="fr-FR" dirty="0"/>
          </a:p>
          <a:p>
            <a:pPr lvl="1"/>
            <a:r>
              <a:rPr lang="fr-FR" dirty="0" err="1"/>
              <a:t>removeItem</a:t>
            </a:r>
            <a:endParaRPr lang="fr-FR" dirty="0"/>
          </a:p>
          <a:p>
            <a:pPr marL="457200" lvl="1" indent="0" algn="ctr">
              <a:buNone/>
            </a:pPr>
            <a:r>
              <a:rPr lang="fr-FR" sz="2400" b="0" dirty="0" err="1">
                <a:solidFill>
                  <a:srgbClr val="E06C75"/>
                </a:solidFill>
                <a:effectLst/>
                <a:latin typeface="Consolas" panose="020B0609020204030204" pitchFamily="49" charset="0"/>
              </a:rPr>
              <a:t>localStorage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removeItem</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a:t>
            </a:r>
            <a:r>
              <a:rPr lang="fr-FR" sz="2400" b="0" dirty="0" err="1">
                <a:solidFill>
                  <a:srgbClr val="98C379"/>
                </a:solidFill>
                <a:effectLst/>
                <a:latin typeface="Consolas" panose="020B0609020204030204" pitchFamily="49" charset="0"/>
              </a:rPr>
              <a:t>monChat</a:t>
            </a:r>
            <a:r>
              <a:rPr lang="fr-FR" sz="2400" b="0" dirty="0">
                <a:solidFill>
                  <a:srgbClr val="98C379"/>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endParaRPr lang="fr-FR" sz="2400" dirty="0"/>
          </a:p>
          <a:p>
            <a:pPr lvl="1"/>
            <a:r>
              <a:rPr lang="fr-FR" dirty="0"/>
              <a:t>Clear</a:t>
            </a:r>
          </a:p>
          <a:p>
            <a:pPr marL="457200" lvl="1" indent="0" algn="ctr">
              <a:buNone/>
            </a:pPr>
            <a:r>
              <a:rPr lang="fr-FR" sz="2400" b="0" dirty="0" err="1">
                <a:solidFill>
                  <a:srgbClr val="E06C75"/>
                </a:solidFill>
                <a:effectLst/>
                <a:latin typeface="Consolas" panose="020B0609020204030204" pitchFamily="49" charset="0"/>
              </a:rPr>
              <a:t>localStorage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clear</a:t>
            </a:r>
            <a:r>
              <a:rPr lang="fr-FR" sz="2400" b="0" dirty="0">
                <a:solidFill>
                  <a:srgbClr val="ABB2BF"/>
                </a:solidFill>
                <a:effectLst/>
                <a:latin typeface="Consolas" panose="020B0609020204030204" pitchFamily="49" charset="0"/>
              </a:rPr>
              <a:t>();</a:t>
            </a:r>
          </a:p>
          <a:p>
            <a:pPr lvl="1"/>
            <a:endParaRPr lang="fr-FR" dirty="0"/>
          </a:p>
        </p:txBody>
      </p:sp>
      <p:pic>
        <p:nvPicPr>
          <p:cNvPr id="5" name="Image 4">
            <a:extLst>
              <a:ext uri="{FF2B5EF4-FFF2-40B4-BE49-F238E27FC236}">
                <a16:creationId xmlns:a16="http://schemas.microsoft.com/office/drawing/2014/main" id="{065D8DF2-8645-42D2-80EC-850E2BCB514B}"/>
              </a:ext>
            </a:extLst>
          </p:cNvPr>
          <p:cNvPicPr>
            <a:picLocks noChangeAspect="1"/>
          </p:cNvPicPr>
          <p:nvPr/>
        </p:nvPicPr>
        <p:blipFill>
          <a:blip r:embed="rId3" cstate="print"/>
          <a:stretch>
            <a:fillRect/>
          </a:stretch>
        </p:blipFill>
        <p:spPr>
          <a:xfrm>
            <a:off x="5641008" y="1730240"/>
            <a:ext cx="3087072" cy="978680"/>
          </a:xfrm>
          <a:prstGeom prst="rect">
            <a:avLst/>
          </a:prstGeom>
        </p:spPr>
      </p:pic>
    </p:spTree>
    <p:extLst>
      <p:ext uri="{BB962C8B-B14F-4D97-AF65-F5344CB8AC3E}">
        <p14:creationId xmlns:p14="http://schemas.microsoft.com/office/powerpoint/2010/main" val="37397549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Cookies</a:t>
            </a:r>
          </a:p>
        </p:txBody>
      </p:sp>
      <p:sp>
        <p:nvSpPr>
          <p:cNvPr id="3" name="Espace réservé du contenu 2"/>
          <p:cNvSpPr>
            <a:spLocks noGrp="1"/>
          </p:cNvSpPr>
          <p:nvPr>
            <p:ph idx="1"/>
          </p:nvPr>
        </p:nvSpPr>
        <p:spPr>
          <a:xfrm>
            <a:off x="285720" y="1124744"/>
            <a:ext cx="8572560" cy="5286412"/>
          </a:xfrm>
        </p:spPr>
        <p:txBody>
          <a:bodyPr/>
          <a:lstStyle/>
          <a:p>
            <a:r>
              <a:rPr lang="fr-FR" dirty="0"/>
              <a:t>Propriété de </a:t>
            </a:r>
            <a:r>
              <a:rPr lang="fr-FR" i="1" dirty="0"/>
              <a:t>document</a:t>
            </a:r>
            <a:endParaRPr lang="fr-FR" dirty="0"/>
          </a:p>
          <a:p>
            <a:pPr lvl="2"/>
            <a:r>
              <a:rPr lang="fr-FR" dirty="0" err="1"/>
              <a:t>document.cookie</a:t>
            </a:r>
            <a:endParaRPr lang="fr-FR" dirty="0"/>
          </a:p>
          <a:p>
            <a:pPr lvl="2"/>
            <a:r>
              <a:rPr lang="fr-FR" dirty="0"/>
              <a:t>Suppr. à la fermeture du navigateur</a:t>
            </a:r>
          </a:p>
          <a:p>
            <a:pPr lvl="2"/>
            <a:r>
              <a:rPr lang="fr-FR" dirty="0" err="1"/>
              <a:t>path</a:t>
            </a:r>
            <a:r>
              <a:rPr lang="fr-FR" dirty="0"/>
              <a:t> par </a:t>
            </a:r>
            <a:r>
              <a:rPr lang="fr-FR" dirty="0" err="1"/>
              <a:t>def</a:t>
            </a:r>
            <a:r>
              <a:rPr lang="fr-FR" dirty="0"/>
              <a:t>. = page courante</a:t>
            </a:r>
          </a:p>
          <a:p>
            <a:pPr lvl="2"/>
            <a:r>
              <a:rPr lang="fr-FR" dirty="0"/>
              <a:t>une chaine de </a:t>
            </a:r>
            <a:r>
              <a:rPr lang="fr-FR" dirty="0" err="1"/>
              <a:t>caracteres</a:t>
            </a:r>
            <a:endParaRPr lang="fr-FR" dirty="0"/>
          </a:p>
          <a:p>
            <a:r>
              <a:rPr lang="fr-FR" dirty="0"/>
              <a:t>Ecriture</a:t>
            </a:r>
          </a:p>
          <a:p>
            <a:pPr lvl="2">
              <a:buNone/>
            </a:pPr>
            <a:endParaRPr lang="fr-FR" dirty="0"/>
          </a:p>
          <a:p>
            <a:endParaRPr lang="fr-FR" dirty="0"/>
          </a:p>
          <a:p>
            <a:endParaRPr lang="fr-FR" dirty="0"/>
          </a:p>
          <a:p>
            <a:r>
              <a:rPr lang="fr-FR" dirty="0"/>
              <a:t>Lecture</a:t>
            </a:r>
          </a:p>
        </p:txBody>
      </p:sp>
      <p:sp>
        <p:nvSpPr>
          <p:cNvPr id="4" name="Rectangle 3"/>
          <p:cNvSpPr/>
          <p:nvPr/>
        </p:nvSpPr>
        <p:spPr>
          <a:xfrm>
            <a:off x="1928794" y="4071942"/>
            <a:ext cx="4996881" cy="369332"/>
          </a:xfrm>
          <a:prstGeom prst="rect">
            <a:avLst/>
          </a:prstGeom>
        </p:spPr>
        <p:txBody>
          <a:bodyPr wrap="none">
            <a:spAutoFit/>
          </a:bodyPr>
          <a:lstStyle/>
          <a:p>
            <a:r>
              <a:rPr lang="fr-FR" b="0" dirty="0" err="1">
                <a:solidFill>
                  <a:srgbClr val="7EA2B4"/>
                </a:solidFill>
                <a:latin typeface="Consolas"/>
              </a:rPr>
              <a:t>document.cookie</a:t>
            </a:r>
            <a:r>
              <a:rPr lang="fr-FR" b="0" dirty="0">
                <a:solidFill>
                  <a:srgbClr val="7EA2B4"/>
                </a:solidFill>
                <a:latin typeface="Consolas"/>
              </a:rPr>
              <a:t> = "</a:t>
            </a:r>
            <a:r>
              <a:rPr lang="fr-FR" b="0" dirty="0" err="1">
                <a:solidFill>
                  <a:srgbClr val="568C3B"/>
                </a:solidFill>
                <a:latin typeface="Consolas"/>
              </a:rPr>
              <a:t>username</a:t>
            </a:r>
            <a:r>
              <a:rPr lang="fr-FR" b="0" dirty="0">
                <a:solidFill>
                  <a:srgbClr val="568C3B"/>
                </a:solidFill>
                <a:latin typeface="Consolas"/>
              </a:rPr>
              <a:t>=John </a:t>
            </a:r>
            <a:r>
              <a:rPr lang="fr-FR" b="0" dirty="0" err="1">
                <a:solidFill>
                  <a:srgbClr val="568C3B"/>
                </a:solidFill>
                <a:latin typeface="Consolas"/>
              </a:rPr>
              <a:t>Doe</a:t>
            </a:r>
            <a:r>
              <a:rPr lang="fr-FR" b="0" dirty="0">
                <a:solidFill>
                  <a:srgbClr val="7EA2B4"/>
                </a:solidFill>
                <a:latin typeface="Consolas"/>
              </a:rPr>
              <a:t>";</a:t>
            </a:r>
          </a:p>
        </p:txBody>
      </p:sp>
      <p:sp>
        <p:nvSpPr>
          <p:cNvPr id="5" name="Rectangle 4"/>
          <p:cNvSpPr/>
          <p:nvPr/>
        </p:nvSpPr>
        <p:spPr>
          <a:xfrm>
            <a:off x="642910" y="4568619"/>
            <a:ext cx="8072494" cy="646331"/>
          </a:xfrm>
          <a:prstGeom prst="rect">
            <a:avLst/>
          </a:prstGeom>
        </p:spPr>
        <p:txBody>
          <a:bodyPr wrap="square">
            <a:spAutoFit/>
          </a:bodyPr>
          <a:lstStyle/>
          <a:p>
            <a:r>
              <a:rPr lang="fr-FR" b="0" dirty="0" err="1">
                <a:solidFill>
                  <a:srgbClr val="7EA2B4"/>
                </a:solidFill>
                <a:latin typeface="Consolas"/>
              </a:rPr>
              <a:t>document.cookie</a:t>
            </a:r>
            <a:r>
              <a:rPr lang="fr-FR" b="0" dirty="0">
                <a:solidFill>
                  <a:srgbClr val="7EA2B4"/>
                </a:solidFill>
                <a:latin typeface="Consolas"/>
              </a:rPr>
              <a:t> = "</a:t>
            </a:r>
            <a:r>
              <a:rPr lang="fr-FR" b="0" dirty="0" err="1">
                <a:solidFill>
                  <a:srgbClr val="568C3B"/>
                </a:solidFill>
                <a:latin typeface="Consolas"/>
              </a:rPr>
              <a:t>username</a:t>
            </a:r>
            <a:r>
              <a:rPr lang="fr-FR" b="0" dirty="0">
                <a:solidFill>
                  <a:srgbClr val="568C3B"/>
                </a:solidFill>
                <a:latin typeface="Consolas"/>
              </a:rPr>
              <a:t>=</a:t>
            </a:r>
            <a:r>
              <a:rPr lang="fr-FR" b="0" dirty="0" err="1">
                <a:solidFill>
                  <a:srgbClr val="568C3B"/>
                </a:solidFill>
                <a:latin typeface="Consolas"/>
              </a:rPr>
              <a:t>Nikola_TESLA</a:t>
            </a:r>
            <a:r>
              <a:rPr lang="fr-FR" b="0" dirty="0">
                <a:solidFill>
                  <a:srgbClr val="568C3B"/>
                </a:solidFill>
                <a:latin typeface="Consolas"/>
              </a:rPr>
              <a:t>; expires=Thu, 18 </a:t>
            </a:r>
            <a:r>
              <a:rPr lang="fr-FR" b="0" dirty="0" err="1">
                <a:solidFill>
                  <a:srgbClr val="568C3B"/>
                </a:solidFill>
                <a:latin typeface="Consolas"/>
              </a:rPr>
              <a:t>Dec</a:t>
            </a:r>
            <a:r>
              <a:rPr lang="fr-FR" b="0" dirty="0">
                <a:solidFill>
                  <a:srgbClr val="568C3B"/>
                </a:solidFill>
                <a:latin typeface="Consolas"/>
              </a:rPr>
              <a:t> 2050 12:00:00 UTC; </a:t>
            </a:r>
            <a:r>
              <a:rPr lang="fr-FR" b="0" dirty="0" err="1">
                <a:solidFill>
                  <a:srgbClr val="568C3B"/>
                </a:solidFill>
                <a:latin typeface="Consolas"/>
              </a:rPr>
              <a:t>path</a:t>
            </a:r>
            <a:r>
              <a:rPr lang="fr-FR" b="0" dirty="0">
                <a:solidFill>
                  <a:srgbClr val="568C3B"/>
                </a:solidFill>
                <a:latin typeface="Consolas"/>
              </a:rPr>
              <a:t>=/</a:t>
            </a:r>
            <a:r>
              <a:rPr lang="fr-FR" b="0" dirty="0">
                <a:solidFill>
                  <a:srgbClr val="7EA2B4"/>
                </a:solidFill>
                <a:latin typeface="Consolas"/>
              </a:rPr>
              <a:t>";</a:t>
            </a:r>
          </a:p>
        </p:txBody>
      </p:sp>
      <p:sp>
        <p:nvSpPr>
          <p:cNvPr id="6" name="Rectangle 5"/>
          <p:cNvSpPr/>
          <p:nvPr/>
        </p:nvSpPr>
        <p:spPr>
          <a:xfrm>
            <a:off x="2500298" y="5988626"/>
            <a:ext cx="3603872" cy="369332"/>
          </a:xfrm>
          <a:prstGeom prst="rect">
            <a:avLst/>
          </a:prstGeom>
        </p:spPr>
        <p:txBody>
          <a:bodyPr wrap="none">
            <a:spAutoFit/>
          </a:bodyPr>
          <a:lstStyle/>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cookie</a:t>
            </a:r>
            <a:r>
              <a:rPr lang="fr-FR" b="0" dirty="0">
                <a:solidFill>
                  <a:srgbClr val="7EA2B4"/>
                </a:solidFill>
                <a:latin typeface="Consolas"/>
              </a:rPr>
              <a:t>=</a:t>
            </a:r>
            <a:r>
              <a:rPr lang="fr-FR" b="0" dirty="0" err="1">
                <a:solidFill>
                  <a:srgbClr val="7EA2B4"/>
                </a:solidFill>
                <a:latin typeface="Consolas"/>
              </a:rPr>
              <a:t>document.cookie</a:t>
            </a:r>
            <a:r>
              <a:rPr lang="fr-FR" b="0" dirty="0">
                <a:solidFill>
                  <a:srgbClr val="7EA2B4"/>
                </a:solidFill>
                <a:latin typeface="Consolas"/>
              </a:rPr>
              <a:t>;</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cookies</a:t>
            </a:r>
          </a:p>
        </p:txBody>
      </p:sp>
      <p:sp>
        <p:nvSpPr>
          <p:cNvPr id="3" name="Espace réservé du contenu 2"/>
          <p:cNvSpPr>
            <a:spLocks noGrp="1"/>
          </p:cNvSpPr>
          <p:nvPr>
            <p:ph idx="1"/>
          </p:nvPr>
        </p:nvSpPr>
        <p:spPr/>
        <p:txBody>
          <a:bodyPr/>
          <a:lstStyle/>
          <a:p>
            <a:r>
              <a:rPr lang="fr-FR" dirty="0"/>
              <a:t>Lecture direct</a:t>
            </a:r>
          </a:p>
          <a:p>
            <a:endParaRPr lang="fr-FR" dirty="0"/>
          </a:p>
          <a:p>
            <a:r>
              <a:rPr lang="fr-FR" dirty="0"/>
              <a:t>fonctions de lecture</a:t>
            </a:r>
          </a:p>
          <a:p>
            <a:endParaRPr lang="fr-FR" dirty="0"/>
          </a:p>
          <a:p>
            <a:endParaRPr lang="fr-FR" dirty="0"/>
          </a:p>
          <a:p>
            <a:r>
              <a:rPr lang="fr-FR" dirty="0"/>
              <a:t>fonction d'écriture</a:t>
            </a:r>
          </a:p>
        </p:txBody>
      </p:sp>
      <p:sp>
        <p:nvSpPr>
          <p:cNvPr id="4" name="Rectangle 3"/>
          <p:cNvSpPr/>
          <p:nvPr/>
        </p:nvSpPr>
        <p:spPr>
          <a:xfrm>
            <a:off x="642910" y="1785926"/>
            <a:ext cx="7929618" cy="369332"/>
          </a:xfrm>
          <a:prstGeom prst="rect">
            <a:avLst/>
          </a:prstGeom>
        </p:spPr>
        <p:txBody>
          <a:bodyPr wrap="square">
            <a:spAutoFit/>
          </a:bodyPr>
          <a:lstStyle/>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cookie</a:t>
            </a:r>
            <a:r>
              <a:rPr lang="en-US" b="0" dirty="0">
                <a:solidFill>
                  <a:srgbClr val="7EA2B4"/>
                </a:solidFill>
                <a:latin typeface="Consolas"/>
              </a:rPr>
              <a:t> = new </a:t>
            </a:r>
            <a:r>
              <a:rPr lang="en-US" b="0" dirty="0" err="1">
                <a:solidFill>
                  <a:srgbClr val="7EA2B4"/>
                </a:solidFill>
                <a:latin typeface="Consolas"/>
              </a:rPr>
              <a:t>RegExp</a:t>
            </a:r>
            <a:r>
              <a:rPr lang="en-US" b="0" dirty="0">
                <a:solidFill>
                  <a:srgbClr val="7EA2B4"/>
                </a:solidFill>
                <a:latin typeface="Consolas"/>
              </a:rPr>
              <a:t>('</a:t>
            </a:r>
            <a:r>
              <a:rPr lang="en-US" b="0" dirty="0">
                <a:solidFill>
                  <a:srgbClr val="568C3B"/>
                </a:solidFill>
                <a:latin typeface="Consolas"/>
              </a:rPr>
              <a:t>[; ]</a:t>
            </a:r>
            <a:r>
              <a:rPr lang="en-US" b="0" dirty="0">
                <a:solidFill>
                  <a:srgbClr val="7EA2B4"/>
                </a:solidFill>
                <a:latin typeface="Consolas"/>
              </a:rPr>
              <a:t>'+</a:t>
            </a:r>
            <a:r>
              <a:rPr lang="en-US" b="0" dirty="0" err="1">
                <a:solidFill>
                  <a:srgbClr val="D22D72"/>
                </a:solidFill>
                <a:latin typeface="Consolas"/>
              </a:rPr>
              <a:t>cookieName</a:t>
            </a:r>
            <a:r>
              <a:rPr lang="en-US" b="0" dirty="0">
                <a:solidFill>
                  <a:srgbClr val="7EA2B4"/>
                </a:solidFill>
                <a:latin typeface="Consolas"/>
              </a:rPr>
              <a:t>+'</a:t>
            </a:r>
            <a:r>
              <a:rPr lang="en-US" b="0" dirty="0">
                <a:solidFill>
                  <a:srgbClr val="568C3B"/>
                </a:solidFill>
                <a:latin typeface="Consolas"/>
              </a:rPr>
              <a:t>=([^</a:t>
            </a:r>
            <a:r>
              <a:rPr lang="en-US" b="0" dirty="0">
                <a:solidFill>
                  <a:srgbClr val="2D8F6F"/>
                </a:solidFill>
                <a:latin typeface="Consolas"/>
              </a:rPr>
              <a:t>\\</a:t>
            </a:r>
            <a:r>
              <a:rPr lang="en-US" b="0" dirty="0">
                <a:solidFill>
                  <a:srgbClr val="568C3B"/>
                </a:solidFill>
                <a:latin typeface="Consolas"/>
              </a:rPr>
              <a:t>s;]*)</a:t>
            </a:r>
            <a:r>
              <a:rPr lang="en-US" b="0" dirty="0">
                <a:solidFill>
                  <a:srgbClr val="7EA2B4"/>
                </a:solidFill>
                <a:latin typeface="Consolas"/>
              </a:rPr>
              <a:t>');</a:t>
            </a:r>
          </a:p>
        </p:txBody>
      </p:sp>
      <p:sp>
        <p:nvSpPr>
          <p:cNvPr id="5" name="Rectangle 4"/>
          <p:cNvSpPr/>
          <p:nvPr/>
        </p:nvSpPr>
        <p:spPr>
          <a:xfrm>
            <a:off x="642910" y="2817682"/>
            <a:ext cx="8215370" cy="1384995"/>
          </a:xfrm>
          <a:prstGeom prst="rect">
            <a:avLst/>
          </a:prstGeom>
        </p:spPr>
        <p:txBody>
          <a:bodyPr wrap="square">
            <a:spAutoFit/>
          </a:bodyPr>
          <a:lstStyle/>
          <a:p>
            <a:r>
              <a:rPr lang="fr-FR" sz="1400" b="0" dirty="0" err="1">
                <a:solidFill>
                  <a:srgbClr val="5D5DB1"/>
                </a:solidFill>
                <a:latin typeface="Consolas"/>
              </a:rPr>
              <a:t>function</a:t>
            </a:r>
            <a:r>
              <a:rPr lang="fr-FR" sz="1400" b="0" dirty="0">
                <a:solidFill>
                  <a:srgbClr val="7EA2B4"/>
                </a:solidFill>
                <a:latin typeface="Consolas"/>
              </a:rPr>
              <a:t> </a:t>
            </a:r>
            <a:r>
              <a:rPr lang="fr-FR" sz="1400" b="0" dirty="0" err="1">
                <a:solidFill>
                  <a:srgbClr val="257FAD"/>
                </a:solidFill>
                <a:latin typeface="Consolas"/>
              </a:rPr>
              <a:t>readCookie</a:t>
            </a:r>
            <a:r>
              <a:rPr lang="fr-FR" sz="1400" b="0" dirty="0">
                <a:solidFill>
                  <a:srgbClr val="7EA2B4"/>
                </a:solidFill>
                <a:latin typeface="Consolas"/>
              </a:rPr>
              <a:t>(</a:t>
            </a:r>
            <a:r>
              <a:rPr lang="fr-FR" sz="1400" b="0" dirty="0" err="1">
                <a:solidFill>
                  <a:srgbClr val="D22D72"/>
                </a:solidFill>
                <a:latin typeface="Consolas"/>
              </a:rPr>
              <a:t>cookieName</a:t>
            </a:r>
            <a:r>
              <a:rPr lang="fr-FR" sz="1400" b="0" dirty="0">
                <a:solidFill>
                  <a:srgbClr val="7EA2B4"/>
                </a:solidFill>
                <a:latin typeface="Consolas"/>
              </a:rPr>
              <a:t>) {</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re</a:t>
            </a:r>
            <a:r>
              <a:rPr lang="fr-FR" sz="1400" b="0" dirty="0">
                <a:solidFill>
                  <a:srgbClr val="7EA2B4"/>
                </a:solidFill>
                <a:latin typeface="Consolas"/>
              </a:rPr>
              <a:t> = new </a:t>
            </a:r>
            <a:r>
              <a:rPr lang="fr-FR" sz="1400" b="0" dirty="0" err="1">
                <a:solidFill>
                  <a:srgbClr val="7EA2B4"/>
                </a:solidFill>
                <a:latin typeface="Consolas"/>
              </a:rPr>
              <a:t>RegExp</a:t>
            </a:r>
            <a:r>
              <a:rPr lang="fr-FR" sz="1400" b="0" dirty="0">
                <a:solidFill>
                  <a:srgbClr val="7EA2B4"/>
                </a:solidFill>
                <a:latin typeface="Consolas"/>
              </a:rPr>
              <a:t>('</a:t>
            </a:r>
            <a:r>
              <a:rPr lang="fr-FR" sz="1400" b="0" dirty="0">
                <a:solidFill>
                  <a:srgbClr val="568C3B"/>
                </a:solidFill>
                <a:latin typeface="Consolas"/>
              </a:rPr>
              <a:t>[; ]</a:t>
            </a:r>
            <a:r>
              <a:rPr lang="fr-FR" sz="1400" b="0" dirty="0">
                <a:solidFill>
                  <a:srgbClr val="7EA2B4"/>
                </a:solidFill>
                <a:latin typeface="Consolas"/>
              </a:rPr>
              <a:t>'+</a:t>
            </a:r>
            <a:r>
              <a:rPr lang="fr-FR" sz="1400" b="0" dirty="0" err="1">
                <a:solidFill>
                  <a:srgbClr val="D22D72"/>
                </a:solidFill>
                <a:latin typeface="Consolas"/>
              </a:rPr>
              <a:t>cookieName</a:t>
            </a:r>
            <a:r>
              <a:rPr lang="fr-FR" sz="1400" b="0" dirty="0">
                <a:solidFill>
                  <a:srgbClr val="7EA2B4"/>
                </a:solidFill>
                <a:latin typeface="Consolas"/>
              </a:rPr>
              <a:t>+'</a:t>
            </a:r>
            <a:r>
              <a:rPr lang="fr-FR" sz="1400" b="0" dirty="0">
                <a:solidFill>
                  <a:srgbClr val="568C3B"/>
                </a:solidFill>
                <a:latin typeface="Consolas"/>
              </a:rPr>
              <a:t>=([^</a:t>
            </a:r>
            <a:r>
              <a:rPr lang="fr-FR" sz="1400" b="0" dirty="0">
                <a:solidFill>
                  <a:srgbClr val="2D8F6F"/>
                </a:solidFill>
                <a:latin typeface="Consolas"/>
              </a:rPr>
              <a:t>\\</a:t>
            </a:r>
            <a:r>
              <a:rPr lang="fr-FR" sz="1400" b="0" dirty="0">
                <a:solidFill>
                  <a:srgbClr val="568C3B"/>
                </a:solidFill>
                <a:latin typeface="Consolas"/>
              </a:rPr>
              <a:t>s;]*)</a:t>
            </a:r>
            <a:r>
              <a:rPr lang="fr-FR" sz="1400" b="0" dirty="0">
                <a:solidFill>
                  <a:srgbClr val="7EA2B4"/>
                </a:solidFill>
                <a:latin typeface="Consolas"/>
              </a:rPr>
              <a:t>');</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sMatch</a:t>
            </a:r>
            <a:r>
              <a:rPr lang="fr-FR" sz="1400" b="0" dirty="0">
                <a:solidFill>
                  <a:srgbClr val="7EA2B4"/>
                </a:solidFill>
                <a:latin typeface="Consolas"/>
              </a:rPr>
              <a:t> = ('</a:t>
            </a:r>
            <a:r>
              <a:rPr lang="fr-FR" sz="1400" b="0" dirty="0">
                <a:solidFill>
                  <a:srgbClr val="568C3B"/>
                </a:solidFill>
                <a:latin typeface="Consolas"/>
              </a:rPr>
              <a:t> </a:t>
            </a:r>
            <a:r>
              <a:rPr lang="fr-FR" sz="1400" b="0" dirty="0">
                <a:solidFill>
                  <a:srgbClr val="7EA2B4"/>
                </a:solidFill>
                <a:latin typeface="Consolas"/>
              </a:rPr>
              <a:t>'+</a:t>
            </a:r>
            <a:r>
              <a:rPr lang="fr-FR" sz="1400" b="0" dirty="0" err="1">
                <a:solidFill>
                  <a:srgbClr val="7EA2B4"/>
                </a:solidFill>
                <a:latin typeface="Consolas"/>
              </a:rPr>
              <a:t>document.cookie</a:t>
            </a:r>
            <a:r>
              <a:rPr lang="fr-FR" sz="1400" b="0" dirty="0">
                <a:solidFill>
                  <a:srgbClr val="7EA2B4"/>
                </a:solidFill>
                <a:latin typeface="Consolas"/>
              </a:rPr>
              <a:t>).</a:t>
            </a:r>
            <a:r>
              <a:rPr lang="fr-FR" sz="1400" b="0" dirty="0">
                <a:solidFill>
                  <a:srgbClr val="2D8F6F"/>
                </a:solidFill>
                <a:latin typeface="Consolas"/>
              </a:rPr>
              <a:t>match</a:t>
            </a:r>
            <a:r>
              <a:rPr lang="fr-FR" sz="1400" b="0" dirty="0">
                <a:solidFill>
                  <a:srgbClr val="7EA2B4"/>
                </a:solidFill>
                <a:latin typeface="Consolas"/>
              </a:rPr>
              <a:t>(</a:t>
            </a:r>
            <a:r>
              <a:rPr lang="fr-FR" sz="1400" b="0" dirty="0" err="1">
                <a:solidFill>
                  <a:srgbClr val="D22D72"/>
                </a:solidFill>
                <a:latin typeface="Consolas"/>
              </a:rPr>
              <a:t>re</a:t>
            </a:r>
            <a:r>
              <a:rPr lang="fr-FR" sz="1400" b="0" dirty="0">
                <a:solidFill>
                  <a:srgbClr val="7EA2B4"/>
                </a:solidFill>
                <a:latin typeface="Consolas"/>
              </a:rPr>
              <a:t>);</a:t>
            </a:r>
          </a:p>
          <a:p>
            <a:r>
              <a:rPr lang="fr-FR" sz="1400" b="0" dirty="0">
                <a:solidFill>
                  <a:srgbClr val="5D5DB1"/>
                </a:solidFill>
                <a:latin typeface="Consolas"/>
              </a:rPr>
              <a:t>	if</a:t>
            </a:r>
            <a:r>
              <a:rPr lang="fr-FR" sz="1400" b="0" dirty="0">
                <a:solidFill>
                  <a:srgbClr val="7EA2B4"/>
                </a:solidFill>
                <a:latin typeface="Consolas"/>
              </a:rPr>
              <a:t> (</a:t>
            </a:r>
            <a:r>
              <a:rPr lang="fr-FR" sz="1400" b="0" dirty="0" err="1">
                <a:solidFill>
                  <a:srgbClr val="D22D72"/>
                </a:solidFill>
                <a:latin typeface="Consolas"/>
              </a:rPr>
              <a:t>cookieName</a:t>
            </a:r>
            <a:r>
              <a:rPr lang="fr-FR" sz="1400" b="0" dirty="0">
                <a:solidFill>
                  <a:srgbClr val="7EA2B4"/>
                </a:solidFill>
                <a:latin typeface="Consolas"/>
              </a:rPr>
              <a:t> &amp;&amp; </a:t>
            </a:r>
            <a:r>
              <a:rPr lang="fr-FR" sz="1400" b="0" dirty="0" err="1">
                <a:solidFill>
                  <a:srgbClr val="D22D72"/>
                </a:solidFill>
                <a:latin typeface="Consolas"/>
              </a:rPr>
              <a:t>sMatch</a:t>
            </a:r>
            <a:r>
              <a:rPr lang="fr-FR" sz="1400" b="0" dirty="0">
                <a:solidFill>
                  <a:srgbClr val="7EA2B4"/>
                </a:solidFill>
                <a:latin typeface="Consolas"/>
              </a:rPr>
              <a:t>) </a:t>
            </a:r>
            <a:r>
              <a:rPr lang="fr-FR" sz="1400" b="0" dirty="0">
                <a:solidFill>
                  <a:srgbClr val="5D5DB1"/>
                </a:solidFill>
                <a:latin typeface="Consolas"/>
              </a:rPr>
              <a:t>return</a:t>
            </a:r>
            <a:r>
              <a:rPr lang="fr-FR" sz="1400" b="0" dirty="0">
                <a:solidFill>
                  <a:srgbClr val="7EA2B4"/>
                </a:solidFill>
                <a:latin typeface="Consolas"/>
              </a:rPr>
              <a:t> </a:t>
            </a:r>
            <a:r>
              <a:rPr lang="fr-FR" sz="1400" b="0" dirty="0" err="1">
                <a:solidFill>
                  <a:srgbClr val="2D8F6F"/>
                </a:solidFill>
                <a:latin typeface="Consolas"/>
              </a:rPr>
              <a:t>unescape</a:t>
            </a:r>
            <a:r>
              <a:rPr lang="fr-FR" sz="1400" b="0" dirty="0">
                <a:solidFill>
                  <a:srgbClr val="7EA2B4"/>
                </a:solidFill>
                <a:latin typeface="Consolas"/>
              </a:rPr>
              <a:t>(</a:t>
            </a:r>
            <a:r>
              <a:rPr lang="fr-FR" sz="1400" b="0" dirty="0" err="1">
                <a:solidFill>
                  <a:srgbClr val="D22D72"/>
                </a:solidFill>
                <a:latin typeface="Consolas"/>
              </a:rPr>
              <a:t>sMatch</a:t>
            </a:r>
            <a:r>
              <a:rPr lang="fr-FR" sz="1400" b="0" dirty="0">
                <a:solidFill>
                  <a:srgbClr val="7EA2B4"/>
                </a:solidFill>
                <a:latin typeface="Consolas"/>
              </a:rPr>
              <a:t>[</a:t>
            </a:r>
            <a:r>
              <a:rPr lang="fr-FR" sz="1400" b="0" dirty="0">
                <a:solidFill>
                  <a:srgbClr val="935C25"/>
                </a:solidFill>
                <a:latin typeface="Consolas"/>
              </a:rPr>
              <a:t>1</a:t>
            </a:r>
            <a:r>
              <a:rPr lang="fr-FR" sz="1400" b="0" dirty="0">
                <a:solidFill>
                  <a:srgbClr val="7EA2B4"/>
                </a:solidFill>
                <a:latin typeface="Consolas"/>
              </a:rPr>
              <a:t>]);</a:t>
            </a:r>
          </a:p>
          <a:p>
            <a:r>
              <a:rPr lang="fr-FR" sz="1400" b="0" dirty="0">
                <a:solidFill>
                  <a:srgbClr val="5D5DB1"/>
                </a:solidFill>
                <a:latin typeface="Consolas"/>
              </a:rPr>
              <a:t>	return</a:t>
            </a:r>
            <a:r>
              <a:rPr lang="fr-FR" sz="1400" b="0" dirty="0">
                <a:solidFill>
                  <a:srgbClr val="7EA2B4"/>
                </a:solidFill>
                <a:latin typeface="Consolas"/>
              </a:rPr>
              <a:t> '';</a:t>
            </a:r>
          </a:p>
          <a:p>
            <a:r>
              <a:rPr lang="fr-FR" sz="1400" b="0" dirty="0">
                <a:solidFill>
                  <a:srgbClr val="7EA2B4"/>
                </a:solidFill>
                <a:latin typeface="Consolas"/>
              </a:rPr>
              <a:t>}</a:t>
            </a:r>
          </a:p>
        </p:txBody>
      </p:sp>
      <p:sp>
        <p:nvSpPr>
          <p:cNvPr id="6" name="Rectangle 5"/>
          <p:cNvSpPr/>
          <p:nvPr/>
        </p:nvSpPr>
        <p:spPr>
          <a:xfrm>
            <a:off x="642910" y="4643446"/>
            <a:ext cx="8286808" cy="1815882"/>
          </a:xfrm>
          <a:prstGeom prst="rect">
            <a:avLst/>
          </a:prstGeom>
        </p:spPr>
        <p:txBody>
          <a:bodyPr wrap="square">
            <a:spAutoFit/>
          </a:bodyPr>
          <a:lstStyle/>
          <a:p>
            <a:r>
              <a:rPr lang="fr-FR" sz="1400" b="0" dirty="0" err="1">
                <a:solidFill>
                  <a:srgbClr val="5D5DB1"/>
                </a:solidFill>
                <a:latin typeface="Consolas"/>
              </a:rPr>
              <a:t>function</a:t>
            </a:r>
            <a:r>
              <a:rPr lang="fr-FR" sz="1400" b="0" dirty="0">
                <a:solidFill>
                  <a:srgbClr val="7EA2B4"/>
                </a:solidFill>
                <a:latin typeface="Consolas"/>
              </a:rPr>
              <a:t> </a:t>
            </a:r>
            <a:r>
              <a:rPr lang="fr-FR" sz="1400" b="0" dirty="0" err="1">
                <a:solidFill>
                  <a:srgbClr val="257FAD"/>
                </a:solidFill>
                <a:latin typeface="Consolas"/>
              </a:rPr>
              <a:t>setCookie</a:t>
            </a:r>
            <a:r>
              <a:rPr lang="fr-FR" sz="1400" b="0" dirty="0">
                <a:solidFill>
                  <a:srgbClr val="7EA2B4"/>
                </a:solidFill>
                <a:latin typeface="Consolas"/>
              </a:rPr>
              <a:t>(</a:t>
            </a:r>
            <a:r>
              <a:rPr lang="fr-FR" sz="1400" b="0" dirty="0" err="1">
                <a:solidFill>
                  <a:srgbClr val="D22D72"/>
                </a:solidFill>
                <a:latin typeface="Consolas"/>
              </a:rPr>
              <a:t>cookieName</a:t>
            </a:r>
            <a:r>
              <a:rPr lang="fr-FR" sz="1400" b="0" dirty="0" err="1">
                <a:solidFill>
                  <a:srgbClr val="7EA2B4"/>
                </a:solidFill>
                <a:latin typeface="Consolas"/>
              </a:rPr>
              <a:t>,</a:t>
            </a:r>
            <a:r>
              <a:rPr lang="fr-FR" sz="1400" b="0" dirty="0" err="1">
                <a:solidFill>
                  <a:srgbClr val="D22D72"/>
                </a:solidFill>
                <a:latin typeface="Consolas"/>
              </a:rPr>
              <a:t>cookieValue</a:t>
            </a:r>
            <a:r>
              <a:rPr lang="fr-FR" sz="1400" b="0" dirty="0" err="1">
                <a:solidFill>
                  <a:srgbClr val="7EA2B4"/>
                </a:solidFill>
                <a:latin typeface="Consolas"/>
              </a:rPr>
              <a:t>,</a:t>
            </a:r>
            <a:r>
              <a:rPr lang="fr-FR" sz="1400" b="0" dirty="0" err="1">
                <a:solidFill>
                  <a:srgbClr val="D22D72"/>
                </a:solidFill>
                <a:latin typeface="Consolas"/>
              </a:rPr>
              <a:t>nDays</a:t>
            </a:r>
            <a:r>
              <a:rPr lang="fr-FR" sz="1400" b="0" dirty="0">
                <a:solidFill>
                  <a:srgbClr val="7EA2B4"/>
                </a:solidFill>
                <a:latin typeface="Consolas"/>
              </a:rPr>
              <a:t>) {</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today</a:t>
            </a:r>
            <a:r>
              <a:rPr lang="fr-FR" sz="1400" b="0" dirty="0">
                <a:solidFill>
                  <a:srgbClr val="7EA2B4"/>
                </a:solidFill>
                <a:latin typeface="Consolas"/>
              </a:rPr>
              <a:t> = new Date();</a:t>
            </a:r>
          </a:p>
          <a:p>
            <a:r>
              <a:rPr lang="fr-FR" sz="1400" b="0" dirty="0">
                <a:solidFill>
                  <a:srgbClr val="5D5DB1"/>
                </a:solidFill>
                <a:latin typeface="Consolas"/>
              </a:rPr>
              <a:t>	var</a:t>
            </a:r>
            <a:r>
              <a:rPr lang="fr-FR" sz="1400" b="0" dirty="0">
                <a:solidFill>
                  <a:srgbClr val="7EA2B4"/>
                </a:solidFill>
                <a:latin typeface="Consolas"/>
              </a:rPr>
              <a:t> </a:t>
            </a:r>
            <a:r>
              <a:rPr lang="fr-FR" sz="1400" b="0" dirty="0">
                <a:solidFill>
                  <a:srgbClr val="D22D72"/>
                </a:solidFill>
                <a:latin typeface="Consolas"/>
              </a:rPr>
              <a:t>expire</a:t>
            </a:r>
            <a:r>
              <a:rPr lang="fr-FR" sz="1400" b="0" dirty="0">
                <a:solidFill>
                  <a:srgbClr val="7EA2B4"/>
                </a:solidFill>
                <a:latin typeface="Consolas"/>
              </a:rPr>
              <a:t> = new Date();</a:t>
            </a:r>
          </a:p>
          <a:p>
            <a:r>
              <a:rPr lang="fr-FR" sz="1400" b="0" dirty="0">
                <a:solidFill>
                  <a:srgbClr val="5D5DB1"/>
                </a:solidFill>
                <a:latin typeface="Consolas"/>
              </a:rPr>
              <a:t>	if</a:t>
            </a:r>
            <a:r>
              <a:rPr lang="fr-FR" sz="1400" b="0" dirty="0">
                <a:solidFill>
                  <a:srgbClr val="7EA2B4"/>
                </a:solidFill>
                <a:latin typeface="Consolas"/>
              </a:rPr>
              <a:t> (</a:t>
            </a:r>
            <a:r>
              <a:rPr lang="fr-FR" sz="1400" b="0" dirty="0" err="1">
                <a:solidFill>
                  <a:srgbClr val="D22D72"/>
                </a:solidFill>
                <a:latin typeface="Consolas"/>
              </a:rPr>
              <a:t>nDays</a:t>
            </a:r>
            <a:r>
              <a:rPr lang="fr-FR" sz="1400" b="0" dirty="0">
                <a:solidFill>
                  <a:srgbClr val="7EA2B4"/>
                </a:solidFill>
                <a:latin typeface="Consolas"/>
              </a:rPr>
              <a:t>==</a:t>
            </a:r>
            <a:r>
              <a:rPr lang="fr-FR" sz="1400" b="0" dirty="0" err="1">
                <a:solidFill>
                  <a:srgbClr val="935C25"/>
                </a:solidFill>
                <a:latin typeface="Consolas"/>
              </a:rPr>
              <a:t>null</a:t>
            </a:r>
            <a:r>
              <a:rPr lang="fr-FR" sz="1400" b="0" dirty="0">
                <a:solidFill>
                  <a:srgbClr val="7EA2B4"/>
                </a:solidFill>
                <a:latin typeface="Consolas"/>
              </a:rPr>
              <a:t> || </a:t>
            </a:r>
            <a:r>
              <a:rPr lang="fr-FR" sz="1400" b="0" dirty="0" err="1">
                <a:solidFill>
                  <a:srgbClr val="D22D72"/>
                </a:solidFill>
                <a:latin typeface="Consolas"/>
              </a:rPr>
              <a:t>nDays</a:t>
            </a:r>
            <a:r>
              <a:rPr lang="fr-FR" sz="1400" b="0" dirty="0">
                <a:solidFill>
                  <a:srgbClr val="7EA2B4"/>
                </a:solidFill>
                <a:latin typeface="Consolas"/>
              </a:rPr>
              <a:t>==</a:t>
            </a:r>
            <a:r>
              <a:rPr lang="fr-FR" sz="1400" b="0" dirty="0">
                <a:solidFill>
                  <a:srgbClr val="935C25"/>
                </a:solidFill>
                <a:latin typeface="Consolas"/>
              </a:rPr>
              <a:t>0</a:t>
            </a:r>
            <a:r>
              <a:rPr lang="fr-FR" sz="1400" b="0" dirty="0">
                <a:solidFill>
                  <a:srgbClr val="7EA2B4"/>
                </a:solidFill>
                <a:latin typeface="Consolas"/>
              </a:rPr>
              <a:t>) </a:t>
            </a:r>
            <a:r>
              <a:rPr lang="fr-FR" sz="1400" b="0" dirty="0" err="1">
                <a:solidFill>
                  <a:srgbClr val="D22D72"/>
                </a:solidFill>
                <a:latin typeface="Consolas"/>
              </a:rPr>
              <a:t>nDays</a:t>
            </a:r>
            <a:r>
              <a:rPr lang="fr-FR" sz="1400" b="0" dirty="0">
                <a:solidFill>
                  <a:srgbClr val="7EA2B4"/>
                </a:solidFill>
                <a:latin typeface="Consolas"/>
              </a:rPr>
              <a:t>=</a:t>
            </a:r>
            <a:r>
              <a:rPr lang="fr-FR" sz="1400" b="0" dirty="0">
                <a:solidFill>
                  <a:srgbClr val="935C25"/>
                </a:solidFill>
                <a:latin typeface="Consolas"/>
              </a:rPr>
              <a:t>1</a:t>
            </a:r>
            <a:r>
              <a:rPr lang="fr-FR" sz="1400" b="0" dirty="0">
                <a:solidFill>
                  <a:srgbClr val="7EA2B4"/>
                </a:solidFill>
                <a:latin typeface="Consolas"/>
              </a:rPr>
              <a:t>;</a:t>
            </a:r>
          </a:p>
          <a:p>
            <a:r>
              <a:rPr lang="fr-FR" sz="1400" b="0" dirty="0">
                <a:solidFill>
                  <a:srgbClr val="D22D72"/>
                </a:solidFill>
                <a:latin typeface="Consolas"/>
              </a:rPr>
              <a:t>	</a:t>
            </a:r>
            <a:r>
              <a:rPr lang="fr-FR" sz="1400" b="0" dirty="0" err="1">
                <a:solidFill>
                  <a:srgbClr val="D22D72"/>
                </a:solidFill>
                <a:latin typeface="Consolas"/>
              </a:rPr>
              <a:t>expire</a:t>
            </a:r>
            <a:r>
              <a:rPr lang="fr-FR" sz="1400" b="0" dirty="0" err="1">
                <a:solidFill>
                  <a:srgbClr val="7EA2B4"/>
                </a:solidFill>
                <a:latin typeface="Consolas"/>
              </a:rPr>
              <a:t>.</a:t>
            </a:r>
            <a:r>
              <a:rPr lang="fr-FR" sz="1400" b="0" dirty="0" err="1">
                <a:solidFill>
                  <a:srgbClr val="2D8F6F"/>
                </a:solidFill>
                <a:latin typeface="Consolas"/>
              </a:rPr>
              <a:t>setTime</a:t>
            </a:r>
            <a:r>
              <a:rPr lang="fr-FR" sz="1400" b="0" dirty="0">
                <a:solidFill>
                  <a:srgbClr val="7EA2B4"/>
                </a:solidFill>
                <a:latin typeface="Consolas"/>
              </a:rPr>
              <a:t>(</a:t>
            </a:r>
            <a:r>
              <a:rPr lang="fr-FR" sz="1400" b="0" dirty="0" err="1">
                <a:solidFill>
                  <a:srgbClr val="D22D72"/>
                </a:solidFill>
                <a:latin typeface="Consolas"/>
              </a:rPr>
              <a:t>today</a:t>
            </a:r>
            <a:r>
              <a:rPr lang="fr-FR" sz="1400" b="0" dirty="0" err="1">
                <a:solidFill>
                  <a:srgbClr val="7EA2B4"/>
                </a:solidFill>
                <a:latin typeface="Consolas"/>
              </a:rPr>
              <a:t>.</a:t>
            </a:r>
            <a:r>
              <a:rPr lang="fr-FR" sz="1400" b="0" dirty="0" err="1">
                <a:solidFill>
                  <a:srgbClr val="2D8F6F"/>
                </a:solidFill>
                <a:latin typeface="Consolas"/>
              </a:rPr>
              <a:t>getTime</a:t>
            </a:r>
            <a:r>
              <a:rPr lang="fr-FR" sz="1400" b="0" dirty="0">
                <a:solidFill>
                  <a:srgbClr val="7EA2B4"/>
                </a:solidFill>
                <a:latin typeface="Consolas"/>
              </a:rPr>
              <a:t>() + </a:t>
            </a:r>
            <a:r>
              <a:rPr lang="fr-FR" sz="1400" b="0" dirty="0">
                <a:solidFill>
                  <a:srgbClr val="935C25"/>
                </a:solidFill>
                <a:latin typeface="Consolas"/>
              </a:rPr>
              <a:t>3600000</a:t>
            </a:r>
            <a:r>
              <a:rPr lang="fr-FR" sz="1400" b="0" dirty="0">
                <a:solidFill>
                  <a:srgbClr val="7EA2B4"/>
                </a:solidFill>
                <a:latin typeface="Consolas"/>
              </a:rPr>
              <a:t>*</a:t>
            </a:r>
            <a:r>
              <a:rPr lang="fr-FR" sz="1400" b="0" dirty="0">
                <a:solidFill>
                  <a:srgbClr val="935C25"/>
                </a:solidFill>
                <a:latin typeface="Consolas"/>
              </a:rPr>
              <a:t>24</a:t>
            </a:r>
            <a:r>
              <a:rPr lang="fr-FR" sz="1400" b="0" dirty="0">
                <a:solidFill>
                  <a:srgbClr val="7EA2B4"/>
                </a:solidFill>
                <a:latin typeface="Consolas"/>
              </a:rPr>
              <a:t>*</a:t>
            </a:r>
            <a:r>
              <a:rPr lang="fr-FR" sz="1400" b="0" dirty="0" err="1">
                <a:solidFill>
                  <a:srgbClr val="D22D72"/>
                </a:solidFill>
                <a:latin typeface="Consolas"/>
              </a:rPr>
              <a:t>nDays</a:t>
            </a:r>
            <a:r>
              <a:rPr lang="fr-FR" sz="1400" b="0" dirty="0">
                <a:solidFill>
                  <a:srgbClr val="7EA2B4"/>
                </a:solidFill>
                <a:latin typeface="Consolas"/>
              </a:rPr>
              <a:t>);</a:t>
            </a:r>
          </a:p>
          <a:p>
            <a:r>
              <a:rPr lang="fr-FR" sz="1400" b="0" dirty="0">
                <a:solidFill>
                  <a:srgbClr val="7EA2B4"/>
                </a:solidFill>
                <a:latin typeface="Consolas"/>
              </a:rPr>
              <a:t>	</a:t>
            </a:r>
            <a:r>
              <a:rPr lang="fr-FR" sz="1400" b="1" dirty="0" err="1">
                <a:solidFill>
                  <a:srgbClr val="7EA2B4"/>
                </a:solidFill>
                <a:latin typeface="Consolas"/>
              </a:rPr>
              <a:t>document.cookie</a:t>
            </a:r>
            <a:r>
              <a:rPr lang="fr-FR" sz="1400" b="0" dirty="0">
                <a:solidFill>
                  <a:srgbClr val="7EA2B4"/>
                </a:solidFill>
                <a:latin typeface="Consolas"/>
              </a:rPr>
              <a:t> = </a:t>
            </a:r>
            <a:r>
              <a:rPr lang="fr-FR" sz="1400" b="0" dirty="0" err="1">
                <a:solidFill>
                  <a:srgbClr val="D22D72"/>
                </a:solidFill>
                <a:latin typeface="Consolas"/>
              </a:rPr>
              <a:t>cookieName</a:t>
            </a:r>
            <a:r>
              <a:rPr lang="fr-FR" sz="1400" b="0" dirty="0">
                <a:solidFill>
                  <a:srgbClr val="7EA2B4"/>
                </a:solidFill>
                <a:latin typeface="Consolas"/>
              </a:rPr>
              <a:t>+"</a:t>
            </a:r>
            <a:r>
              <a:rPr lang="fr-FR" sz="1400" b="0" dirty="0">
                <a:solidFill>
                  <a:srgbClr val="568C3B"/>
                </a:solidFill>
                <a:latin typeface="Consolas"/>
              </a:rPr>
              <a:t>=</a:t>
            </a:r>
            <a:r>
              <a:rPr lang="fr-FR" sz="1400" b="0" dirty="0">
                <a:solidFill>
                  <a:srgbClr val="7EA2B4"/>
                </a:solidFill>
                <a:latin typeface="Consolas"/>
              </a:rPr>
              <a:t>"+</a:t>
            </a:r>
            <a:r>
              <a:rPr lang="fr-FR" sz="1400" b="0" dirty="0">
                <a:solidFill>
                  <a:srgbClr val="2D8F6F"/>
                </a:solidFill>
                <a:latin typeface="Consolas"/>
              </a:rPr>
              <a:t>escape</a:t>
            </a:r>
            <a:r>
              <a:rPr lang="fr-FR" sz="1400" b="0" dirty="0">
                <a:solidFill>
                  <a:srgbClr val="7EA2B4"/>
                </a:solidFill>
                <a:latin typeface="Consolas"/>
              </a:rPr>
              <a:t>(</a:t>
            </a:r>
            <a:r>
              <a:rPr lang="fr-FR" sz="1400" b="0" dirty="0" err="1">
                <a:solidFill>
                  <a:srgbClr val="D22D72"/>
                </a:solidFill>
                <a:latin typeface="Consolas"/>
              </a:rPr>
              <a:t>cookieValue</a:t>
            </a:r>
            <a:r>
              <a:rPr lang="fr-FR" sz="1400" b="0" dirty="0">
                <a:solidFill>
                  <a:srgbClr val="7EA2B4"/>
                </a:solidFill>
                <a:latin typeface="Consolas"/>
              </a:rPr>
              <a:t>)+"</a:t>
            </a:r>
            <a:r>
              <a:rPr lang="fr-FR" sz="1400" b="0" dirty="0">
                <a:solidFill>
                  <a:srgbClr val="568C3B"/>
                </a:solidFill>
                <a:latin typeface="Consolas"/>
              </a:rPr>
              <a:t>;expires=</a:t>
            </a:r>
            <a:r>
              <a:rPr lang="fr-FR" sz="1400" b="0" dirty="0">
                <a:solidFill>
                  <a:srgbClr val="7EA2B4"/>
                </a:solidFill>
                <a:latin typeface="Consolas"/>
              </a:rPr>
              <a:t>"+</a:t>
            </a:r>
            <a:r>
              <a:rPr lang="fr-FR" sz="1400" b="0" dirty="0" err="1">
                <a:solidFill>
                  <a:srgbClr val="D22D72"/>
                </a:solidFill>
                <a:latin typeface="Consolas"/>
              </a:rPr>
              <a:t>expire</a:t>
            </a:r>
            <a:r>
              <a:rPr lang="fr-FR" sz="1400" b="0" dirty="0" err="1">
                <a:solidFill>
                  <a:srgbClr val="7EA2B4"/>
                </a:solidFill>
                <a:latin typeface="Consolas"/>
              </a:rPr>
              <a:t>.</a:t>
            </a:r>
            <a:r>
              <a:rPr lang="fr-FR" sz="1400" b="0" dirty="0" err="1">
                <a:solidFill>
                  <a:srgbClr val="2D8F6F"/>
                </a:solidFill>
                <a:latin typeface="Consolas"/>
              </a:rPr>
              <a:t>toGMTString</a:t>
            </a:r>
            <a:r>
              <a:rPr lang="fr-FR" sz="1400" b="0" dirty="0">
                <a:solidFill>
                  <a:srgbClr val="7EA2B4"/>
                </a:solidFill>
                <a:latin typeface="Consolas"/>
              </a:rPr>
              <a:t>();</a:t>
            </a:r>
          </a:p>
          <a:p>
            <a:r>
              <a:rPr lang="fr-FR" sz="1400" b="0" dirty="0">
                <a:solidFill>
                  <a:srgbClr val="7EA2B4"/>
                </a:solidFill>
                <a:latin typeface="Consolas"/>
              </a:rPr>
              <a:t>}</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760701-25B6-4EEF-9BC6-D6630F082EC4}"/>
              </a:ext>
            </a:extLst>
          </p:cNvPr>
          <p:cNvSpPr>
            <a:spLocks noGrp="1"/>
          </p:cNvSpPr>
          <p:nvPr>
            <p:ph type="title"/>
          </p:nvPr>
        </p:nvSpPr>
        <p:spPr/>
        <p:txBody>
          <a:bodyPr/>
          <a:lstStyle/>
          <a:p>
            <a:r>
              <a:rPr lang="fr-FR" dirty="0"/>
              <a:t>SQLite</a:t>
            </a:r>
          </a:p>
        </p:txBody>
      </p:sp>
      <p:sp>
        <p:nvSpPr>
          <p:cNvPr id="3" name="Espace réservé du contenu 2">
            <a:extLst>
              <a:ext uri="{FF2B5EF4-FFF2-40B4-BE49-F238E27FC236}">
                <a16:creationId xmlns:a16="http://schemas.microsoft.com/office/drawing/2014/main" id="{41537083-3B28-49EF-BC6B-AF35D054B75E}"/>
              </a:ext>
            </a:extLst>
          </p:cNvPr>
          <p:cNvSpPr>
            <a:spLocks noGrp="1"/>
          </p:cNvSpPr>
          <p:nvPr>
            <p:ph idx="1"/>
          </p:nvPr>
        </p:nvSpPr>
        <p:spPr/>
        <p:txBody>
          <a:bodyPr>
            <a:normAutofit/>
          </a:bodyPr>
          <a:lstStyle/>
          <a:p>
            <a:r>
              <a:rPr lang="fr-FR" dirty="0"/>
              <a:t>L’API </a:t>
            </a:r>
            <a:r>
              <a:rPr lang="fr-FR" dirty="0" err="1"/>
              <a:t>webSQL</a:t>
            </a:r>
            <a:r>
              <a:rPr lang="fr-FR" dirty="0"/>
              <a:t> propose une base de données embarquée dans le navigateur :</a:t>
            </a:r>
          </a:p>
          <a:p>
            <a:pPr lvl="2"/>
            <a:r>
              <a:rPr lang="fr-FR" dirty="0"/>
              <a:t>Basé sur le standard SQLite</a:t>
            </a:r>
          </a:p>
          <a:p>
            <a:pPr lvl="1"/>
            <a:endParaRPr lang="fr-FR" dirty="0"/>
          </a:p>
          <a:p>
            <a:pPr lvl="1"/>
            <a:r>
              <a:rPr lang="fr-FR" dirty="0"/>
              <a:t>Le SQL un langage de requêtage de base de données</a:t>
            </a:r>
          </a:p>
        </p:txBody>
      </p:sp>
    </p:spTree>
    <p:extLst>
      <p:ext uri="{BB962C8B-B14F-4D97-AF65-F5344CB8AC3E}">
        <p14:creationId xmlns:p14="http://schemas.microsoft.com/office/powerpoint/2010/main" val="9003382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B788B5-767A-481B-B546-568F273E36E6}"/>
              </a:ext>
            </a:extLst>
          </p:cNvPr>
          <p:cNvSpPr>
            <a:spLocks noGrp="1"/>
          </p:cNvSpPr>
          <p:nvPr>
            <p:ph type="title"/>
          </p:nvPr>
        </p:nvSpPr>
        <p:spPr/>
        <p:txBody>
          <a:bodyPr/>
          <a:lstStyle/>
          <a:p>
            <a:r>
              <a:rPr lang="fr-FR" dirty="0"/>
              <a:t>Base SQL</a:t>
            </a:r>
          </a:p>
        </p:txBody>
      </p:sp>
      <p:sp>
        <p:nvSpPr>
          <p:cNvPr id="3" name="Espace réservé du contenu 2">
            <a:extLst>
              <a:ext uri="{FF2B5EF4-FFF2-40B4-BE49-F238E27FC236}">
                <a16:creationId xmlns:a16="http://schemas.microsoft.com/office/drawing/2014/main" id="{7A18C0B1-5F46-4671-9360-E2F65FC91094}"/>
              </a:ext>
            </a:extLst>
          </p:cNvPr>
          <p:cNvSpPr>
            <a:spLocks noGrp="1"/>
          </p:cNvSpPr>
          <p:nvPr>
            <p:ph idx="1"/>
          </p:nvPr>
        </p:nvSpPr>
        <p:spPr/>
        <p:txBody>
          <a:bodyPr>
            <a:normAutofit/>
          </a:bodyPr>
          <a:lstStyle/>
          <a:p>
            <a:r>
              <a:rPr lang="fr-FR" dirty="0"/>
              <a:t>La base de données est un rassemblement logique et fonctionnel d’un ensemble de tables</a:t>
            </a:r>
          </a:p>
          <a:p>
            <a:pPr marL="0" indent="0">
              <a:buNone/>
            </a:pPr>
            <a:endParaRPr lang="fr-FR" dirty="0"/>
          </a:p>
          <a:p>
            <a:r>
              <a:rPr lang="fr-FR" dirty="0"/>
              <a:t>Création d’une base en SQL</a:t>
            </a:r>
          </a:p>
          <a:p>
            <a:pPr marL="0" indent="0" algn="ctr">
              <a:buNone/>
            </a:pPr>
            <a:r>
              <a:rPr lang="fr-FR" dirty="0"/>
              <a:t>CREATE DATABSE nomDeLaDB ;</a:t>
            </a:r>
          </a:p>
          <a:p>
            <a:pPr marL="0" indent="0">
              <a:buNone/>
            </a:pPr>
            <a:endParaRPr lang="fr-FR" dirty="0"/>
          </a:p>
          <a:p>
            <a:r>
              <a:rPr lang="fr-FR" dirty="0"/>
              <a:t>Suppression d’une base de données</a:t>
            </a:r>
          </a:p>
          <a:p>
            <a:pPr marL="0" indent="0" algn="ctr">
              <a:buNone/>
            </a:pPr>
            <a:r>
              <a:rPr lang="fr-FR" dirty="0"/>
              <a:t>DROP DATABASE nomDeLaDB;</a:t>
            </a:r>
          </a:p>
          <a:p>
            <a:pPr marL="0" indent="0" algn="ctr">
              <a:buNone/>
            </a:pPr>
            <a:endParaRPr lang="fr-FR" dirty="0"/>
          </a:p>
        </p:txBody>
      </p:sp>
    </p:spTree>
    <p:extLst>
      <p:ext uri="{BB962C8B-B14F-4D97-AF65-F5344CB8AC3E}">
        <p14:creationId xmlns:p14="http://schemas.microsoft.com/office/powerpoint/2010/main" val="32918310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F04259-22BD-43FA-856E-E5AD3B010541}"/>
              </a:ext>
            </a:extLst>
          </p:cNvPr>
          <p:cNvSpPr>
            <a:spLocks noGrp="1"/>
          </p:cNvSpPr>
          <p:nvPr>
            <p:ph type="title"/>
          </p:nvPr>
        </p:nvSpPr>
        <p:spPr/>
        <p:txBody>
          <a:bodyPr/>
          <a:lstStyle/>
          <a:p>
            <a:r>
              <a:rPr lang="fr-FR" dirty="0"/>
              <a:t>Tables SQL</a:t>
            </a:r>
          </a:p>
        </p:txBody>
      </p:sp>
      <p:sp>
        <p:nvSpPr>
          <p:cNvPr id="3" name="Espace réservé du contenu 2">
            <a:extLst>
              <a:ext uri="{FF2B5EF4-FFF2-40B4-BE49-F238E27FC236}">
                <a16:creationId xmlns:a16="http://schemas.microsoft.com/office/drawing/2014/main" id="{886D58EE-C02E-424F-B237-076393058E0F}"/>
              </a:ext>
            </a:extLst>
          </p:cNvPr>
          <p:cNvSpPr>
            <a:spLocks noGrp="1"/>
          </p:cNvSpPr>
          <p:nvPr>
            <p:ph idx="1"/>
          </p:nvPr>
        </p:nvSpPr>
        <p:spPr/>
        <p:txBody>
          <a:bodyPr>
            <a:normAutofit fontScale="92500" lnSpcReduction="20000"/>
          </a:bodyPr>
          <a:lstStyle/>
          <a:p>
            <a:r>
              <a:rPr lang="fr-FR" dirty="0"/>
              <a:t>Les </a:t>
            </a:r>
            <a:r>
              <a:rPr lang="fr-FR" b="1" dirty="0"/>
              <a:t>tables </a:t>
            </a:r>
            <a:r>
              <a:rPr lang="fr-FR" dirty="0"/>
              <a:t>sont des </a:t>
            </a:r>
            <a:r>
              <a:rPr lang="fr-FR" b="1" dirty="0"/>
              <a:t>rassemblements</a:t>
            </a:r>
            <a:r>
              <a:rPr lang="fr-FR" dirty="0"/>
              <a:t> </a:t>
            </a:r>
            <a:r>
              <a:rPr lang="fr-FR" b="1" dirty="0"/>
              <a:t>logiques</a:t>
            </a:r>
            <a:r>
              <a:rPr lang="fr-FR" dirty="0"/>
              <a:t> des données en fonction de ce qu’elle caractérisent et </a:t>
            </a:r>
            <a:r>
              <a:rPr lang="fr-FR" b="1" dirty="0"/>
              <a:t>leurs occurrence </a:t>
            </a:r>
            <a:r>
              <a:rPr lang="fr-FR" dirty="0"/>
              <a:t>dans les enregistrements</a:t>
            </a:r>
          </a:p>
          <a:p>
            <a:endParaRPr lang="fr-FR" dirty="0"/>
          </a:p>
          <a:p>
            <a:r>
              <a:rPr lang="fr-FR" dirty="0"/>
              <a:t>Les </a:t>
            </a:r>
            <a:r>
              <a:rPr lang="fr-FR" b="1" dirty="0"/>
              <a:t>associations</a:t>
            </a:r>
            <a:r>
              <a:rPr lang="fr-FR" dirty="0"/>
              <a:t> ont lieux d’exister </a:t>
            </a:r>
            <a:r>
              <a:rPr lang="fr-FR" b="1" dirty="0"/>
              <a:t>que si </a:t>
            </a:r>
            <a:r>
              <a:rPr lang="fr-FR" dirty="0"/>
              <a:t>les entités qu’elles relient possède </a:t>
            </a:r>
            <a:r>
              <a:rPr lang="fr-FR" b="1" dirty="0"/>
              <a:t>chacun </a:t>
            </a:r>
            <a:r>
              <a:rPr lang="fr-FR" dirty="0"/>
              <a:t>des </a:t>
            </a:r>
            <a:r>
              <a:rPr lang="fr-FR" b="1" dirty="0"/>
              <a:t>occurrences &gt;1 </a:t>
            </a:r>
            <a:r>
              <a:rPr lang="fr-FR" sz="1500" dirty="0"/>
              <a:t>(user/acheter/produit, mais pas user/titre)</a:t>
            </a:r>
          </a:p>
          <a:p>
            <a:pPr lvl="1"/>
            <a:r>
              <a:rPr lang="fr-FR" dirty="0"/>
              <a:t>Si une </a:t>
            </a:r>
            <a:r>
              <a:rPr lang="fr-FR" b="1" dirty="0"/>
              <a:t>information</a:t>
            </a:r>
            <a:r>
              <a:rPr lang="fr-FR" dirty="0"/>
              <a:t> a des </a:t>
            </a:r>
            <a:r>
              <a:rPr lang="fr-FR" b="1" dirty="0"/>
              <a:t>besoins de présence récurent </a:t>
            </a:r>
            <a:r>
              <a:rPr lang="fr-FR" dirty="0"/>
              <a:t>dans plusieurs enregistrements on sépare en 2 tables on appelle ça les associations hiérarchiques </a:t>
            </a:r>
            <a:r>
              <a:rPr lang="fr-FR" sz="1200" dirty="0">
                <a:solidFill>
                  <a:prstClr val="black"/>
                </a:solidFill>
              </a:rPr>
              <a:t>ex : user</a:t>
            </a:r>
            <a:r>
              <a:rPr lang="fr-FR" sz="750" dirty="0">
                <a:solidFill>
                  <a:prstClr val="black"/>
                </a:solidFill>
              </a:rPr>
              <a:t>(Alexandre,DESORBAIX, …)</a:t>
            </a:r>
            <a:r>
              <a:rPr lang="fr-FR" sz="1200" dirty="0">
                <a:solidFill>
                  <a:prstClr val="black"/>
                </a:solidFill>
              </a:rPr>
              <a:t> et titre</a:t>
            </a:r>
            <a:r>
              <a:rPr lang="fr-FR" sz="750" dirty="0">
                <a:solidFill>
                  <a:prstClr val="black"/>
                </a:solidFill>
              </a:rPr>
              <a:t>(Mr, Monsieur, …)</a:t>
            </a:r>
            <a:endParaRPr lang="fr-FR" dirty="0"/>
          </a:p>
          <a:p>
            <a:pPr lvl="1"/>
            <a:endParaRPr lang="fr-FR" dirty="0"/>
          </a:p>
          <a:p>
            <a:pPr lvl="1"/>
            <a:r>
              <a:rPr lang="fr-FR" dirty="0"/>
              <a:t>Dans ce cas la table </a:t>
            </a:r>
            <a:r>
              <a:rPr lang="fr-FR" b="1" dirty="0"/>
              <a:t>user comportera une clef étrangère </a:t>
            </a:r>
            <a:r>
              <a:rPr lang="fr-FR" dirty="0"/>
              <a:t>pointant vers l’</a:t>
            </a:r>
            <a:r>
              <a:rPr lang="fr-FR" b="1" dirty="0"/>
              <a:t>ID du titre correspondant </a:t>
            </a:r>
            <a:r>
              <a:rPr lang="fr-FR" dirty="0"/>
              <a:t>au user dans l’enregistrement.</a:t>
            </a:r>
          </a:p>
          <a:p>
            <a:endParaRPr lang="fr-FR" dirty="0"/>
          </a:p>
        </p:txBody>
      </p:sp>
    </p:spTree>
    <p:extLst>
      <p:ext uri="{BB962C8B-B14F-4D97-AF65-F5344CB8AC3E}">
        <p14:creationId xmlns:p14="http://schemas.microsoft.com/office/powerpoint/2010/main" val="6747233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A6D337-B103-4601-8883-D6B2660DD0B3}"/>
              </a:ext>
            </a:extLst>
          </p:cNvPr>
          <p:cNvSpPr>
            <a:spLocks noGrp="1"/>
          </p:cNvSpPr>
          <p:nvPr>
            <p:ph type="title"/>
          </p:nvPr>
        </p:nvSpPr>
        <p:spPr/>
        <p:txBody>
          <a:bodyPr/>
          <a:lstStyle/>
          <a:p>
            <a:r>
              <a:rPr lang="fr-FR" dirty="0"/>
              <a:t>Tables SQL</a:t>
            </a:r>
          </a:p>
        </p:txBody>
      </p:sp>
      <p:sp>
        <p:nvSpPr>
          <p:cNvPr id="3" name="Espace réservé du contenu 2">
            <a:extLst>
              <a:ext uri="{FF2B5EF4-FFF2-40B4-BE49-F238E27FC236}">
                <a16:creationId xmlns:a16="http://schemas.microsoft.com/office/drawing/2014/main" id="{F36C1B01-4451-46C2-B3C8-CC1D70051DFE}"/>
              </a:ext>
            </a:extLst>
          </p:cNvPr>
          <p:cNvSpPr>
            <a:spLocks noGrp="1"/>
          </p:cNvSpPr>
          <p:nvPr>
            <p:ph idx="1"/>
          </p:nvPr>
        </p:nvSpPr>
        <p:spPr/>
        <p:txBody>
          <a:bodyPr>
            <a:normAutofit/>
          </a:bodyPr>
          <a:lstStyle/>
          <a:p>
            <a:r>
              <a:rPr lang="fr-FR" sz="1800" dirty="0"/>
              <a:t>Création d’une table :</a:t>
            </a:r>
          </a:p>
          <a:p>
            <a:pPr marL="0" indent="0" algn="ctr">
              <a:buNone/>
            </a:pPr>
            <a:r>
              <a:rPr lang="fr-FR" sz="1800" b="1" dirty="0"/>
              <a:t>CREATE TABLE</a:t>
            </a:r>
            <a:r>
              <a:rPr lang="fr-FR" sz="1800" dirty="0"/>
              <a:t> nomTable(</a:t>
            </a:r>
            <a:r>
              <a:rPr lang="fr-FR" sz="1800" dirty="0">
                <a:highlight>
                  <a:srgbClr val="00FF00"/>
                </a:highlight>
              </a:rPr>
              <a:t>nomChampID Type PRIMARY KEY</a:t>
            </a:r>
            <a:r>
              <a:rPr lang="fr-FR" sz="1800" dirty="0"/>
              <a:t>, </a:t>
            </a:r>
          </a:p>
          <a:p>
            <a:pPr marL="0" indent="0" algn="ctr">
              <a:buNone/>
            </a:pPr>
            <a:r>
              <a:rPr lang="fr-FR" sz="1800" dirty="0"/>
              <a:t>nomChamp2 TYPE</a:t>
            </a:r>
            <a:r>
              <a:rPr lang="fr-FR" sz="1800" dirty="0">
                <a:highlight>
                  <a:srgbClr val="FFFF00"/>
                </a:highlight>
              </a:rPr>
              <a:t>[,…]</a:t>
            </a:r>
          </a:p>
          <a:p>
            <a:pPr marL="0" indent="0" algn="ctr">
              <a:buNone/>
            </a:pPr>
            <a:r>
              <a:rPr lang="fr-FR" sz="1800" dirty="0">
                <a:highlight>
                  <a:srgbClr val="FF00FF"/>
                </a:highlight>
              </a:rPr>
              <a:t>[, nomChamp2 </a:t>
            </a:r>
            <a:r>
              <a:rPr lang="fr-FR" sz="1800" b="1" dirty="0">
                <a:highlight>
                  <a:srgbClr val="FF00FF"/>
                </a:highlight>
              </a:rPr>
              <a:t>REFERENCES</a:t>
            </a:r>
            <a:r>
              <a:rPr lang="fr-FR" sz="1800" dirty="0">
                <a:highlight>
                  <a:srgbClr val="FF00FF"/>
                </a:highlight>
              </a:rPr>
              <a:t> table2(idtable2)]</a:t>
            </a:r>
            <a:r>
              <a:rPr lang="fr-FR" sz="1800" dirty="0"/>
              <a:t>);</a:t>
            </a:r>
          </a:p>
          <a:p>
            <a:endParaRPr lang="fr-FR" sz="1800" dirty="0">
              <a:solidFill>
                <a:srgbClr val="00B050"/>
              </a:solidFill>
            </a:endParaRPr>
          </a:p>
          <a:p>
            <a:r>
              <a:rPr lang="fr-FR" sz="1800" dirty="0">
                <a:solidFill>
                  <a:srgbClr val="00B050"/>
                </a:solidFill>
              </a:rPr>
              <a:t>Champ </a:t>
            </a:r>
            <a:r>
              <a:rPr lang="fr-FR" sz="1800" b="1" u="sng" dirty="0">
                <a:solidFill>
                  <a:srgbClr val="00B050"/>
                </a:solidFill>
              </a:rPr>
              <a:t>ID est obligatoire</a:t>
            </a:r>
            <a:r>
              <a:rPr lang="fr-FR" sz="1800" b="1" dirty="0">
                <a:solidFill>
                  <a:srgbClr val="00B050"/>
                </a:solidFill>
              </a:rPr>
              <a:t> </a:t>
            </a:r>
            <a:r>
              <a:rPr lang="fr-FR" sz="1800" dirty="0">
                <a:solidFill>
                  <a:srgbClr val="00B050"/>
                </a:solidFill>
              </a:rPr>
              <a:t>et est préfixer de PRIMARY KEY, il est </a:t>
            </a:r>
            <a:r>
              <a:rPr lang="fr-FR" sz="1800" b="1" dirty="0">
                <a:solidFill>
                  <a:srgbClr val="00B050"/>
                </a:solidFill>
              </a:rPr>
              <a:t>fortement conseiller </a:t>
            </a:r>
            <a:r>
              <a:rPr lang="fr-FR" sz="1800" dirty="0">
                <a:solidFill>
                  <a:srgbClr val="00B050"/>
                </a:solidFill>
              </a:rPr>
              <a:t>d’utiliser des </a:t>
            </a:r>
            <a:r>
              <a:rPr lang="fr-FR" sz="1800" b="1" dirty="0">
                <a:solidFill>
                  <a:srgbClr val="00B050"/>
                </a:solidFill>
              </a:rPr>
              <a:t>entier </a:t>
            </a:r>
            <a:r>
              <a:rPr lang="fr-FR" sz="1800" dirty="0">
                <a:solidFill>
                  <a:srgbClr val="00B050"/>
                </a:solidFill>
              </a:rPr>
              <a:t>ou des </a:t>
            </a:r>
            <a:r>
              <a:rPr lang="fr-FR" sz="1800" b="1" dirty="0">
                <a:solidFill>
                  <a:srgbClr val="00B050"/>
                </a:solidFill>
              </a:rPr>
              <a:t>long</a:t>
            </a:r>
          </a:p>
          <a:p>
            <a:endParaRPr lang="fr-FR" sz="1800" b="1" dirty="0">
              <a:solidFill>
                <a:srgbClr val="00B050"/>
              </a:solidFill>
            </a:endParaRPr>
          </a:p>
          <a:p>
            <a:r>
              <a:rPr lang="fr-FR" sz="1800" dirty="0">
                <a:solidFill>
                  <a:srgbClr val="7030A0"/>
                </a:solidFill>
              </a:rPr>
              <a:t>Les clefs étrangères peuvent être déclarées inline en référençant le champs de la table portant la clef sur la table et le champs quelle pointe.</a:t>
            </a:r>
          </a:p>
          <a:p>
            <a:pPr lvl="1"/>
            <a:r>
              <a:rPr lang="fr-FR" sz="1800" dirty="0">
                <a:solidFill>
                  <a:srgbClr val="7030A0"/>
                </a:solidFill>
              </a:rPr>
              <a:t>la bonne pratique est de les déclarer a part avec un nom les identifiants pour facilement les désactiver. Le champ Origine et le champ pointé doivent être du même type</a:t>
            </a:r>
          </a:p>
          <a:p>
            <a:pPr lvl="2"/>
            <a:r>
              <a:rPr lang="fr-FR" sz="1350" dirty="0">
                <a:solidFill>
                  <a:srgbClr val="7030A0"/>
                </a:solidFill>
              </a:rPr>
              <a:t>Apres la création de la table : ALTER TABLE </a:t>
            </a:r>
          </a:p>
          <a:p>
            <a:pPr lvl="1"/>
            <a:endParaRPr lang="fr-FR" sz="1800" dirty="0">
              <a:solidFill>
                <a:srgbClr val="7030A0"/>
              </a:solidFill>
            </a:endParaRPr>
          </a:p>
          <a:p>
            <a:r>
              <a:rPr lang="fr-FR" sz="1800" dirty="0">
                <a:solidFill>
                  <a:srgbClr val="FFC000"/>
                </a:solidFill>
              </a:rPr>
              <a:t>Ajouter les autres champs</a:t>
            </a:r>
          </a:p>
        </p:txBody>
      </p:sp>
    </p:spTree>
    <p:extLst>
      <p:ext uri="{BB962C8B-B14F-4D97-AF65-F5344CB8AC3E}">
        <p14:creationId xmlns:p14="http://schemas.microsoft.com/office/powerpoint/2010/main" val="4067728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Git - </a:t>
            </a:r>
            <a:r>
              <a:rPr lang="fr-FR" err="1"/>
              <a:t>bitbuckets</a:t>
            </a:r>
            <a:endParaRPr lang="fr-F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a:p>
          <a:p>
            <a:r>
              <a:rPr lang="fr-FR"/>
              <a:t>Création d’un compte gratuit</a:t>
            </a:r>
          </a:p>
          <a:p>
            <a:pPr lvl="1"/>
            <a:r>
              <a:rPr lang="fr-FR">
                <a:hlinkClick r:id="rId3"/>
              </a:rPr>
              <a:t>https://bitbucket.org/account/signup/</a:t>
            </a:r>
            <a:endParaRPr lang="fr-FR"/>
          </a:p>
          <a:p>
            <a:pPr lvl="1"/>
            <a:r>
              <a:rPr lang="fr-FR">
                <a:hlinkClick r:id="rId4"/>
              </a:rPr>
              <a:t>https://bitbucket.org/account/signin/</a:t>
            </a:r>
            <a:endParaRPr lang="fr-FR"/>
          </a:p>
          <a:p>
            <a:endParaRPr lang="fr-FR"/>
          </a:p>
          <a:p>
            <a:r>
              <a:rPr lang="fr-FR"/>
              <a:t>Création 1ere </a:t>
            </a:r>
            <a:r>
              <a:rPr lang="fr-FR" err="1"/>
              <a:t>repository</a:t>
            </a:r>
            <a:endParaRPr lang="fr-FR"/>
          </a:p>
          <a:p>
            <a:pPr lvl="1"/>
            <a:r>
              <a:rPr lang="fr-FR"/>
              <a:t>Edit, commit, approuve du readme.md</a:t>
            </a:r>
          </a:p>
          <a:p>
            <a:pPr lvl="1"/>
            <a:r>
              <a:rPr lang="fr-FR"/>
              <a:t>Clone local de la </a:t>
            </a:r>
            <a:r>
              <a:rPr lang="fr-FR" err="1"/>
              <a:t>repository</a:t>
            </a:r>
            <a:endParaRPr lang="fr-FR"/>
          </a:p>
          <a:p>
            <a:endParaRPr lang="fr-FR"/>
          </a:p>
          <a:p>
            <a:r>
              <a:rPr lang="fr-FR"/>
              <a:t>Ouverture du répertoire sous Visual Studio Code</a:t>
            </a:r>
          </a:p>
          <a:p>
            <a:pPr lvl="1"/>
            <a:r>
              <a:rPr lang="fr-FR"/>
              <a:t>Edition du readme.md sou </a:t>
            </a:r>
            <a:r>
              <a:rPr lang="fr-FR" err="1"/>
              <a:t>vscode</a:t>
            </a:r>
            <a:endParaRPr lang="fr-FR"/>
          </a:p>
          <a:p>
            <a:pPr lvl="1"/>
            <a:r>
              <a:rPr lang="fr-FR"/>
              <a:t>1</a:t>
            </a:r>
            <a:r>
              <a:rPr lang="fr-FR" baseline="30000"/>
              <a:t>er</a:t>
            </a:r>
            <a:r>
              <a:rPr lang="fr-FR"/>
              <a:t> commit &amp; push</a:t>
            </a:r>
          </a:p>
          <a:p>
            <a:endParaRPr lang="fr-FR"/>
          </a:p>
          <a:p>
            <a:r>
              <a:rPr lang="fr-FR"/>
              <a:t>Approuve commit</a:t>
            </a:r>
          </a:p>
          <a:p>
            <a:pPr lvl="1"/>
            <a:endParaRPr lang="fr-FR"/>
          </a:p>
        </p:txBody>
      </p:sp>
    </p:spTree>
    <p:extLst>
      <p:ext uri="{BB962C8B-B14F-4D97-AF65-F5344CB8AC3E}">
        <p14:creationId xmlns:p14="http://schemas.microsoft.com/office/powerpoint/2010/main" val="4352960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A6D337-B103-4601-8883-D6B2660DD0B3}"/>
              </a:ext>
            </a:extLst>
          </p:cNvPr>
          <p:cNvSpPr>
            <a:spLocks noGrp="1"/>
          </p:cNvSpPr>
          <p:nvPr>
            <p:ph type="title"/>
          </p:nvPr>
        </p:nvSpPr>
        <p:spPr/>
        <p:txBody>
          <a:bodyPr/>
          <a:lstStyle/>
          <a:p>
            <a:r>
              <a:rPr lang="fr-FR" dirty="0"/>
              <a:t>Tables </a:t>
            </a:r>
            <a:r>
              <a:rPr lang="fr-FR" dirty="0" err="1"/>
              <a:t>Sql</a:t>
            </a:r>
            <a:endParaRPr lang="fr-FR" dirty="0"/>
          </a:p>
        </p:txBody>
      </p:sp>
      <p:sp>
        <p:nvSpPr>
          <p:cNvPr id="3" name="Espace réservé du contenu 2">
            <a:extLst>
              <a:ext uri="{FF2B5EF4-FFF2-40B4-BE49-F238E27FC236}">
                <a16:creationId xmlns:a16="http://schemas.microsoft.com/office/drawing/2014/main" id="{F36C1B01-4451-46C2-B3C8-CC1D70051DFE}"/>
              </a:ext>
            </a:extLst>
          </p:cNvPr>
          <p:cNvSpPr>
            <a:spLocks noGrp="1"/>
          </p:cNvSpPr>
          <p:nvPr>
            <p:ph idx="1"/>
          </p:nvPr>
        </p:nvSpPr>
        <p:spPr>
          <a:xfrm>
            <a:off x="295245" y="1714488"/>
            <a:ext cx="8572560" cy="3964809"/>
          </a:xfrm>
        </p:spPr>
        <p:txBody>
          <a:bodyPr>
            <a:normAutofit fontScale="62500" lnSpcReduction="20000"/>
          </a:bodyPr>
          <a:lstStyle/>
          <a:p>
            <a:r>
              <a:rPr lang="fr-FR" dirty="0"/>
              <a:t>Ajout d’un enregistrement dans une table *</a:t>
            </a:r>
          </a:p>
          <a:p>
            <a:pPr marL="0" indent="0" algn="ctr">
              <a:buNone/>
            </a:pPr>
            <a:r>
              <a:rPr lang="fr-FR" b="1" dirty="0"/>
              <a:t>INSERT TABLE</a:t>
            </a:r>
            <a:r>
              <a:rPr lang="fr-FR" dirty="0"/>
              <a:t> user(id,nom) </a:t>
            </a:r>
            <a:r>
              <a:rPr lang="fr-FR" b="1" dirty="0"/>
              <a:t>VALUES </a:t>
            </a:r>
            <a:r>
              <a:rPr lang="fr-FR" dirty="0"/>
              <a:t>(0,’DESORBAIX’);</a:t>
            </a:r>
          </a:p>
          <a:p>
            <a:endParaRPr lang="fr-FR" dirty="0"/>
          </a:p>
          <a:p>
            <a:r>
              <a:rPr lang="fr-FR" dirty="0"/>
              <a:t>Lecture des enregistrements d’une table*</a:t>
            </a:r>
          </a:p>
          <a:p>
            <a:pPr marL="0" indent="0" algn="ctr">
              <a:buNone/>
            </a:pPr>
            <a:r>
              <a:rPr lang="fr-FR" b="1" dirty="0"/>
              <a:t>SELECT </a:t>
            </a:r>
            <a:r>
              <a:rPr lang="fr-FR" dirty="0"/>
              <a:t>(id, nom, pnom [</a:t>
            </a:r>
            <a:r>
              <a:rPr lang="fr-FR" b="1" dirty="0">
                <a:highlight>
                  <a:srgbClr val="00FFFF"/>
                </a:highlight>
              </a:rPr>
              <a:t>AS</a:t>
            </a:r>
            <a:r>
              <a:rPr lang="fr-FR" dirty="0">
                <a:highlight>
                  <a:srgbClr val="00FFFF"/>
                </a:highlight>
              </a:rPr>
              <a:t> prenom</a:t>
            </a:r>
            <a:r>
              <a:rPr lang="fr-FR" dirty="0"/>
              <a:t>]) </a:t>
            </a:r>
            <a:r>
              <a:rPr lang="fr-FR" b="1" dirty="0"/>
              <a:t>FROM</a:t>
            </a:r>
            <a:r>
              <a:rPr lang="fr-FR" dirty="0"/>
              <a:t> user, acheter [</a:t>
            </a:r>
            <a:r>
              <a:rPr lang="fr-FR" dirty="0">
                <a:highlight>
                  <a:srgbClr val="00FF00"/>
                </a:highlight>
              </a:rPr>
              <a:t>A</a:t>
            </a:r>
            <a:r>
              <a:rPr lang="fr-FR" dirty="0"/>
              <a:t>] </a:t>
            </a:r>
            <a:r>
              <a:rPr lang="fr-FR" b="1" dirty="0">
                <a:highlight>
                  <a:srgbClr val="C0C0C0"/>
                </a:highlight>
              </a:rPr>
              <a:t>WHERE </a:t>
            </a:r>
            <a:r>
              <a:rPr lang="fr-FR" dirty="0">
                <a:highlight>
                  <a:srgbClr val="C0C0C0"/>
                </a:highlight>
              </a:rPr>
              <a:t>id= 1</a:t>
            </a:r>
            <a:r>
              <a:rPr lang="fr-FR" dirty="0"/>
              <a:t>;</a:t>
            </a:r>
          </a:p>
          <a:p>
            <a:pPr marL="0" indent="0">
              <a:buNone/>
            </a:pPr>
            <a:endParaRPr lang="fr-FR" dirty="0"/>
          </a:p>
          <a:p>
            <a:r>
              <a:rPr lang="fr-FR" dirty="0"/>
              <a:t>Suppression d’un enregistrement*</a:t>
            </a:r>
          </a:p>
          <a:p>
            <a:pPr marL="0" indent="0" algn="ctr">
              <a:buNone/>
            </a:pPr>
            <a:r>
              <a:rPr lang="fr-FR" b="1" dirty="0"/>
              <a:t>DELETE FROM</a:t>
            </a:r>
            <a:r>
              <a:rPr lang="fr-FR" dirty="0"/>
              <a:t> user </a:t>
            </a:r>
            <a:r>
              <a:rPr lang="fr-FR" b="1" u="sng" dirty="0"/>
              <a:t>WHERE </a:t>
            </a:r>
            <a:r>
              <a:rPr lang="fr-FR" dirty="0"/>
              <a:t>id = 1 ;</a:t>
            </a:r>
          </a:p>
          <a:p>
            <a:pPr marL="0" indent="0">
              <a:buNone/>
            </a:pPr>
            <a:endParaRPr lang="fr-FR" dirty="0"/>
          </a:p>
          <a:p>
            <a:r>
              <a:rPr lang="fr-FR" dirty="0"/>
              <a:t>Suppression d’un table*</a:t>
            </a:r>
          </a:p>
          <a:p>
            <a:pPr marL="0" indent="0" algn="ctr">
              <a:buNone/>
            </a:pPr>
            <a:r>
              <a:rPr lang="fr-FR" b="1" dirty="0"/>
              <a:t>DROP TABLE </a:t>
            </a:r>
            <a:r>
              <a:rPr lang="fr-FR" dirty="0"/>
              <a:t>user;</a:t>
            </a:r>
          </a:p>
          <a:p>
            <a:endParaRPr lang="fr-FR" dirty="0"/>
          </a:p>
        </p:txBody>
      </p:sp>
      <p:grpSp>
        <p:nvGrpSpPr>
          <p:cNvPr id="4" name="Groupe 3">
            <a:extLst>
              <a:ext uri="{FF2B5EF4-FFF2-40B4-BE49-F238E27FC236}">
                <a16:creationId xmlns:a16="http://schemas.microsoft.com/office/drawing/2014/main" id="{DC7C8A5A-3489-4E4A-9B40-44ACCC195520}"/>
              </a:ext>
            </a:extLst>
          </p:cNvPr>
          <p:cNvGrpSpPr/>
          <p:nvPr/>
        </p:nvGrpSpPr>
        <p:grpSpPr>
          <a:xfrm>
            <a:off x="3421857" y="3389712"/>
            <a:ext cx="114300" cy="307181"/>
            <a:chOff x="1771651" y="3276601"/>
            <a:chExt cx="152400" cy="409574"/>
          </a:xfrm>
        </p:grpSpPr>
        <p:sp>
          <p:nvSpPr>
            <p:cNvPr id="5" name="Ellipse 4">
              <a:extLst>
                <a:ext uri="{FF2B5EF4-FFF2-40B4-BE49-F238E27FC236}">
                  <a16:creationId xmlns:a16="http://schemas.microsoft.com/office/drawing/2014/main" id="{A08EA56E-6413-497F-AEBD-ED1E0101F04E}"/>
                </a:ext>
              </a:extLst>
            </p:cNvPr>
            <p:cNvSpPr/>
            <p:nvPr/>
          </p:nvSpPr>
          <p:spPr>
            <a:xfrm>
              <a:off x="1771651" y="3514725"/>
              <a:ext cx="152400" cy="1714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350" dirty="0"/>
                <a:t>A</a:t>
              </a:r>
            </a:p>
          </p:txBody>
        </p:sp>
        <p:cxnSp>
          <p:nvCxnSpPr>
            <p:cNvPr id="6" name="Connecteur droit avec flèche 5">
              <a:extLst>
                <a:ext uri="{FF2B5EF4-FFF2-40B4-BE49-F238E27FC236}">
                  <a16:creationId xmlns:a16="http://schemas.microsoft.com/office/drawing/2014/main" id="{272EF234-9397-4EA3-BAE3-EEEBD2C4E877}"/>
                </a:ext>
              </a:extLst>
            </p:cNvPr>
            <p:cNvCxnSpPr>
              <a:cxnSpLocks/>
              <a:stCxn id="5" idx="0"/>
            </p:cNvCxnSpPr>
            <p:nvPr/>
          </p:nvCxnSpPr>
          <p:spPr>
            <a:xfrm flipV="1">
              <a:off x="1847851" y="3276601"/>
              <a:ext cx="0" cy="238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 name="Groupe 6">
            <a:extLst>
              <a:ext uri="{FF2B5EF4-FFF2-40B4-BE49-F238E27FC236}">
                <a16:creationId xmlns:a16="http://schemas.microsoft.com/office/drawing/2014/main" id="{17121775-BDA5-48D8-A7FD-035BEFF351E7}"/>
              </a:ext>
            </a:extLst>
          </p:cNvPr>
          <p:cNvGrpSpPr/>
          <p:nvPr/>
        </p:nvGrpSpPr>
        <p:grpSpPr>
          <a:xfrm>
            <a:off x="6793707" y="3389712"/>
            <a:ext cx="114300" cy="307181"/>
            <a:chOff x="1771651" y="3276601"/>
            <a:chExt cx="152400" cy="409574"/>
          </a:xfrm>
        </p:grpSpPr>
        <p:sp>
          <p:nvSpPr>
            <p:cNvPr id="8" name="Ellipse 7">
              <a:extLst>
                <a:ext uri="{FF2B5EF4-FFF2-40B4-BE49-F238E27FC236}">
                  <a16:creationId xmlns:a16="http://schemas.microsoft.com/office/drawing/2014/main" id="{C12B2720-4017-4CBA-A26D-24358E1FB354}"/>
                </a:ext>
              </a:extLst>
            </p:cNvPr>
            <p:cNvSpPr/>
            <p:nvPr/>
          </p:nvSpPr>
          <p:spPr>
            <a:xfrm>
              <a:off x="1771651" y="3514725"/>
              <a:ext cx="152400" cy="17145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350" dirty="0"/>
                <a:t>B</a:t>
              </a:r>
            </a:p>
          </p:txBody>
        </p:sp>
        <p:cxnSp>
          <p:nvCxnSpPr>
            <p:cNvPr id="9" name="Connecteur droit avec flèche 8">
              <a:extLst>
                <a:ext uri="{FF2B5EF4-FFF2-40B4-BE49-F238E27FC236}">
                  <a16:creationId xmlns:a16="http://schemas.microsoft.com/office/drawing/2014/main" id="{6DB61AD0-D769-4068-A6D1-31DA3FD8D6FF}"/>
                </a:ext>
              </a:extLst>
            </p:cNvPr>
            <p:cNvCxnSpPr>
              <a:cxnSpLocks/>
              <a:stCxn id="8" idx="0"/>
            </p:cNvCxnSpPr>
            <p:nvPr/>
          </p:nvCxnSpPr>
          <p:spPr>
            <a:xfrm flipV="1">
              <a:off x="1847851" y="3276601"/>
              <a:ext cx="0" cy="238124"/>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grpSp>
        <p:nvGrpSpPr>
          <p:cNvPr id="10" name="Groupe 9">
            <a:extLst>
              <a:ext uri="{FF2B5EF4-FFF2-40B4-BE49-F238E27FC236}">
                <a16:creationId xmlns:a16="http://schemas.microsoft.com/office/drawing/2014/main" id="{F81E06F2-F301-45F1-AC9D-C44392F0D854}"/>
              </a:ext>
            </a:extLst>
          </p:cNvPr>
          <p:cNvGrpSpPr/>
          <p:nvPr/>
        </p:nvGrpSpPr>
        <p:grpSpPr>
          <a:xfrm>
            <a:off x="7716890" y="3389712"/>
            <a:ext cx="103909" cy="307181"/>
            <a:chOff x="1778579" y="3276601"/>
            <a:chExt cx="138545" cy="409574"/>
          </a:xfrm>
        </p:grpSpPr>
        <p:sp>
          <p:nvSpPr>
            <p:cNvPr id="11" name="Ellipse 10">
              <a:extLst>
                <a:ext uri="{FF2B5EF4-FFF2-40B4-BE49-F238E27FC236}">
                  <a16:creationId xmlns:a16="http://schemas.microsoft.com/office/drawing/2014/main" id="{626EECB9-4DF8-4429-96D4-D80EB75ED3CF}"/>
                </a:ext>
              </a:extLst>
            </p:cNvPr>
            <p:cNvSpPr/>
            <p:nvPr/>
          </p:nvSpPr>
          <p:spPr>
            <a:xfrm>
              <a:off x="1778579" y="3514725"/>
              <a:ext cx="138545" cy="171450"/>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350" dirty="0"/>
                <a:t>C</a:t>
              </a:r>
            </a:p>
          </p:txBody>
        </p:sp>
        <p:cxnSp>
          <p:nvCxnSpPr>
            <p:cNvPr id="12" name="Connecteur droit avec flèche 11">
              <a:extLst>
                <a:ext uri="{FF2B5EF4-FFF2-40B4-BE49-F238E27FC236}">
                  <a16:creationId xmlns:a16="http://schemas.microsoft.com/office/drawing/2014/main" id="{4EE729A7-2101-4FF8-983F-84C19B6B5138}"/>
                </a:ext>
              </a:extLst>
            </p:cNvPr>
            <p:cNvCxnSpPr>
              <a:cxnSpLocks/>
              <a:stCxn id="11" idx="0"/>
            </p:cNvCxnSpPr>
            <p:nvPr/>
          </p:nvCxnSpPr>
          <p:spPr>
            <a:xfrm flipH="1" flipV="1">
              <a:off x="1847851" y="3276601"/>
              <a:ext cx="1" cy="238124"/>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spTree>
    <p:extLst>
      <p:ext uri="{BB962C8B-B14F-4D97-AF65-F5344CB8AC3E}">
        <p14:creationId xmlns:p14="http://schemas.microsoft.com/office/powerpoint/2010/main" val="19985341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9B87B0-69A0-4CA4-A58B-A6EE64B83899}"/>
              </a:ext>
            </a:extLst>
          </p:cNvPr>
          <p:cNvSpPr>
            <a:spLocks noGrp="1"/>
          </p:cNvSpPr>
          <p:nvPr>
            <p:ph type="title"/>
          </p:nvPr>
        </p:nvSpPr>
        <p:spPr/>
        <p:txBody>
          <a:bodyPr/>
          <a:lstStyle/>
          <a:p>
            <a:r>
              <a:rPr lang="fr-FR" dirty="0"/>
              <a:t>Les conditions du WHERE</a:t>
            </a:r>
          </a:p>
        </p:txBody>
      </p:sp>
      <p:sp>
        <p:nvSpPr>
          <p:cNvPr id="3" name="Espace réservé du contenu 2">
            <a:extLst>
              <a:ext uri="{FF2B5EF4-FFF2-40B4-BE49-F238E27FC236}">
                <a16:creationId xmlns:a16="http://schemas.microsoft.com/office/drawing/2014/main" id="{9B787FBD-DFC8-4438-8700-30F21C58DDB2}"/>
              </a:ext>
            </a:extLst>
          </p:cNvPr>
          <p:cNvSpPr>
            <a:spLocks noGrp="1"/>
          </p:cNvSpPr>
          <p:nvPr>
            <p:ph idx="1"/>
          </p:nvPr>
        </p:nvSpPr>
        <p:spPr/>
        <p:txBody>
          <a:bodyPr>
            <a:normAutofit fontScale="70000" lnSpcReduction="20000"/>
          </a:bodyPr>
          <a:lstStyle/>
          <a:p>
            <a:r>
              <a:rPr lang="fr-FR" dirty="0"/>
              <a:t>La section WHERE d’une requête permet de limiter la portée d’une requête ou de lié des champs </a:t>
            </a:r>
          </a:p>
          <a:p>
            <a:r>
              <a:rPr lang="fr-FR" dirty="0"/>
              <a:t>Il est constituer de </a:t>
            </a:r>
          </a:p>
          <a:p>
            <a:pPr lvl="1"/>
            <a:r>
              <a:rPr lang="fr-FR" dirty="0"/>
              <a:t>De filtrage de valeurs </a:t>
            </a:r>
          </a:p>
          <a:p>
            <a:pPr marL="342900" lvl="1" indent="0" algn="ctr">
              <a:buNone/>
            </a:pPr>
            <a:r>
              <a:rPr lang="fr-FR" dirty="0"/>
              <a:t>user.pnom  IN (‘Alexandre', Renaud’)</a:t>
            </a:r>
          </a:p>
          <a:p>
            <a:pPr lvl="1"/>
            <a:r>
              <a:rPr lang="fr-FR" dirty="0"/>
              <a:t>Filtrage par expression</a:t>
            </a:r>
          </a:p>
          <a:p>
            <a:pPr marL="342900" lvl="1" indent="0" algn="ctr">
              <a:buNone/>
            </a:pPr>
            <a:r>
              <a:rPr lang="fr-FR" dirty="0"/>
              <a:t>user.pnom LIKE " </a:t>
            </a:r>
            <a:r>
              <a:rPr lang="fr-FR" b="1" dirty="0">
                <a:highlight>
                  <a:srgbClr val="00FF00"/>
                </a:highlight>
              </a:rPr>
              <a:t>*</a:t>
            </a:r>
            <a:r>
              <a:rPr lang="fr-FR" dirty="0"/>
              <a:t>lex</a:t>
            </a:r>
            <a:r>
              <a:rPr lang="fr-FR" b="1" dirty="0">
                <a:highlight>
                  <a:srgbClr val="FFFF00"/>
                </a:highlight>
              </a:rPr>
              <a:t>%</a:t>
            </a:r>
            <a:r>
              <a:rPr lang="fr-FR" dirty="0"/>
              <a:t>dr</a:t>
            </a:r>
            <a:r>
              <a:rPr lang="fr-FR" b="1" dirty="0">
                <a:highlight>
                  <a:srgbClr val="FFFF00"/>
                </a:highlight>
              </a:rPr>
              <a:t>%</a:t>
            </a:r>
            <a:r>
              <a:rPr lang="fr-FR" dirty="0"/>
              <a:t> " </a:t>
            </a:r>
          </a:p>
          <a:p>
            <a:pPr lvl="1"/>
            <a:r>
              <a:rPr lang="fr-FR" dirty="0"/>
              <a:t>Comparaisons :</a:t>
            </a:r>
          </a:p>
          <a:p>
            <a:pPr marL="342900" lvl="1" indent="0" algn="ctr">
              <a:buNone/>
            </a:pPr>
            <a:r>
              <a:rPr lang="fr-FR" dirty="0"/>
              <a:t>=  !=  &lt;   &gt; &lt;=   &gt;=    IS NULL    IS NOT NULL</a:t>
            </a:r>
          </a:p>
          <a:p>
            <a:pPr lvl="1"/>
            <a:endParaRPr lang="fr-FR" dirty="0"/>
          </a:p>
          <a:p>
            <a:pPr lvl="1"/>
            <a:r>
              <a:rPr lang="fr-FR" dirty="0"/>
              <a:t>Et d’assemblage de plusieurs conditions </a:t>
            </a:r>
          </a:p>
          <a:p>
            <a:pPr marL="342900" lvl="1" indent="0" algn="ctr">
              <a:buNone/>
            </a:pPr>
            <a:r>
              <a:rPr lang="fr-FR" dirty="0"/>
              <a:t>AND / OR</a:t>
            </a:r>
          </a:p>
          <a:p>
            <a:pPr marL="342900" lvl="1" indent="0" algn="ctr">
              <a:buNone/>
            </a:pPr>
            <a:endParaRPr lang="fr-FR" dirty="0"/>
          </a:p>
          <a:p>
            <a:pPr lvl="2"/>
            <a:r>
              <a:rPr lang="fr-FR" dirty="0"/>
              <a:t>Des parenthèses peuvent être utilisées pour créer des ensembles de conditions a assembler avec d’autres </a:t>
            </a:r>
          </a:p>
          <a:p>
            <a:pPr lvl="2"/>
            <a:r>
              <a:rPr lang="fr-FR" dirty="0"/>
              <a:t>Des calculs peuvent être effectuées pour faire les comparaisons et filtres </a:t>
            </a:r>
          </a:p>
          <a:p>
            <a:pPr lvl="2"/>
            <a:r>
              <a:rPr lang="fr-FR" dirty="0"/>
              <a:t>Des sous requêtes peuvent être faites entre ( ) pour filtrer des enregistrements en fonction du résultat d’une autre requête</a:t>
            </a:r>
          </a:p>
        </p:txBody>
      </p:sp>
      <p:grpSp>
        <p:nvGrpSpPr>
          <p:cNvPr id="4" name="Groupe 3">
            <a:extLst>
              <a:ext uri="{FF2B5EF4-FFF2-40B4-BE49-F238E27FC236}">
                <a16:creationId xmlns:a16="http://schemas.microsoft.com/office/drawing/2014/main" id="{078848D0-DA27-4BD8-B216-1AE2C9DB4D89}"/>
              </a:ext>
            </a:extLst>
          </p:cNvPr>
          <p:cNvGrpSpPr/>
          <p:nvPr/>
        </p:nvGrpSpPr>
        <p:grpSpPr>
          <a:xfrm rot="10631571">
            <a:off x="4944818" y="2884221"/>
            <a:ext cx="121341" cy="236020"/>
            <a:chOff x="1799574" y="3305115"/>
            <a:chExt cx="124638" cy="382022"/>
          </a:xfrm>
        </p:grpSpPr>
        <p:sp>
          <p:nvSpPr>
            <p:cNvPr id="5" name="Ellipse 4">
              <a:extLst>
                <a:ext uri="{FF2B5EF4-FFF2-40B4-BE49-F238E27FC236}">
                  <a16:creationId xmlns:a16="http://schemas.microsoft.com/office/drawing/2014/main" id="{475715A4-BF0F-4EBA-9AF7-E38BBD888ADC}"/>
                </a:ext>
              </a:extLst>
            </p:cNvPr>
            <p:cNvSpPr/>
            <p:nvPr/>
          </p:nvSpPr>
          <p:spPr>
            <a:xfrm rot="10968429">
              <a:off x="1799574" y="3505022"/>
              <a:ext cx="124638" cy="18211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450" dirty="0"/>
                <a:t>A</a:t>
              </a:r>
            </a:p>
          </p:txBody>
        </p:sp>
        <p:cxnSp>
          <p:nvCxnSpPr>
            <p:cNvPr id="6" name="Connecteur droit avec flèche 5">
              <a:extLst>
                <a:ext uri="{FF2B5EF4-FFF2-40B4-BE49-F238E27FC236}">
                  <a16:creationId xmlns:a16="http://schemas.microsoft.com/office/drawing/2014/main" id="{3A1A4329-BE8B-420C-AD07-B14367F9C5AB}"/>
                </a:ext>
              </a:extLst>
            </p:cNvPr>
            <p:cNvCxnSpPr>
              <a:cxnSpLocks/>
              <a:stCxn id="5" idx="4"/>
            </p:cNvCxnSpPr>
            <p:nvPr/>
          </p:nvCxnSpPr>
          <p:spPr>
            <a:xfrm rot="10968429">
              <a:off x="1843728" y="3305115"/>
              <a:ext cx="24104" cy="199206"/>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grpSp>
        <p:nvGrpSpPr>
          <p:cNvPr id="16" name="Groupe 15">
            <a:extLst>
              <a:ext uri="{FF2B5EF4-FFF2-40B4-BE49-F238E27FC236}">
                <a16:creationId xmlns:a16="http://schemas.microsoft.com/office/drawing/2014/main" id="{50604C5D-A11A-49CA-9729-47D4E4C0B1E5}"/>
              </a:ext>
            </a:extLst>
          </p:cNvPr>
          <p:cNvGrpSpPr/>
          <p:nvPr/>
        </p:nvGrpSpPr>
        <p:grpSpPr>
          <a:xfrm>
            <a:off x="5570697" y="3317380"/>
            <a:ext cx="114300" cy="223241"/>
            <a:chOff x="1771651" y="3335511"/>
            <a:chExt cx="152400" cy="350664"/>
          </a:xfrm>
        </p:grpSpPr>
        <p:sp>
          <p:nvSpPr>
            <p:cNvPr id="17" name="Ellipse 16">
              <a:extLst>
                <a:ext uri="{FF2B5EF4-FFF2-40B4-BE49-F238E27FC236}">
                  <a16:creationId xmlns:a16="http://schemas.microsoft.com/office/drawing/2014/main" id="{5D790D85-9556-4B18-A215-DDF3AE7D1A69}"/>
                </a:ext>
              </a:extLst>
            </p:cNvPr>
            <p:cNvSpPr/>
            <p:nvPr/>
          </p:nvSpPr>
          <p:spPr>
            <a:xfrm>
              <a:off x="1771651" y="3514725"/>
              <a:ext cx="152400" cy="171450"/>
            </a:xfrm>
            <a:prstGeom prst="ellipse">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525" dirty="0"/>
                <a:t>B</a:t>
              </a:r>
            </a:p>
          </p:txBody>
        </p:sp>
        <p:cxnSp>
          <p:nvCxnSpPr>
            <p:cNvPr id="18" name="Connecteur droit avec flèche 17">
              <a:extLst>
                <a:ext uri="{FF2B5EF4-FFF2-40B4-BE49-F238E27FC236}">
                  <a16:creationId xmlns:a16="http://schemas.microsoft.com/office/drawing/2014/main" id="{A9773776-F212-418F-92FA-B5F97A20680B}"/>
                </a:ext>
              </a:extLst>
            </p:cNvPr>
            <p:cNvCxnSpPr>
              <a:cxnSpLocks/>
              <a:stCxn id="17" idx="0"/>
            </p:cNvCxnSpPr>
            <p:nvPr/>
          </p:nvCxnSpPr>
          <p:spPr>
            <a:xfrm flipV="1">
              <a:off x="1847851" y="3335511"/>
              <a:ext cx="0" cy="17921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Connecteur droit avec flèche 19">
            <a:extLst>
              <a:ext uri="{FF2B5EF4-FFF2-40B4-BE49-F238E27FC236}">
                <a16:creationId xmlns:a16="http://schemas.microsoft.com/office/drawing/2014/main" id="{C3A32052-E9E5-456F-ABAB-1A31DB2A0563}"/>
              </a:ext>
            </a:extLst>
          </p:cNvPr>
          <p:cNvCxnSpPr>
            <a:cxnSpLocks/>
            <a:stCxn id="17" idx="1"/>
          </p:cNvCxnSpPr>
          <p:nvPr/>
        </p:nvCxnSpPr>
        <p:spPr>
          <a:xfrm flipH="1" flipV="1">
            <a:off x="5468900" y="3317380"/>
            <a:ext cx="118536" cy="13007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4824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9B87B0-69A0-4CA4-A58B-A6EE64B83899}"/>
              </a:ext>
            </a:extLst>
          </p:cNvPr>
          <p:cNvSpPr>
            <a:spLocks noGrp="1"/>
          </p:cNvSpPr>
          <p:nvPr>
            <p:ph type="title"/>
          </p:nvPr>
        </p:nvSpPr>
        <p:spPr/>
        <p:txBody>
          <a:bodyPr/>
          <a:lstStyle/>
          <a:p>
            <a:r>
              <a:rPr lang="fr-FR" dirty="0"/>
              <a:t>Les conditions du WHERE</a:t>
            </a:r>
          </a:p>
        </p:txBody>
      </p:sp>
      <p:sp>
        <p:nvSpPr>
          <p:cNvPr id="3" name="Espace réservé du contenu 2">
            <a:extLst>
              <a:ext uri="{FF2B5EF4-FFF2-40B4-BE49-F238E27FC236}">
                <a16:creationId xmlns:a16="http://schemas.microsoft.com/office/drawing/2014/main" id="{9B787FBD-DFC8-4438-8700-30F21C58DDB2}"/>
              </a:ext>
            </a:extLst>
          </p:cNvPr>
          <p:cNvSpPr>
            <a:spLocks noGrp="1"/>
          </p:cNvSpPr>
          <p:nvPr>
            <p:ph idx="1"/>
          </p:nvPr>
        </p:nvSpPr>
        <p:spPr/>
        <p:txBody>
          <a:bodyPr>
            <a:normAutofit/>
          </a:bodyPr>
          <a:lstStyle/>
          <a:p>
            <a:r>
              <a:rPr lang="fr-FR" sz="2100" dirty="0"/>
              <a:t>La section WHERE d’une requête permet de limiter la portée d’une requête ou de lié des champs </a:t>
            </a:r>
          </a:p>
          <a:p>
            <a:r>
              <a:rPr lang="fr-FR" sz="2100" dirty="0"/>
              <a:t>Il est constituer de :</a:t>
            </a:r>
          </a:p>
          <a:p>
            <a:pPr lvl="1"/>
            <a:r>
              <a:rPr lang="fr-FR" sz="1800" dirty="0"/>
              <a:t>Jointure de tables :</a:t>
            </a:r>
          </a:p>
          <a:p>
            <a:pPr marL="342900" lvl="1" indent="0" algn="ctr">
              <a:buNone/>
            </a:pPr>
            <a:r>
              <a:rPr lang="fr-FR" sz="1800" b="1" dirty="0"/>
              <a:t>SELECT * FROM </a:t>
            </a:r>
            <a:r>
              <a:rPr lang="fr-FR" sz="1800" dirty="0"/>
              <a:t>client C, acheter A ,produit P </a:t>
            </a:r>
            <a:r>
              <a:rPr lang="fr-FR" sz="1800" b="1" dirty="0"/>
              <a:t>WHERE</a:t>
            </a:r>
          </a:p>
          <a:p>
            <a:pPr marL="342900" lvl="1" indent="0" algn="ctr">
              <a:buNone/>
            </a:pPr>
            <a:r>
              <a:rPr lang="fr-FR" sz="1800" dirty="0">
                <a:highlight>
                  <a:srgbClr val="FFFF00"/>
                </a:highlight>
              </a:rPr>
              <a:t>C.idclient </a:t>
            </a:r>
            <a:r>
              <a:rPr lang="fr-FR" sz="1800" b="1" dirty="0">
                <a:highlight>
                  <a:srgbClr val="FFFF00"/>
                </a:highlight>
              </a:rPr>
              <a:t>=</a:t>
            </a:r>
            <a:r>
              <a:rPr lang="fr-FR" sz="1800" dirty="0">
                <a:highlight>
                  <a:srgbClr val="FFFF00"/>
                </a:highlight>
              </a:rPr>
              <a:t> A.idclient  </a:t>
            </a:r>
            <a:r>
              <a:rPr lang="fr-FR" sz="1800" dirty="0"/>
              <a:t>AND </a:t>
            </a:r>
            <a:r>
              <a:rPr lang="fr-FR" sz="1800" dirty="0">
                <a:highlight>
                  <a:srgbClr val="FF00FF"/>
                </a:highlight>
              </a:rPr>
              <a:t>P.idproduit</a:t>
            </a:r>
            <a:r>
              <a:rPr lang="fr-FR" sz="1800" b="1" dirty="0">
                <a:highlight>
                  <a:srgbClr val="FF00FF"/>
                </a:highlight>
              </a:rPr>
              <a:t>=</a:t>
            </a:r>
            <a:r>
              <a:rPr lang="fr-FR" sz="1800" dirty="0">
                <a:highlight>
                  <a:srgbClr val="FF00FF"/>
                </a:highlight>
              </a:rPr>
              <a:t> A.idproduit</a:t>
            </a:r>
          </a:p>
          <a:p>
            <a:pPr lvl="1"/>
            <a:endParaRPr lang="fr-FR" sz="1800" dirty="0"/>
          </a:p>
          <a:p>
            <a:pPr lvl="1"/>
            <a:r>
              <a:rPr lang="fr-FR" sz="1800" dirty="0"/>
              <a:t>Les jointures peuvent prendre </a:t>
            </a:r>
          </a:p>
          <a:p>
            <a:pPr marL="342900" lvl="1" indent="0">
              <a:buNone/>
            </a:pPr>
            <a:r>
              <a:rPr lang="fr-FR" sz="1800" dirty="0"/>
              <a:t>d’autres formes avec </a:t>
            </a:r>
            <a:r>
              <a:rPr lang="fr-FR" sz="1800" b="1" dirty="0"/>
              <a:t>JOIN</a:t>
            </a:r>
            <a:r>
              <a:rPr lang="fr-FR" sz="1800" dirty="0"/>
              <a:t>, </a:t>
            </a:r>
            <a:r>
              <a:rPr lang="fr-FR" sz="900" dirty="0"/>
              <a:t>voir la doc </a:t>
            </a:r>
          </a:p>
        </p:txBody>
      </p:sp>
      <p:grpSp>
        <p:nvGrpSpPr>
          <p:cNvPr id="36" name="Groupe 35">
            <a:extLst>
              <a:ext uri="{FF2B5EF4-FFF2-40B4-BE49-F238E27FC236}">
                <a16:creationId xmlns:a16="http://schemas.microsoft.com/office/drawing/2014/main" id="{A4227940-61EB-4C73-8592-8A69011E225E}"/>
              </a:ext>
            </a:extLst>
          </p:cNvPr>
          <p:cNvGrpSpPr/>
          <p:nvPr/>
        </p:nvGrpSpPr>
        <p:grpSpPr>
          <a:xfrm>
            <a:off x="4705351" y="3838576"/>
            <a:ext cx="4038629" cy="1840706"/>
            <a:chOff x="6273800" y="3975100"/>
            <a:chExt cx="5384839" cy="2454275"/>
          </a:xfrm>
        </p:grpSpPr>
        <p:grpSp>
          <p:nvGrpSpPr>
            <p:cNvPr id="13" name="Groupe 12">
              <a:extLst>
                <a:ext uri="{FF2B5EF4-FFF2-40B4-BE49-F238E27FC236}">
                  <a16:creationId xmlns:a16="http://schemas.microsoft.com/office/drawing/2014/main" id="{F2509E60-E912-4F99-880C-E3D45C1FDDE0}"/>
                </a:ext>
              </a:extLst>
            </p:cNvPr>
            <p:cNvGrpSpPr/>
            <p:nvPr/>
          </p:nvGrpSpPr>
          <p:grpSpPr>
            <a:xfrm>
              <a:off x="6273800" y="3975100"/>
              <a:ext cx="5384839" cy="2454275"/>
              <a:chOff x="6334126" y="4429125"/>
              <a:chExt cx="5476914" cy="1951244"/>
            </a:xfrm>
          </p:grpSpPr>
          <p:sp>
            <p:nvSpPr>
              <p:cNvPr id="14" name="Rectangle : coins arrondis 13">
                <a:extLst>
                  <a:ext uri="{FF2B5EF4-FFF2-40B4-BE49-F238E27FC236}">
                    <a16:creationId xmlns:a16="http://schemas.microsoft.com/office/drawing/2014/main" id="{113519F2-B1CA-45FB-930F-D695ADAAAC9D}"/>
                  </a:ext>
                </a:extLst>
              </p:cNvPr>
              <p:cNvSpPr/>
              <p:nvPr/>
            </p:nvSpPr>
            <p:spPr>
              <a:xfrm>
                <a:off x="6334126" y="4429125"/>
                <a:ext cx="5476914" cy="195124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nchorCtr="0"/>
              <a:lstStyle/>
              <a:p>
                <a:pPr algn="ctr"/>
                <a:r>
                  <a:rPr lang="fr-FR" sz="1350" dirty="0"/>
                  <a:t>Base magasin</a:t>
                </a:r>
              </a:p>
            </p:txBody>
          </p:sp>
          <p:grpSp>
            <p:nvGrpSpPr>
              <p:cNvPr id="15" name="Groupe 14">
                <a:extLst>
                  <a:ext uri="{FF2B5EF4-FFF2-40B4-BE49-F238E27FC236}">
                    <a16:creationId xmlns:a16="http://schemas.microsoft.com/office/drawing/2014/main" id="{73C04BC2-D4E8-4319-B48C-C2DA2A80636B}"/>
                  </a:ext>
                </a:extLst>
              </p:cNvPr>
              <p:cNvGrpSpPr/>
              <p:nvPr/>
            </p:nvGrpSpPr>
            <p:grpSpPr>
              <a:xfrm>
                <a:off x="6648410" y="4743449"/>
                <a:ext cx="4943376" cy="1242115"/>
                <a:chOff x="6648410" y="4743449"/>
                <a:chExt cx="4943376" cy="1242115"/>
              </a:xfrm>
            </p:grpSpPr>
            <p:grpSp>
              <p:nvGrpSpPr>
                <p:cNvPr id="21" name="Groupe 20">
                  <a:extLst>
                    <a:ext uri="{FF2B5EF4-FFF2-40B4-BE49-F238E27FC236}">
                      <a16:creationId xmlns:a16="http://schemas.microsoft.com/office/drawing/2014/main" id="{C997C92B-1B08-42CD-B067-6D6739452732}"/>
                    </a:ext>
                  </a:extLst>
                </p:cNvPr>
                <p:cNvGrpSpPr/>
                <p:nvPr/>
              </p:nvGrpSpPr>
              <p:grpSpPr>
                <a:xfrm>
                  <a:off x="6648410" y="4752975"/>
                  <a:ext cx="4943376" cy="1232589"/>
                  <a:chOff x="595293" y="5324475"/>
                  <a:chExt cx="6786582" cy="1232589"/>
                </a:xfrm>
              </p:grpSpPr>
              <p:sp>
                <p:nvSpPr>
                  <p:cNvPr id="26" name="Rectangle 25">
                    <a:extLst>
                      <a:ext uri="{FF2B5EF4-FFF2-40B4-BE49-F238E27FC236}">
                        <a16:creationId xmlns:a16="http://schemas.microsoft.com/office/drawing/2014/main" id="{AB54624B-10F1-4B20-8FCC-1DBBDBEB9D42}"/>
                      </a:ext>
                    </a:extLst>
                  </p:cNvPr>
                  <p:cNvSpPr/>
                  <p:nvPr/>
                </p:nvSpPr>
                <p:spPr>
                  <a:xfrm>
                    <a:off x="595293" y="5324475"/>
                    <a:ext cx="2190750" cy="1232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350" dirty="0"/>
                      <a:t>Client</a:t>
                    </a:r>
                  </a:p>
                </p:txBody>
              </p:sp>
              <p:sp>
                <p:nvSpPr>
                  <p:cNvPr id="27" name="Rectangle 26">
                    <a:extLst>
                      <a:ext uri="{FF2B5EF4-FFF2-40B4-BE49-F238E27FC236}">
                        <a16:creationId xmlns:a16="http://schemas.microsoft.com/office/drawing/2014/main" id="{F754C5F4-77CD-43C3-AAE5-DBF1C2043F62}"/>
                      </a:ext>
                    </a:extLst>
                  </p:cNvPr>
                  <p:cNvSpPr/>
                  <p:nvPr/>
                </p:nvSpPr>
                <p:spPr>
                  <a:xfrm>
                    <a:off x="5191125" y="5324475"/>
                    <a:ext cx="2190750" cy="12325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ctr"/>
                    <a:r>
                      <a:rPr lang="fr-FR" sz="1350" dirty="0"/>
                      <a:t>Produit</a:t>
                    </a:r>
                  </a:p>
                </p:txBody>
              </p:sp>
              <p:cxnSp>
                <p:nvCxnSpPr>
                  <p:cNvPr id="28" name="Connecteur droit 27">
                    <a:extLst>
                      <a:ext uri="{FF2B5EF4-FFF2-40B4-BE49-F238E27FC236}">
                        <a16:creationId xmlns:a16="http://schemas.microsoft.com/office/drawing/2014/main" id="{DD9171B7-68C2-415F-8F16-BB9A0DFE09EA}"/>
                      </a:ext>
                    </a:extLst>
                  </p:cNvPr>
                  <p:cNvCxnSpPr>
                    <a:cxnSpLocks/>
                  </p:cNvCxnSpPr>
                  <p:nvPr/>
                </p:nvCxnSpPr>
                <p:spPr>
                  <a:xfrm>
                    <a:off x="595293" y="5640700"/>
                    <a:ext cx="219075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necteur droit 28">
                    <a:extLst>
                      <a:ext uri="{FF2B5EF4-FFF2-40B4-BE49-F238E27FC236}">
                        <a16:creationId xmlns:a16="http://schemas.microsoft.com/office/drawing/2014/main" id="{BC9416F6-499D-4C6E-BCC2-C5ECD5E86754}"/>
                      </a:ext>
                    </a:extLst>
                  </p:cNvPr>
                  <p:cNvCxnSpPr>
                    <a:cxnSpLocks/>
                  </p:cNvCxnSpPr>
                  <p:nvPr/>
                </p:nvCxnSpPr>
                <p:spPr>
                  <a:xfrm>
                    <a:off x="5191125" y="5640700"/>
                    <a:ext cx="2190750" cy="0"/>
                  </a:xfrm>
                  <a:prstGeom prst="line">
                    <a:avLst/>
                  </a:prstGeom>
                </p:spPr>
                <p:style>
                  <a:lnRef idx="3">
                    <a:schemeClr val="accent5"/>
                  </a:lnRef>
                  <a:fillRef idx="0">
                    <a:schemeClr val="accent5"/>
                  </a:fillRef>
                  <a:effectRef idx="2">
                    <a:schemeClr val="accent5"/>
                  </a:effectRef>
                  <a:fontRef idx="minor">
                    <a:schemeClr val="tx1"/>
                  </a:fontRef>
                </p:style>
              </p:cxnSp>
              <p:sp>
                <p:nvSpPr>
                  <p:cNvPr id="30" name="ZoneTexte 29">
                    <a:extLst>
                      <a:ext uri="{FF2B5EF4-FFF2-40B4-BE49-F238E27FC236}">
                        <a16:creationId xmlns:a16="http://schemas.microsoft.com/office/drawing/2014/main" id="{68C4D267-0338-45BC-8C63-390D1F2822D8}"/>
                      </a:ext>
                    </a:extLst>
                  </p:cNvPr>
                  <p:cNvSpPr txBox="1"/>
                  <p:nvPr/>
                </p:nvSpPr>
                <p:spPr>
                  <a:xfrm>
                    <a:off x="666750" y="5791200"/>
                    <a:ext cx="1962148" cy="440449"/>
                  </a:xfrm>
                  <a:prstGeom prst="rect">
                    <a:avLst/>
                  </a:prstGeom>
                  <a:noFill/>
                </p:spPr>
                <p:txBody>
                  <a:bodyPr wrap="square" rtlCol="0">
                    <a:spAutoFit/>
                  </a:bodyPr>
                  <a:lstStyle/>
                  <a:p>
                    <a:r>
                      <a:rPr lang="fr-FR" sz="1050" b="1" u="sng" dirty="0">
                        <a:solidFill>
                          <a:schemeClr val="bg1"/>
                        </a:solidFill>
                      </a:rPr>
                      <a:t>IdClient</a:t>
                    </a:r>
                  </a:p>
                  <a:p>
                    <a:r>
                      <a:rPr lang="fr-FR" sz="1050" dirty="0">
                        <a:solidFill>
                          <a:schemeClr val="bg1"/>
                        </a:solidFill>
                      </a:rPr>
                      <a:t>Nom, …</a:t>
                    </a:r>
                  </a:p>
                </p:txBody>
              </p:sp>
              <p:sp>
                <p:nvSpPr>
                  <p:cNvPr id="31" name="ZoneTexte 30">
                    <a:extLst>
                      <a:ext uri="{FF2B5EF4-FFF2-40B4-BE49-F238E27FC236}">
                        <a16:creationId xmlns:a16="http://schemas.microsoft.com/office/drawing/2014/main" id="{A141EB32-88C5-4BB3-B373-458D5C40E752}"/>
                      </a:ext>
                    </a:extLst>
                  </p:cNvPr>
                  <p:cNvSpPr txBox="1"/>
                  <p:nvPr/>
                </p:nvSpPr>
                <p:spPr>
                  <a:xfrm>
                    <a:off x="5314950" y="5791200"/>
                    <a:ext cx="1962148" cy="440449"/>
                  </a:xfrm>
                  <a:prstGeom prst="rect">
                    <a:avLst/>
                  </a:prstGeom>
                  <a:noFill/>
                </p:spPr>
                <p:txBody>
                  <a:bodyPr wrap="square" rtlCol="0">
                    <a:spAutoFit/>
                  </a:bodyPr>
                  <a:lstStyle/>
                  <a:p>
                    <a:r>
                      <a:rPr lang="fr-FR" sz="1050" b="1" u="sng" dirty="0">
                        <a:solidFill>
                          <a:schemeClr val="bg1"/>
                        </a:solidFill>
                      </a:rPr>
                      <a:t>idProduit</a:t>
                    </a:r>
                  </a:p>
                  <a:p>
                    <a:r>
                      <a:rPr lang="fr-FR" sz="1050" dirty="0">
                        <a:solidFill>
                          <a:schemeClr val="bg1"/>
                        </a:solidFill>
                      </a:rPr>
                      <a:t>Nom, …</a:t>
                    </a:r>
                  </a:p>
                </p:txBody>
              </p:sp>
            </p:grpSp>
            <p:grpSp>
              <p:nvGrpSpPr>
                <p:cNvPr id="22" name="Groupe 21">
                  <a:extLst>
                    <a:ext uri="{FF2B5EF4-FFF2-40B4-BE49-F238E27FC236}">
                      <a16:creationId xmlns:a16="http://schemas.microsoft.com/office/drawing/2014/main" id="{A7BCFAAD-78A3-4B53-AF60-5A812BFD8943}"/>
                    </a:ext>
                  </a:extLst>
                </p:cNvPr>
                <p:cNvGrpSpPr/>
                <p:nvPr/>
              </p:nvGrpSpPr>
              <p:grpSpPr>
                <a:xfrm>
                  <a:off x="8314736" y="4743449"/>
                  <a:ext cx="1595752" cy="1232589"/>
                  <a:chOff x="6800810" y="4905375"/>
                  <a:chExt cx="1595752" cy="1232589"/>
                </a:xfrm>
              </p:grpSpPr>
              <p:sp>
                <p:nvSpPr>
                  <p:cNvPr id="23" name="Rectangle 22">
                    <a:extLst>
                      <a:ext uri="{FF2B5EF4-FFF2-40B4-BE49-F238E27FC236}">
                        <a16:creationId xmlns:a16="http://schemas.microsoft.com/office/drawing/2014/main" id="{EF1BEF36-D5FD-4F97-AA13-472DEC62581E}"/>
                      </a:ext>
                    </a:extLst>
                  </p:cNvPr>
                  <p:cNvSpPr/>
                  <p:nvPr/>
                </p:nvSpPr>
                <p:spPr>
                  <a:xfrm>
                    <a:off x="6800810" y="4905375"/>
                    <a:ext cx="1595752" cy="1232589"/>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fr-FR" sz="1350" dirty="0"/>
                      <a:t>Acheter</a:t>
                    </a:r>
                  </a:p>
                </p:txBody>
              </p:sp>
              <p:cxnSp>
                <p:nvCxnSpPr>
                  <p:cNvPr id="24" name="Connecteur droit 23">
                    <a:extLst>
                      <a:ext uri="{FF2B5EF4-FFF2-40B4-BE49-F238E27FC236}">
                        <a16:creationId xmlns:a16="http://schemas.microsoft.com/office/drawing/2014/main" id="{52F92365-C2A7-41F1-96CA-725A402955CF}"/>
                      </a:ext>
                    </a:extLst>
                  </p:cNvPr>
                  <p:cNvCxnSpPr>
                    <a:cxnSpLocks/>
                  </p:cNvCxnSpPr>
                  <p:nvPr/>
                </p:nvCxnSpPr>
                <p:spPr>
                  <a:xfrm>
                    <a:off x="6800810" y="5247233"/>
                    <a:ext cx="1595752" cy="0"/>
                  </a:xfrm>
                  <a:prstGeom prst="line">
                    <a:avLst/>
                  </a:prstGeom>
                </p:spPr>
                <p:style>
                  <a:lnRef idx="3">
                    <a:schemeClr val="accent3"/>
                  </a:lnRef>
                  <a:fillRef idx="0">
                    <a:schemeClr val="accent3"/>
                  </a:fillRef>
                  <a:effectRef idx="2">
                    <a:schemeClr val="accent3"/>
                  </a:effectRef>
                  <a:fontRef idx="minor">
                    <a:schemeClr val="tx1"/>
                  </a:fontRef>
                </p:style>
              </p:cxnSp>
              <p:sp>
                <p:nvSpPr>
                  <p:cNvPr id="25" name="ZoneTexte 24">
                    <a:extLst>
                      <a:ext uri="{FF2B5EF4-FFF2-40B4-BE49-F238E27FC236}">
                        <a16:creationId xmlns:a16="http://schemas.microsoft.com/office/drawing/2014/main" id="{22C93C3A-1875-4332-BE72-802C3195DD5D}"/>
                      </a:ext>
                    </a:extLst>
                  </p:cNvPr>
                  <p:cNvSpPr txBox="1"/>
                  <p:nvPr/>
                </p:nvSpPr>
                <p:spPr>
                  <a:xfrm>
                    <a:off x="6852860" y="5372100"/>
                    <a:ext cx="1429237" cy="611736"/>
                  </a:xfrm>
                  <a:prstGeom prst="rect">
                    <a:avLst/>
                  </a:prstGeom>
                  <a:noFill/>
                </p:spPr>
                <p:txBody>
                  <a:bodyPr wrap="square" rtlCol="0">
                    <a:spAutoFit/>
                  </a:bodyPr>
                  <a:lstStyle/>
                  <a:p>
                    <a:r>
                      <a:rPr lang="fr-FR" sz="1050" b="1" u="sng" dirty="0">
                        <a:solidFill>
                          <a:schemeClr val="bg1"/>
                        </a:solidFill>
                      </a:rPr>
                      <a:t>#IdClient</a:t>
                    </a:r>
                  </a:p>
                  <a:p>
                    <a:r>
                      <a:rPr lang="fr-FR" sz="1050" b="1" u="sng" dirty="0">
                        <a:solidFill>
                          <a:schemeClr val="bg1"/>
                        </a:solidFill>
                      </a:rPr>
                      <a:t>#idProduit,</a:t>
                    </a:r>
                  </a:p>
                  <a:p>
                    <a:r>
                      <a:rPr lang="fr-FR" sz="1050" dirty="0">
                        <a:solidFill>
                          <a:schemeClr val="bg1"/>
                        </a:solidFill>
                      </a:rPr>
                      <a:t>dateAchat</a:t>
                    </a:r>
                  </a:p>
                </p:txBody>
              </p:sp>
            </p:grpSp>
          </p:grpSp>
          <p:sp>
            <p:nvSpPr>
              <p:cNvPr id="19" name="ZoneTexte 18">
                <a:extLst>
                  <a:ext uri="{FF2B5EF4-FFF2-40B4-BE49-F238E27FC236}">
                    <a16:creationId xmlns:a16="http://schemas.microsoft.com/office/drawing/2014/main" id="{50DA56CC-904A-49D7-B1C9-A67D33DBA3F2}"/>
                  </a:ext>
                </a:extLst>
              </p:cNvPr>
              <p:cNvSpPr txBox="1"/>
              <p:nvPr/>
            </p:nvSpPr>
            <p:spPr>
              <a:xfrm>
                <a:off x="6648410" y="4454260"/>
                <a:ext cx="4943376" cy="269164"/>
              </a:xfrm>
              <a:prstGeom prst="rect">
                <a:avLst/>
              </a:prstGeom>
              <a:noFill/>
            </p:spPr>
            <p:txBody>
              <a:bodyPr wrap="square" rtlCol="0">
                <a:spAutoFit/>
              </a:bodyPr>
              <a:lstStyle/>
              <a:p>
                <a:pPr algn="ctr"/>
                <a:r>
                  <a:rPr lang="fr-FR" sz="1050" dirty="0">
                    <a:solidFill>
                      <a:schemeClr val="bg1"/>
                    </a:solidFill>
                  </a:rPr>
                  <a:t>Tables SQL</a:t>
                </a:r>
              </a:p>
            </p:txBody>
          </p:sp>
        </p:grpSp>
        <p:cxnSp>
          <p:nvCxnSpPr>
            <p:cNvPr id="10" name="Connecteur droit avec flèche 9">
              <a:extLst>
                <a:ext uri="{FF2B5EF4-FFF2-40B4-BE49-F238E27FC236}">
                  <a16:creationId xmlns:a16="http://schemas.microsoft.com/office/drawing/2014/main" id="{F675C2BB-F101-4073-B870-046005B8889C}"/>
                </a:ext>
              </a:extLst>
            </p:cNvPr>
            <p:cNvCxnSpPr>
              <a:cxnSpLocks/>
            </p:cNvCxnSpPr>
            <p:nvPr/>
          </p:nvCxnSpPr>
          <p:spPr>
            <a:xfrm>
              <a:off x="7446114" y="5140960"/>
              <a:ext cx="826174" cy="140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Connecteur droit avec flèche 31">
              <a:extLst>
                <a:ext uri="{FF2B5EF4-FFF2-40B4-BE49-F238E27FC236}">
                  <a16:creationId xmlns:a16="http://schemas.microsoft.com/office/drawing/2014/main" id="{93396682-8D0B-41D9-BC26-B2AB46185C56}"/>
                </a:ext>
              </a:extLst>
            </p:cNvPr>
            <p:cNvCxnSpPr>
              <a:cxnSpLocks/>
            </p:cNvCxnSpPr>
            <p:nvPr/>
          </p:nvCxnSpPr>
          <p:spPr>
            <a:xfrm flipH="1">
              <a:off x="9280818" y="5164189"/>
              <a:ext cx="682006" cy="1485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cxnSp>
        <p:nvCxnSpPr>
          <p:cNvPr id="39" name="Connecteur droit avec flèche 38">
            <a:extLst>
              <a:ext uri="{FF2B5EF4-FFF2-40B4-BE49-F238E27FC236}">
                <a16:creationId xmlns:a16="http://schemas.microsoft.com/office/drawing/2014/main" id="{64133001-DD05-47B1-AA90-5A518085964C}"/>
              </a:ext>
            </a:extLst>
          </p:cNvPr>
          <p:cNvCxnSpPr/>
          <p:nvPr/>
        </p:nvCxnSpPr>
        <p:spPr>
          <a:xfrm>
            <a:off x="5962650" y="3724275"/>
            <a:ext cx="1295473" cy="10061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Connecteur droit avec flèche 39">
            <a:extLst>
              <a:ext uri="{FF2B5EF4-FFF2-40B4-BE49-F238E27FC236}">
                <a16:creationId xmlns:a16="http://schemas.microsoft.com/office/drawing/2014/main" id="{7F39F9FF-F237-4022-B342-DEA8007D4595}"/>
              </a:ext>
            </a:extLst>
          </p:cNvPr>
          <p:cNvCxnSpPr>
            <a:cxnSpLocks/>
          </p:cNvCxnSpPr>
          <p:nvPr/>
        </p:nvCxnSpPr>
        <p:spPr>
          <a:xfrm>
            <a:off x="3333750" y="3781425"/>
            <a:ext cx="2543248" cy="89181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845686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760701-25B6-4EEF-9BC6-D6630F082EC4}"/>
              </a:ext>
            </a:extLst>
          </p:cNvPr>
          <p:cNvSpPr>
            <a:spLocks noGrp="1"/>
          </p:cNvSpPr>
          <p:nvPr>
            <p:ph type="title"/>
          </p:nvPr>
        </p:nvSpPr>
        <p:spPr/>
        <p:txBody>
          <a:bodyPr/>
          <a:lstStyle/>
          <a:p>
            <a:r>
              <a:rPr lang="fr-FR" dirty="0"/>
              <a:t>SQLite</a:t>
            </a:r>
          </a:p>
        </p:txBody>
      </p:sp>
      <p:sp>
        <p:nvSpPr>
          <p:cNvPr id="3" name="Espace réservé du contenu 2">
            <a:extLst>
              <a:ext uri="{FF2B5EF4-FFF2-40B4-BE49-F238E27FC236}">
                <a16:creationId xmlns:a16="http://schemas.microsoft.com/office/drawing/2014/main" id="{41537083-3B28-49EF-BC6B-AF35D054B75E}"/>
              </a:ext>
            </a:extLst>
          </p:cNvPr>
          <p:cNvSpPr>
            <a:spLocks noGrp="1"/>
          </p:cNvSpPr>
          <p:nvPr>
            <p:ph idx="1"/>
          </p:nvPr>
        </p:nvSpPr>
        <p:spPr/>
        <p:txBody>
          <a:bodyPr>
            <a:normAutofit/>
          </a:bodyPr>
          <a:lstStyle/>
          <a:p>
            <a:r>
              <a:rPr lang="fr-FR" dirty="0"/>
              <a:t>Ouverture d’une base de données</a:t>
            </a:r>
          </a:p>
          <a:p>
            <a:pPr lvl="7"/>
            <a:r>
              <a:rPr lang="fr-FR" dirty="0"/>
              <a:t>Websql.js</a:t>
            </a:r>
          </a:p>
          <a:p>
            <a:pPr marL="396875" lvl="7" indent="0">
              <a:buNone/>
            </a:pPr>
            <a:r>
              <a:rPr lang="fr-FR" b="0" dirty="0">
                <a:solidFill>
                  <a:srgbClr val="E06C75"/>
                </a:solidFill>
                <a:effectLst/>
                <a:latin typeface="Consolas" panose="020B0609020204030204" pitchFamily="49" charset="0"/>
              </a:rPr>
              <a:t>Var </a:t>
            </a:r>
            <a:r>
              <a:rPr lang="fr-FR" b="0" dirty="0" err="1">
                <a:solidFill>
                  <a:srgbClr val="E06C75"/>
                </a:solidFill>
                <a:effectLst/>
                <a:latin typeface="Consolas" panose="020B0609020204030204" pitchFamily="49" charset="0"/>
              </a:rPr>
              <a:t>db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openDatabase</a:t>
            </a:r>
            <a:r>
              <a:rPr lang="fr-FR" b="0" dirty="0">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nom_de_la_bdd</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string</a:t>
            </a:r>
            <a:r>
              <a:rPr lang="fr-FR" b="0" dirty="0">
                <a:solidFill>
                  <a:srgbClr val="ABB2B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version_de_la_base_de_données</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string</a:t>
            </a:r>
            <a:r>
              <a:rPr lang="fr-FR" b="0" dirty="0">
                <a:solidFill>
                  <a:srgbClr val="ABB2B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commentaire_de_la_base_de_données</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string</a:t>
            </a:r>
            <a:r>
              <a:rPr lang="fr-FR" b="0" dirty="0">
                <a:solidFill>
                  <a:srgbClr val="ABB2B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la_taille_estimé</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entier</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callback</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p:txBody>
      </p:sp>
    </p:spTree>
    <p:extLst>
      <p:ext uri="{BB962C8B-B14F-4D97-AF65-F5344CB8AC3E}">
        <p14:creationId xmlns:p14="http://schemas.microsoft.com/office/powerpoint/2010/main" val="31854272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DF346F-EEF9-4B88-9A2B-29E47F507B76}"/>
              </a:ext>
            </a:extLst>
          </p:cNvPr>
          <p:cNvSpPr>
            <a:spLocks noGrp="1"/>
          </p:cNvSpPr>
          <p:nvPr>
            <p:ph type="title"/>
          </p:nvPr>
        </p:nvSpPr>
        <p:spPr/>
        <p:txBody>
          <a:bodyPr/>
          <a:lstStyle/>
          <a:p>
            <a:r>
              <a:rPr lang="fr-FR" dirty="0" err="1"/>
              <a:t>webSQL</a:t>
            </a:r>
            <a:r>
              <a:rPr lang="fr-FR" dirty="0"/>
              <a:t> transaction</a:t>
            </a:r>
          </a:p>
        </p:txBody>
      </p:sp>
      <p:sp>
        <p:nvSpPr>
          <p:cNvPr id="3" name="Espace réservé du contenu 2">
            <a:extLst>
              <a:ext uri="{FF2B5EF4-FFF2-40B4-BE49-F238E27FC236}">
                <a16:creationId xmlns:a16="http://schemas.microsoft.com/office/drawing/2014/main" id="{64C3265D-27BC-4D01-8981-B77432BFAF50}"/>
              </a:ext>
            </a:extLst>
          </p:cNvPr>
          <p:cNvSpPr>
            <a:spLocks noGrp="1"/>
          </p:cNvSpPr>
          <p:nvPr>
            <p:ph idx="1"/>
          </p:nvPr>
        </p:nvSpPr>
        <p:spPr/>
        <p:txBody>
          <a:bodyPr>
            <a:normAutofit lnSpcReduction="10000"/>
          </a:bodyPr>
          <a:lstStyle/>
          <a:p>
            <a:r>
              <a:rPr lang="fr-FR" dirty="0"/>
              <a:t>Pour effectuer une transaction il existe 2 fonctions</a:t>
            </a:r>
          </a:p>
          <a:p>
            <a:pPr lvl="1"/>
            <a:r>
              <a:rPr lang="fr-FR" dirty="0"/>
              <a:t>Pour l’écriture de valeur sans récupération d’info</a:t>
            </a:r>
            <a:r>
              <a:rPr lang="fr-FR" sz="1600" dirty="0"/>
              <a:t>(</a:t>
            </a:r>
            <a:r>
              <a:rPr lang="fr-FR" sz="1600" dirty="0" err="1"/>
              <a:t>success</a:t>
            </a:r>
            <a:r>
              <a:rPr lang="fr-FR" sz="1600" dirty="0"/>
              <a:t> est optionnel)</a:t>
            </a:r>
          </a:p>
          <a:p>
            <a:pPr marL="0" indent="0">
              <a:buNone/>
            </a:pPr>
            <a:r>
              <a:rPr lang="fr-FR" sz="2400" b="0" dirty="0">
                <a:solidFill>
                  <a:srgbClr val="E06C75"/>
                </a:solidFill>
                <a:effectLst/>
                <a:latin typeface="Consolas" panose="020B0609020204030204" pitchFamily="49" charset="0"/>
              </a:rPr>
              <a:t>	</a:t>
            </a:r>
            <a:r>
              <a:rPr lang="fr-FR" sz="2400" b="0" dirty="0" err="1">
                <a:solidFill>
                  <a:srgbClr val="E06C75"/>
                </a:solidFill>
                <a:effectLst/>
                <a:latin typeface="Consolas" panose="020B0609020204030204" pitchFamily="49" charset="0"/>
              </a:rPr>
              <a:t>db</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transaction</a:t>
            </a:r>
            <a:r>
              <a:rPr lang="fr-FR" sz="2400" b="0" dirty="0">
                <a:solidFill>
                  <a:srgbClr val="ABB2BF"/>
                </a:solidFill>
                <a:effectLst/>
                <a:latin typeface="Consolas" panose="020B0609020204030204" pitchFamily="49" charset="0"/>
              </a:rPr>
              <a:t>(</a:t>
            </a:r>
            <a:r>
              <a:rPr lang="fr-FR" sz="2400" b="0"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a:t>
            </a:r>
            <a:r>
              <a:rPr lang="fr-FR" sz="2400" b="0" i="1" dirty="0" err="1">
                <a:solidFill>
                  <a:srgbClr val="E06C75"/>
                </a:solidFill>
                <a:effectLst/>
                <a:latin typeface="Consolas" panose="020B0609020204030204" pitchFamily="49" charset="0"/>
              </a:rPr>
              <a:t>tx</a:t>
            </a:r>
            <a:r>
              <a:rPr lang="fr-FR" sz="2400" b="0" dirty="0">
                <a:solidFill>
                  <a:srgbClr val="ABB2BF"/>
                </a:solidFill>
                <a:effectLst/>
                <a:latin typeface="Consolas" panose="020B0609020204030204" pitchFamily="49" charset="0"/>
              </a:rPr>
              <a:t>) { … }, </a:t>
            </a:r>
          </a:p>
          <a:p>
            <a:pPr marL="0" indent="0">
              <a:buNone/>
            </a:pPr>
            <a:r>
              <a:rPr lang="fr-FR" sz="2400" b="0" dirty="0">
                <a:solidFill>
                  <a:srgbClr val="ABB2BF"/>
                </a:solidFill>
                <a:effectLst/>
                <a:latin typeface="Consolas" panose="020B0609020204030204" pitchFamily="49" charset="0"/>
              </a:rPr>
              <a:t>    		</a:t>
            </a:r>
            <a:r>
              <a:rPr lang="fr-FR" sz="2400" b="0"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 </a:t>
            </a:r>
            <a:r>
              <a:rPr lang="fr-FR" sz="2400" b="0" dirty="0">
                <a:solidFill>
                  <a:srgbClr val="61AFEF"/>
                </a:solidFill>
                <a:effectLst/>
                <a:latin typeface="Consolas" panose="020B0609020204030204" pitchFamily="49" charset="0"/>
              </a:rPr>
              <a:t>error</a:t>
            </a:r>
            <a:r>
              <a:rPr lang="fr-FR" sz="2400" b="0" dirty="0">
                <a:solidFill>
                  <a:srgbClr val="ABB2BF"/>
                </a:solidFill>
                <a:effectLst/>
                <a:latin typeface="Consolas" panose="020B0609020204030204" pitchFamily="49" charset="0"/>
              </a:rPr>
              <a:t>(</a:t>
            </a:r>
            <a:r>
              <a:rPr lang="fr-FR" sz="2400" b="0" i="1" dirty="0">
                <a:solidFill>
                  <a:srgbClr val="E06C75"/>
                </a:solidFill>
                <a:effectLst/>
                <a:latin typeface="Consolas" panose="020B0609020204030204" pitchFamily="49" charset="0"/>
              </a:rPr>
              <a:t>e</a:t>
            </a:r>
            <a:r>
              <a:rPr lang="fr-FR" sz="2400" b="0" dirty="0">
                <a:solidFill>
                  <a:srgbClr val="ABB2BF"/>
                </a:solidFill>
                <a:effectLst/>
                <a:latin typeface="Consolas" panose="020B0609020204030204" pitchFamily="49" charset="0"/>
              </a:rPr>
              <a:t>){ … }, </a:t>
            </a:r>
          </a:p>
          <a:p>
            <a:pPr marL="0" indent="0">
              <a:buNone/>
            </a:pPr>
            <a:r>
              <a:rPr lang="fr-FR" sz="2400" b="0" dirty="0">
                <a:solidFill>
                  <a:srgbClr val="ABB2BF"/>
                </a:solidFill>
                <a:effectLst/>
                <a:latin typeface="Consolas" panose="020B0609020204030204" pitchFamily="49" charset="0"/>
              </a:rPr>
              <a:t>    		</a:t>
            </a:r>
            <a:r>
              <a:rPr lang="fr-FR" sz="2400" b="0"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 </a:t>
            </a:r>
            <a:r>
              <a:rPr lang="fr-FR" sz="2400" b="0" dirty="0" err="1">
                <a:solidFill>
                  <a:srgbClr val="61AFEF"/>
                </a:solidFill>
                <a:effectLst/>
                <a:latin typeface="Consolas" panose="020B0609020204030204" pitchFamily="49" charset="0"/>
              </a:rPr>
              <a:t>success</a:t>
            </a:r>
            <a:r>
              <a:rPr lang="fr-FR" sz="2400" b="0" dirty="0">
                <a:solidFill>
                  <a:srgbClr val="ABB2BF"/>
                </a:solidFill>
                <a:effectLst/>
                <a:latin typeface="Consolas" panose="020B0609020204030204" pitchFamily="49" charset="0"/>
              </a:rPr>
              <a:t>(</a:t>
            </a:r>
            <a:r>
              <a:rPr lang="fr-FR" sz="2400" b="0" i="1" dirty="0">
                <a:solidFill>
                  <a:srgbClr val="E06C75"/>
                </a:solidFill>
                <a:effectLst/>
                <a:latin typeface="Consolas" panose="020B0609020204030204" pitchFamily="49" charset="0"/>
              </a:rPr>
              <a:t>e</a:t>
            </a:r>
            <a:r>
              <a:rPr lang="fr-FR" sz="2400" b="0" dirty="0">
                <a:solidFill>
                  <a:srgbClr val="ABB2BF"/>
                </a:solidFill>
                <a:effectLst/>
                <a:latin typeface="Consolas" panose="020B0609020204030204" pitchFamily="49" charset="0"/>
              </a:rPr>
              <a:t>){ … }</a:t>
            </a:r>
          </a:p>
          <a:p>
            <a:pPr marL="0" indent="0">
              <a:buNone/>
            </a:pPr>
            <a:r>
              <a:rPr lang="fr-FR" sz="2400" b="0" dirty="0">
                <a:solidFill>
                  <a:srgbClr val="ABB2BF"/>
                </a:solidFill>
                <a:effectLst/>
                <a:latin typeface="Consolas" panose="020B0609020204030204" pitchFamily="49" charset="0"/>
              </a:rPr>
              <a:t>	);</a:t>
            </a:r>
          </a:p>
          <a:p>
            <a:pPr marL="457200" lvl="1" indent="0">
              <a:buNone/>
            </a:pPr>
            <a:endParaRPr lang="fr-FR" dirty="0"/>
          </a:p>
          <a:p>
            <a:pPr lvl="1"/>
            <a:r>
              <a:rPr lang="fr-FR" dirty="0"/>
              <a:t>Pour la récupération de valeur depuis la base</a:t>
            </a:r>
          </a:p>
          <a:p>
            <a:pPr marL="457200" lvl="1" indent="0">
              <a:buNone/>
            </a:pPr>
            <a:r>
              <a:rPr lang="fr-FR" b="0" dirty="0" err="1">
                <a:solidFill>
                  <a:srgbClr val="E06C75"/>
                </a:solidFill>
                <a:effectLst/>
                <a:latin typeface="Consolas" panose="020B0609020204030204" pitchFamily="49" charset="0"/>
              </a:rPr>
              <a:t>db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readTransaction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 { });</a:t>
            </a:r>
          </a:p>
          <a:p>
            <a:pPr marL="457200" lvl="1" indent="0">
              <a:buNone/>
            </a:pPr>
            <a:endParaRPr lang="fr-FR" dirty="0"/>
          </a:p>
        </p:txBody>
      </p:sp>
    </p:spTree>
    <p:extLst>
      <p:ext uri="{BB962C8B-B14F-4D97-AF65-F5344CB8AC3E}">
        <p14:creationId xmlns:p14="http://schemas.microsoft.com/office/powerpoint/2010/main" val="27355525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9269E3-EF2C-43DC-91BA-BEF3D491BCCD}"/>
              </a:ext>
            </a:extLst>
          </p:cNvPr>
          <p:cNvSpPr>
            <a:spLocks noGrp="1"/>
          </p:cNvSpPr>
          <p:nvPr>
            <p:ph type="title"/>
          </p:nvPr>
        </p:nvSpPr>
        <p:spPr/>
        <p:txBody>
          <a:bodyPr/>
          <a:lstStyle/>
          <a:p>
            <a:r>
              <a:rPr lang="fr-FR" dirty="0" err="1"/>
              <a:t>webSQL</a:t>
            </a:r>
            <a:r>
              <a:rPr lang="fr-FR" dirty="0"/>
              <a:t> Opération de tables</a:t>
            </a:r>
          </a:p>
        </p:txBody>
      </p:sp>
      <p:sp>
        <p:nvSpPr>
          <p:cNvPr id="3" name="Espace réservé du contenu 2">
            <a:extLst>
              <a:ext uri="{FF2B5EF4-FFF2-40B4-BE49-F238E27FC236}">
                <a16:creationId xmlns:a16="http://schemas.microsoft.com/office/drawing/2014/main" id="{69220C28-8E49-490B-9DA8-04F43F9FEEDC}"/>
              </a:ext>
            </a:extLst>
          </p:cNvPr>
          <p:cNvSpPr>
            <a:spLocks noGrp="1"/>
          </p:cNvSpPr>
          <p:nvPr>
            <p:ph idx="1"/>
          </p:nvPr>
        </p:nvSpPr>
        <p:spPr/>
        <p:txBody>
          <a:bodyPr>
            <a:normAutofit/>
          </a:bodyPr>
          <a:lstStyle/>
          <a:p>
            <a:r>
              <a:rPr lang="fr-FR" dirty="0"/>
              <a:t>Création de table</a:t>
            </a:r>
          </a:p>
          <a:p>
            <a:pPr lvl="7"/>
            <a:r>
              <a:rPr lang="fr-FR" dirty="0"/>
              <a:t>Createtable.js</a:t>
            </a:r>
          </a:p>
          <a:p>
            <a:pPr marL="396875" lvl="7" indent="0">
              <a:buNone/>
            </a:pPr>
            <a:r>
              <a:rPr lang="fr-FR" b="0" dirty="0" err="1">
                <a:solidFill>
                  <a:srgbClr val="E06C75"/>
                </a:solidFill>
                <a:effectLst/>
                <a:latin typeface="Consolas" panose="020B0609020204030204" pitchFamily="49" charset="0"/>
              </a:rPr>
              <a:t>db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transaction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 {</a:t>
            </a:r>
          </a:p>
          <a:p>
            <a:pPr marL="396875" lvl="7" indent="0">
              <a:buNone/>
            </a:pPr>
            <a:r>
              <a:rPr lang="fr-FR" b="0" i="1"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tx</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executeSql</a:t>
            </a:r>
            <a:r>
              <a:rPr lang="fr-FR" b="0" dirty="0">
                <a:solidFill>
                  <a:srgbClr val="ABB2BF"/>
                </a:solidFill>
                <a:effectLst/>
                <a:latin typeface="Consolas" panose="020B0609020204030204" pitchFamily="49" charset="0"/>
              </a:rPr>
              <a:t>(</a:t>
            </a:r>
          </a:p>
          <a:p>
            <a:pPr marL="396875" lvl="7" indent="0">
              <a:buNone/>
            </a:pPr>
            <a:r>
              <a:rPr lang="fr-FR" b="0" dirty="0">
                <a:solidFill>
                  <a:srgbClr val="98C379"/>
                </a:solidFill>
                <a:effectLst/>
                <a:latin typeface="Consolas" panose="020B0609020204030204" pitchFamily="49" charset="0"/>
              </a:rPr>
              <a:t>	"CREATE TABLE </a:t>
            </a:r>
            <a:r>
              <a:rPr lang="fr-FR" b="0" dirty="0" err="1">
                <a:solidFill>
                  <a:srgbClr val="98C379"/>
                </a:solidFill>
                <a:effectLst/>
                <a:latin typeface="Consolas" panose="020B0609020204030204" pitchFamily="49" charset="0"/>
              </a:rPr>
              <a:t>TableTest</a:t>
            </a:r>
            <a:r>
              <a:rPr lang="fr-FR" b="0" dirty="0">
                <a:solidFill>
                  <a:srgbClr val="98C379"/>
                </a:solidFill>
                <a:effectLst/>
                <a:latin typeface="Consolas" panose="020B0609020204030204" pitchFamily="49" charset="0"/>
              </a:rPr>
              <a:t> (id REAL UNIQUE, </a:t>
            </a:r>
            <a:r>
              <a:rPr lang="fr-FR" b="0" dirty="0" err="1">
                <a:solidFill>
                  <a:srgbClr val="98C379"/>
                </a:solidFill>
                <a:effectLst/>
                <a:latin typeface="Consolas" panose="020B0609020204030204" pitchFamily="49" charset="0"/>
              </a:rPr>
              <a:t>text</a:t>
            </a:r>
            <a:r>
              <a:rPr lang="fr-FR" b="0" dirty="0">
                <a:solidFill>
                  <a:srgbClr val="98C379"/>
                </a:solidFill>
                <a:effectLst/>
                <a:latin typeface="Consolas" panose="020B0609020204030204" pitchFamily="49" charset="0"/>
              </a:rPr>
              <a:t> TEXT)"</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a:solidFill>
                  <a:srgbClr val="C678DD"/>
                </a:solidFill>
                <a:effectLst/>
                <a:latin typeface="Consolas" panose="020B0609020204030204" pitchFamily="49" charset="0"/>
              </a:rPr>
              <a:t>function </a:t>
            </a:r>
            <a:r>
              <a:rPr lang="fr-FR" b="0" dirty="0" err="1">
                <a:solidFill>
                  <a:srgbClr val="C678DD"/>
                </a:solidFill>
                <a:effectLst/>
                <a:latin typeface="Consolas" panose="020B0609020204030204" pitchFamily="49" charset="0"/>
              </a:rPr>
              <a:t>success</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 </a:t>
            </a:r>
          </a:p>
          <a:p>
            <a:pPr marL="396875" lvl="7" indent="0">
              <a:buNone/>
            </a:pPr>
            <a:r>
              <a:rPr lang="fr-FR" dirty="0">
                <a:solidFill>
                  <a:srgbClr val="C678DD"/>
                </a:solidFill>
                <a:latin typeface="Consolas" panose="020B0609020204030204" pitchFamily="49" charset="0"/>
              </a:rPr>
              <a:t>	</a:t>
            </a:r>
            <a:r>
              <a:rPr lang="fr-FR" b="0" dirty="0">
                <a:solidFill>
                  <a:srgbClr val="C678DD"/>
                </a:solidFill>
                <a:effectLst/>
                <a:latin typeface="Consolas" panose="020B0609020204030204" pitchFamily="49" charset="0"/>
              </a:rPr>
              <a:t>function </a:t>
            </a:r>
            <a:r>
              <a:rPr lang="fr-FR" b="0" dirty="0" err="1">
                <a:solidFill>
                  <a:srgbClr val="C678DD"/>
                </a:solidFill>
                <a:effectLst/>
                <a:latin typeface="Consolas" panose="020B0609020204030204" pitchFamily="49" charset="0"/>
              </a:rPr>
              <a:t>success</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p>
          <a:p>
            <a:pPr marL="396875" lvl="7" indent="0">
              <a:buNone/>
            </a:pPr>
            <a:r>
              <a:rPr lang="fr-FR" dirty="0"/>
              <a:t> </a:t>
            </a:r>
          </a:p>
          <a:p>
            <a:pPr lvl="2"/>
            <a:r>
              <a:rPr lang="fr-FR" dirty="0"/>
              <a:t>Pour les insert, drop, delete, </a:t>
            </a:r>
            <a:r>
              <a:rPr lang="fr-FR" dirty="0" err="1"/>
              <a:t>ect</a:t>
            </a:r>
            <a:r>
              <a:rPr lang="fr-FR" dirty="0"/>
              <a:t> le même procédé est utilisé</a:t>
            </a:r>
          </a:p>
          <a:p>
            <a:pPr lvl="3"/>
            <a:r>
              <a:rPr lang="fr-FR" dirty="0"/>
              <a:t>Reste plus qu’a bien construire sa requête SQL</a:t>
            </a:r>
          </a:p>
          <a:p>
            <a:pPr lvl="2"/>
            <a:endParaRPr lang="fr-FR" dirty="0"/>
          </a:p>
          <a:p>
            <a:pPr lvl="2"/>
            <a:endParaRPr lang="fr-FR" dirty="0"/>
          </a:p>
          <a:p>
            <a:pPr lvl="2"/>
            <a:endParaRPr lang="fr-FR" dirty="0"/>
          </a:p>
          <a:p>
            <a:pPr lvl="2"/>
            <a:endParaRPr lang="fr-FR" dirty="0"/>
          </a:p>
          <a:p>
            <a:pPr lvl="2"/>
            <a:endParaRPr lang="fr-FR" dirty="0"/>
          </a:p>
          <a:p>
            <a:pPr lvl="2"/>
            <a:endParaRPr lang="fr-FR" dirty="0"/>
          </a:p>
        </p:txBody>
      </p:sp>
    </p:spTree>
    <p:extLst>
      <p:ext uri="{BB962C8B-B14F-4D97-AF65-F5344CB8AC3E}">
        <p14:creationId xmlns:p14="http://schemas.microsoft.com/office/powerpoint/2010/main" val="23024415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5D3646-C037-44CA-9171-99552FDF5578}"/>
              </a:ext>
            </a:extLst>
          </p:cNvPr>
          <p:cNvSpPr>
            <a:spLocks noGrp="1"/>
          </p:cNvSpPr>
          <p:nvPr>
            <p:ph type="title"/>
          </p:nvPr>
        </p:nvSpPr>
        <p:spPr/>
        <p:txBody>
          <a:bodyPr/>
          <a:lstStyle/>
          <a:p>
            <a:r>
              <a:rPr lang="fr-FR" dirty="0" err="1"/>
              <a:t>webSQL</a:t>
            </a:r>
            <a:r>
              <a:rPr lang="fr-FR" dirty="0"/>
              <a:t> </a:t>
            </a:r>
            <a:r>
              <a:rPr lang="fr-FR" dirty="0" err="1"/>
              <a:t>requetage</a:t>
            </a:r>
            <a:endParaRPr lang="fr-FR" dirty="0"/>
          </a:p>
        </p:txBody>
      </p:sp>
      <p:sp>
        <p:nvSpPr>
          <p:cNvPr id="3" name="Espace réservé du contenu 2">
            <a:extLst>
              <a:ext uri="{FF2B5EF4-FFF2-40B4-BE49-F238E27FC236}">
                <a16:creationId xmlns:a16="http://schemas.microsoft.com/office/drawing/2014/main" id="{9CC1090E-1E1C-49DD-9B9B-69CC1BF5BFCD}"/>
              </a:ext>
            </a:extLst>
          </p:cNvPr>
          <p:cNvSpPr>
            <a:spLocks noGrp="1"/>
          </p:cNvSpPr>
          <p:nvPr>
            <p:ph idx="1"/>
          </p:nvPr>
        </p:nvSpPr>
        <p:spPr/>
        <p:txBody>
          <a:bodyPr>
            <a:normAutofit lnSpcReduction="10000"/>
          </a:bodyPr>
          <a:lstStyle/>
          <a:p>
            <a:r>
              <a:rPr lang="fr-FR" dirty="0"/>
              <a:t>Pour le requêtage il faut en plus lire les résultats reçus :</a:t>
            </a:r>
          </a:p>
          <a:p>
            <a:pPr lvl="7"/>
            <a:r>
              <a:rPr lang="fr-FR" dirty="0"/>
              <a:t>SelectInto.js </a:t>
            </a:r>
          </a:p>
          <a:p>
            <a:pPr marL="396875" lvl="7" indent="0">
              <a:buNone/>
            </a:pPr>
            <a:r>
              <a:rPr lang="fr-FR" b="0" dirty="0" err="1">
                <a:solidFill>
                  <a:srgbClr val="E06C75"/>
                </a:solidFill>
                <a:effectLst/>
                <a:latin typeface="Consolas" panose="020B0609020204030204" pitchFamily="49" charset="0"/>
              </a:rPr>
              <a:t>db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readTransaction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t</a:t>
            </a:r>
            <a:r>
              <a:rPr lang="fr-FR" b="0" dirty="0">
                <a:solidFill>
                  <a:srgbClr val="ABB2BF"/>
                </a:solidFill>
                <a:effectLst/>
                <a:latin typeface="Consolas" panose="020B0609020204030204" pitchFamily="49" charset="0"/>
              </a:rPr>
              <a:t>) {</a:t>
            </a:r>
          </a:p>
          <a:p>
            <a:pPr marL="396875" lvl="7" indent="0">
              <a:buNone/>
            </a:pPr>
            <a:r>
              <a:rPr lang="fr-FR" b="0" i="1"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executeSql</a:t>
            </a:r>
            <a:r>
              <a:rPr lang="fr-FR" b="0" dirty="0">
                <a:solidFill>
                  <a:srgbClr val="ABB2BF"/>
                </a:solidFill>
                <a:effectLst/>
                <a:latin typeface="Consolas" panose="020B0609020204030204" pitchFamily="49" charset="0"/>
              </a:rPr>
              <a:t>(</a:t>
            </a:r>
          </a:p>
          <a:p>
            <a:pPr marL="396875" lvl="7" indent="0">
              <a:buNone/>
            </a:pPr>
            <a:r>
              <a:rPr lang="fr-FR" b="0" dirty="0">
                <a:solidFill>
                  <a:srgbClr val="98C379"/>
                </a:solidFill>
                <a:effectLst/>
                <a:latin typeface="Consolas" panose="020B0609020204030204" pitchFamily="49" charset="0"/>
              </a:rPr>
              <a:t>	'SELECT </a:t>
            </a:r>
            <a:r>
              <a:rPr lang="fr-FR" b="0" dirty="0" err="1">
                <a:solidFill>
                  <a:srgbClr val="98C379"/>
                </a:solidFill>
                <a:effectLst/>
                <a:latin typeface="Consolas" panose="020B0609020204030204" pitchFamily="49" charset="0"/>
              </a:rPr>
              <a:t>title</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author</a:t>
            </a:r>
            <a:r>
              <a:rPr lang="fr-FR" b="0" dirty="0">
                <a:solidFill>
                  <a:srgbClr val="98C379"/>
                </a:solidFill>
                <a:effectLst/>
                <a:latin typeface="Consolas" panose="020B0609020204030204" pitchFamily="49" charset="0"/>
              </a:rPr>
              <a:t> FROM docs WHERE id=?’</a:t>
            </a: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id</a:t>
            </a:r>
            <a:r>
              <a:rPr lang="fr-FR" b="0" dirty="0">
                <a:solidFill>
                  <a:srgbClr val="ABB2BF"/>
                </a:solidFill>
                <a:effectLst/>
                <a:latin typeface="Consolas" panose="020B0609020204030204" pitchFamily="49" charset="0"/>
              </a:rPr>
              <a:t>], </a:t>
            </a:r>
          </a:p>
          <a:p>
            <a:pPr marL="396875" lvl="7" indent="0">
              <a:buNone/>
            </a:pPr>
            <a:r>
              <a:rPr lang="fr-FR" b="0" dirty="0">
                <a:solidFill>
                  <a:srgbClr val="C678DD"/>
                </a:solidFill>
                <a:effectLst/>
                <a:latin typeface="Consolas" panose="020B0609020204030204" pitchFamily="49" charset="0"/>
              </a:rPr>
              <a:t>	function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data</a:t>
            </a: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for</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&lt;</a:t>
            </a:r>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data</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rows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length</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document</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getElementById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innerHTML</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'&lt;</a:t>
            </a:r>
            <a:r>
              <a:rPr lang="fr-FR" b="0" dirty="0" err="1">
                <a:solidFill>
                  <a:srgbClr val="98C379"/>
                </a:solidFill>
                <a:effectLst/>
                <a:latin typeface="Consolas" panose="020B0609020204030204" pitchFamily="49" charset="0"/>
              </a:rPr>
              <a:t>br</a:t>
            </a:r>
            <a:r>
              <a:rPr lang="fr-FR" b="0" dirty="0">
                <a:solidFill>
                  <a:srgbClr val="98C379"/>
                </a:solidFill>
                <a:effectLst/>
                <a:latin typeface="Consolas" panose="020B0609020204030204" pitchFamily="49" charset="0"/>
              </a:rPr>
              <a:t>/&gt;'</a:t>
            </a:r>
            <a:r>
              <a:rPr lang="fr-FR" b="0" dirty="0">
                <a:solidFill>
                  <a:srgbClr val="56B6C2"/>
                </a:solidFill>
                <a:effectLst/>
                <a:latin typeface="Consolas" panose="020B0609020204030204" pitchFamily="49" charset="0"/>
              </a:rPr>
              <a:t>+</a:t>
            </a:r>
            <a:r>
              <a:rPr lang="fr-FR" b="0" i="1" dirty="0" err="1">
                <a:solidFill>
                  <a:srgbClr val="E06C75"/>
                </a:solidFill>
                <a:effectLst/>
                <a:latin typeface="Consolas" panose="020B0609020204030204" pitchFamily="49" charset="0"/>
              </a:rPr>
              <a:t>data</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rows</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item</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i</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author</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a:t>
            </a:r>
          </a:p>
          <a:p>
            <a:pPr lvl="7"/>
            <a:endParaRPr lang="fr-FR" dirty="0"/>
          </a:p>
        </p:txBody>
      </p:sp>
    </p:spTree>
    <p:extLst>
      <p:ext uri="{BB962C8B-B14F-4D97-AF65-F5344CB8AC3E}">
        <p14:creationId xmlns:p14="http://schemas.microsoft.com/office/powerpoint/2010/main" val="334847947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F56EA-6C85-4FD0-9F54-101687583B7C}"/>
              </a:ext>
            </a:extLst>
          </p:cNvPr>
          <p:cNvSpPr>
            <a:spLocks noGrp="1"/>
          </p:cNvSpPr>
          <p:nvPr>
            <p:ph type="title"/>
          </p:nvPr>
        </p:nvSpPr>
        <p:spPr/>
        <p:txBody>
          <a:bodyPr/>
          <a:lstStyle/>
          <a:p>
            <a:r>
              <a:rPr lang="fr-FR" dirty="0"/>
              <a:t>Visualiser une base WEBSQL</a:t>
            </a:r>
          </a:p>
        </p:txBody>
      </p:sp>
      <p:sp>
        <p:nvSpPr>
          <p:cNvPr id="3" name="Espace réservé du contenu 2">
            <a:extLst>
              <a:ext uri="{FF2B5EF4-FFF2-40B4-BE49-F238E27FC236}">
                <a16:creationId xmlns:a16="http://schemas.microsoft.com/office/drawing/2014/main" id="{5FB282E3-0E76-41FF-850F-514C2FB03011}"/>
              </a:ext>
            </a:extLst>
          </p:cNvPr>
          <p:cNvSpPr>
            <a:spLocks noGrp="1"/>
          </p:cNvSpPr>
          <p:nvPr>
            <p:ph idx="1"/>
          </p:nvPr>
        </p:nvSpPr>
        <p:spPr/>
        <p:txBody>
          <a:bodyPr/>
          <a:lstStyle/>
          <a:p>
            <a:r>
              <a:rPr lang="fr-FR" dirty="0"/>
              <a:t>Dans les outils du </a:t>
            </a:r>
            <a:r>
              <a:rPr lang="fr-FR" dirty="0" err="1"/>
              <a:t>devtools</a:t>
            </a:r>
            <a:r>
              <a:rPr lang="fr-FR" dirty="0"/>
              <a:t> chrome / </a:t>
            </a:r>
            <a:r>
              <a:rPr lang="fr-FR" dirty="0" err="1"/>
              <a:t>ff</a:t>
            </a:r>
            <a:endParaRPr lang="fr-FR" dirty="0"/>
          </a:p>
          <a:p>
            <a:pPr lvl="1"/>
            <a:r>
              <a:rPr lang="fr-FR" dirty="0"/>
              <a:t>Section application</a:t>
            </a:r>
          </a:p>
          <a:p>
            <a:pPr lvl="2"/>
            <a:r>
              <a:rPr lang="fr-FR" dirty="0"/>
              <a:t>Onglet </a:t>
            </a:r>
            <a:r>
              <a:rPr lang="fr-FR" dirty="0" err="1"/>
              <a:t>storage</a:t>
            </a:r>
            <a:r>
              <a:rPr lang="fr-FR" dirty="0"/>
              <a:t> / </a:t>
            </a:r>
            <a:r>
              <a:rPr lang="fr-FR" dirty="0" err="1"/>
              <a:t>websql</a:t>
            </a:r>
            <a:endParaRPr lang="fr-FR" dirty="0"/>
          </a:p>
        </p:txBody>
      </p:sp>
      <p:pic>
        <p:nvPicPr>
          <p:cNvPr id="5" name="Image 4">
            <a:extLst>
              <a:ext uri="{FF2B5EF4-FFF2-40B4-BE49-F238E27FC236}">
                <a16:creationId xmlns:a16="http://schemas.microsoft.com/office/drawing/2014/main" id="{22612C23-3CF7-45E1-BC9A-36C6D4F9D50C}"/>
              </a:ext>
            </a:extLst>
          </p:cNvPr>
          <p:cNvPicPr>
            <a:picLocks noChangeAspect="1"/>
          </p:cNvPicPr>
          <p:nvPr/>
        </p:nvPicPr>
        <p:blipFill>
          <a:blip r:embed="rId2"/>
          <a:stretch>
            <a:fillRect/>
          </a:stretch>
        </p:blipFill>
        <p:spPr>
          <a:xfrm>
            <a:off x="1509712" y="2775545"/>
            <a:ext cx="6124575" cy="3533775"/>
          </a:xfrm>
          <a:prstGeom prst="rect">
            <a:avLst/>
          </a:prstGeom>
        </p:spPr>
      </p:pic>
    </p:spTree>
    <p:extLst>
      <p:ext uri="{BB962C8B-B14F-4D97-AF65-F5344CB8AC3E}">
        <p14:creationId xmlns:p14="http://schemas.microsoft.com/office/powerpoint/2010/main" val="95857139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F1FDE1-274D-47EB-8390-8C2DC6DECB6F}"/>
              </a:ext>
            </a:extLst>
          </p:cNvPr>
          <p:cNvSpPr>
            <a:spLocks noGrp="1"/>
          </p:cNvSpPr>
          <p:nvPr>
            <p:ph type="title"/>
          </p:nvPr>
        </p:nvSpPr>
        <p:spPr/>
        <p:txBody>
          <a:bodyPr/>
          <a:lstStyle/>
          <a:p>
            <a:r>
              <a:rPr lang="fr-FR" dirty="0"/>
              <a:t>JSON </a:t>
            </a:r>
            <a:r>
              <a:rPr lang="fr-FR" dirty="0" err="1"/>
              <a:t>webToken</a:t>
            </a:r>
            <a:endParaRPr lang="fr-FR" dirty="0"/>
          </a:p>
        </p:txBody>
      </p:sp>
      <p:sp>
        <p:nvSpPr>
          <p:cNvPr id="3" name="Espace réservé du contenu 2">
            <a:extLst>
              <a:ext uri="{FF2B5EF4-FFF2-40B4-BE49-F238E27FC236}">
                <a16:creationId xmlns:a16="http://schemas.microsoft.com/office/drawing/2014/main" id="{ED0A0F6D-2F34-4901-80ED-C3B1F9DEDC93}"/>
              </a:ext>
            </a:extLst>
          </p:cNvPr>
          <p:cNvSpPr>
            <a:spLocks noGrp="1"/>
          </p:cNvSpPr>
          <p:nvPr>
            <p:ph idx="1"/>
          </p:nvPr>
        </p:nvSpPr>
        <p:spPr/>
        <p:txBody>
          <a:bodyPr/>
          <a:lstStyle/>
          <a:p>
            <a:r>
              <a:rPr lang="fr-FR" dirty="0"/>
              <a:t>JWT est un standard (RFC 1519)</a:t>
            </a:r>
          </a:p>
          <a:p>
            <a:pPr lvl="1"/>
            <a:r>
              <a:rPr lang="fr-FR" dirty="0"/>
              <a:t>Il permet l’encodage/décodage d’un flux json</a:t>
            </a:r>
          </a:p>
          <a:p>
            <a:pPr lvl="3"/>
            <a:r>
              <a:rPr lang="fr-FR" dirty="0"/>
              <a:t>Encodé de 256 à 512bits</a:t>
            </a:r>
          </a:p>
          <a:p>
            <a:pPr lvl="1"/>
            <a:r>
              <a:rPr lang="fr-FR" dirty="0"/>
              <a:t>Grace a une clef secrète</a:t>
            </a:r>
          </a:p>
          <a:p>
            <a:pPr lvl="1"/>
            <a:endParaRPr lang="fr-FR" dirty="0"/>
          </a:p>
          <a:p>
            <a:pPr lvl="1"/>
            <a:r>
              <a:rPr lang="fr-FR" dirty="0"/>
              <a:t>Un lots d’API pour beaucoup de langages </a:t>
            </a:r>
          </a:p>
          <a:p>
            <a:pPr lvl="2"/>
            <a:r>
              <a:rPr lang="fr-FR" dirty="0"/>
              <a:t>Serveur</a:t>
            </a:r>
          </a:p>
          <a:p>
            <a:pPr lvl="2"/>
            <a:r>
              <a:rPr lang="fr-FR" dirty="0"/>
              <a:t>Appli de bureau</a:t>
            </a:r>
          </a:p>
          <a:p>
            <a:pPr lvl="2"/>
            <a:r>
              <a:rPr lang="fr-FR" dirty="0"/>
              <a:t>Js , …</a:t>
            </a:r>
          </a:p>
          <a:p>
            <a:pPr marL="914400" lvl="2" indent="0">
              <a:buNone/>
            </a:pPr>
            <a:endParaRPr lang="fr-FR" dirty="0">
              <a:hlinkClick r:id="rId3"/>
            </a:endParaRPr>
          </a:p>
          <a:p>
            <a:pPr marL="914400" lvl="2" indent="0">
              <a:buNone/>
            </a:pPr>
            <a:r>
              <a:rPr lang="fr-FR" dirty="0">
                <a:hlinkClick r:id="rId3"/>
              </a:rPr>
              <a:t>https://jwt.io/</a:t>
            </a:r>
            <a:endParaRPr lang="fr-FR" dirty="0"/>
          </a:p>
          <a:p>
            <a:pPr lvl="2"/>
            <a:endParaRPr lang="fr-FR" dirty="0"/>
          </a:p>
        </p:txBody>
      </p:sp>
    </p:spTree>
    <p:extLst>
      <p:ext uri="{BB962C8B-B14F-4D97-AF65-F5344CB8AC3E}">
        <p14:creationId xmlns:p14="http://schemas.microsoft.com/office/powerpoint/2010/main" val="187711543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73A6B4-C8C7-4380-B7F7-5A974962100A}"/>
              </a:ext>
            </a:extLst>
          </p:cNvPr>
          <p:cNvSpPr>
            <a:spLocks noGrp="1"/>
          </p:cNvSpPr>
          <p:nvPr>
            <p:ph type="title"/>
          </p:nvPr>
        </p:nvSpPr>
        <p:spPr/>
        <p:txBody>
          <a:bodyPr/>
          <a:lstStyle/>
          <a:p>
            <a:r>
              <a:rPr lang="fr-FR" dirty="0"/>
              <a:t>http </a:t>
            </a:r>
            <a:r>
              <a:rPr lang="fr-FR" dirty="0" err="1"/>
              <a:t>requests</a:t>
            </a:r>
            <a:endParaRPr lang="fr-FR" dirty="0"/>
          </a:p>
        </p:txBody>
      </p:sp>
      <p:sp>
        <p:nvSpPr>
          <p:cNvPr id="5" name="Espace réservé du contenu 4">
            <a:extLst>
              <a:ext uri="{FF2B5EF4-FFF2-40B4-BE49-F238E27FC236}">
                <a16:creationId xmlns:a16="http://schemas.microsoft.com/office/drawing/2014/main" id="{DC610A6F-5E25-46C6-9DA5-31363B2BCBFC}"/>
              </a:ext>
            </a:extLst>
          </p:cNvPr>
          <p:cNvSpPr>
            <a:spLocks noGrp="1"/>
          </p:cNvSpPr>
          <p:nvPr>
            <p:ph idx="1"/>
          </p:nvPr>
        </p:nvSpPr>
        <p:spPr>
          <a:xfrm>
            <a:off x="285720" y="1124744"/>
            <a:ext cx="5510416" cy="5286412"/>
          </a:xfrm>
        </p:spPr>
        <p:txBody>
          <a:bodyPr/>
          <a:lstStyle/>
          <a:p>
            <a:r>
              <a:rPr lang="fr-FR" dirty="0"/>
              <a:t>les appelles http :</a:t>
            </a:r>
          </a:p>
          <a:p>
            <a:pPr lvl="1"/>
            <a:endParaRPr lang="fr-FR" dirty="0"/>
          </a:p>
          <a:p>
            <a:pPr lvl="1"/>
            <a:r>
              <a:rPr lang="fr-FR" dirty="0"/>
              <a:t>Opérateur historique</a:t>
            </a:r>
          </a:p>
          <a:p>
            <a:pPr lvl="2"/>
            <a:r>
              <a:rPr lang="fr-FR" dirty="0" err="1"/>
              <a:t>XMLHttpRequest</a:t>
            </a:r>
            <a:endParaRPr lang="fr-FR" dirty="0"/>
          </a:p>
          <a:p>
            <a:endParaRPr lang="fr-FR" dirty="0"/>
          </a:p>
          <a:p>
            <a:endParaRPr lang="fr-FR" dirty="0"/>
          </a:p>
          <a:p>
            <a:pPr lvl="1"/>
            <a:r>
              <a:rPr lang="fr-FR" dirty="0"/>
              <a:t>API avec promises</a:t>
            </a:r>
          </a:p>
          <a:p>
            <a:pPr lvl="2"/>
            <a:r>
              <a:rPr lang="fr-FR" i="1" dirty="0" err="1"/>
              <a:t>window.fetch</a:t>
            </a:r>
            <a:r>
              <a:rPr lang="fr-FR" i="1" dirty="0"/>
              <a:t> </a:t>
            </a:r>
          </a:p>
        </p:txBody>
      </p:sp>
      <p:grpSp>
        <p:nvGrpSpPr>
          <p:cNvPr id="6" name="Groupe 5">
            <a:extLst>
              <a:ext uri="{FF2B5EF4-FFF2-40B4-BE49-F238E27FC236}">
                <a16:creationId xmlns:a16="http://schemas.microsoft.com/office/drawing/2014/main" id="{333B2DBB-2499-44DB-BB1F-836C3F640405}"/>
              </a:ext>
            </a:extLst>
          </p:cNvPr>
          <p:cNvGrpSpPr/>
          <p:nvPr/>
        </p:nvGrpSpPr>
        <p:grpSpPr>
          <a:xfrm>
            <a:off x="4572000" y="928670"/>
            <a:ext cx="4499992" cy="4688035"/>
            <a:chOff x="4572000" y="928670"/>
            <a:chExt cx="4499992" cy="4688035"/>
          </a:xfrm>
        </p:grpSpPr>
        <p:pic>
          <p:nvPicPr>
            <p:cNvPr id="7" name="Picture 2" descr="look son xhr requests - Computer dad | Meme Generator">
              <a:extLst>
                <a:ext uri="{FF2B5EF4-FFF2-40B4-BE49-F238E27FC236}">
                  <a16:creationId xmlns:a16="http://schemas.microsoft.com/office/drawing/2014/main" id="{5BB1BEDF-9053-40AF-92F3-5A783C63F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6590" y="2970520"/>
              <a:ext cx="3012734" cy="2646185"/>
            </a:xfrm>
            <a:prstGeom prst="rect">
              <a:avLst/>
            </a:prstGeom>
            <a:noFill/>
            <a:extLst>
              <a:ext uri="{909E8E84-426E-40DD-AFC4-6F175D3DCCD1}">
                <a14:hiddenFill xmlns:a14="http://schemas.microsoft.com/office/drawing/2010/main">
                  <a:solidFill>
                    <a:srgbClr val="FFFFFF"/>
                  </a:solidFill>
                </a14:hiddenFill>
              </a:ext>
            </a:extLst>
          </p:spPr>
        </p:pic>
        <p:sp>
          <p:nvSpPr>
            <p:cNvPr id="8" name="Phylactère : pensées 7">
              <a:extLst>
                <a:ext uri="{FF2B5EF4-FFF2-40B4-BE49-F238E27FC236}">
                  <a16:creationId xmlns:a16="http://schemas.microsoft.com/office/drawing/2014/main" id="{E7E7BEDF-EFE9-40ED-8698-4E8D961693B5}"/>
                </a:ext>
              </a:extLst>
            </p:cNvPr>
            <p:cNvSpPr/>
            <p:nvPr/>
          </p:nvSpPr>
          <p:spPr>
            <a:xfrm>
              <a:off x="4572000" y="928670"/>
              <a:ext cx="4499992" cy="1354815"/>
            </a:xfrm>
            <a:prstGeom prst="cloudCallout">
              <a:avLst>
                <a:gd name="adj1" fmla="val -11900"/>
                <a:gd name="adj2" fmla="val 131098"/>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27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27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27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grpSp>
    </p:spTree>
    <p:extLst>
      <p:ext uri="{BB962C8B-B14F-4D97-AF65-F5344CB8AC3E}">
        <p14:creationId xmlns:p14="http://schemas.microsoft.com/office/powerpoint/2010/main" val="2776122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Rappels JavaScript : ES5, DOM, événement</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82836-B759-4E59-8C49-ECC2FD65192B}"/>
              </a:ext>
            </a:extLst>
          </p:cNvPr>
          <p:cNvSpPr>
            <a:spLocks noGrp="1"/>
          </p:cNvSpPr>
          <p:nvPr>
            <p:ph type="title"/>
          </p:nvPr>
        </p:nvSpPr>
        <p:spPr/>
        <p:txBody>
          <a:bodyPr/>
          <a:lstStyle/>
          <a:p>
            <a:r>
              <a:rPr lang="fr-FR" dirty="0"/>
              <a:t>http </a:t>
            </a:r>
            <a:r>
              <a:rPr lang="fr-FR" dirty="0" err="1"/>
              <a:t>requests</a:t>
            </a:r>
            <a:endParaRPr lang="fr-FR" dirty="0"/>
          </a:p>
        </p:txBody>
      </p:sp>
      <p:sp>
        <p:nvSpPr>
          <p:cNvPr id="3" name="Espace réservé du contenu 2">
            <a:extLst>
              <a:ext uri="{FF2B5EF4-FFF2-40B4-BE49-F238E27FC236}">
                <a16:creationId xmlns:a16="http://schemas.microsoft.com/office/drawing/2014/main" id="{B128EB9C-1490-4AF6-A2FD-185B46C5BFA9}"/>
              </a:ext>
            </a:extLst>
          </p:cNvPr>
          <p:cNvSpPr>
            <a:spLocks noGrp="1"/>
          </p:cNvSpPr>
          <p:nvPr>
            <p:ph idx="1"/>
          </p:nvPr>
        </p:nvSpPr>
        <p:spPr/>
        <p:txBody>
          <a:bodyPr>
            <a:normAutofit fontScale="92500" lnSpcReduction="10000"/>
          </a:bodyPr>
          <a:lstStyle/>
          <a:p>
            <a:r>
              <a:rPr lang="fr-FR" dirty="0"/>
              <a:t>Pour faciliter l’accès aux données nous privilégierons le </a:t>
            </a:r>
            <a:r>
              <a:rPr lang="fr-FR" dirty="0" err="1"/>
              <a:t>rest</a:t>
            </a:r>
            <a:endParaRPr lang="fr-FR" dirty="0"/>
          </a:p>
          <a:p>
            <a:pPr lvl="2"/>
            <a:r>
              <a:rPr lang="fr-FR" dirty="0"/>
              <a:t>Les échanges XML sont plus durs à  mettre en œuvre et demande plus de ressources que je le JSON</a:t>
            </a:r>
          </a:p>
          <a:p>
            <a:r>
              <a:rPr lang="fr-FR" dirty="0"/>
              <a:t>En js Historiquement les appelles http(</a:t>
            </a:r>
            <a:r>
              <a:rPr lang="fr-FR" dirty="0" err="1"/>
              <a:t>sync</a:t>
            </a:r>
            <a:r>
              <a:rPr lang="fr-FR" dirty="0"/>
              <a:t> et async) étaient fait par xhr (ou </a:t>
            </a:r>
            <a:r>
              <a:rPr lang="fr-FR" dirty="0" err="1"/>
              <a:t>XmlHttpRequest</a:t>
            </a:r>
            <a:r>
              <a:rPr lang="fr-FR" dirty="0"/>
              <a:t>)</a:t>
            </a:r>
          </a:p>
          <a:p>
            <a:pPr lvl="2"/>
            <a:r>
              <a:rPr lang="fr-FR" b="1" dirty="0"/>
              <a:t>Xhr</a:t>
            </a:r>
          </a:p>
          <a:p>
            <a:pPr lvl="3"/>
            <a:r>
              <a:rPr lang="fr-FR" dirty="0"/>
              <a:t>Async grâce à </a:t>
            </a:r>
            <a:r>
              <a:rPr lang="fr-FR" dirty="0" err="1"/>
              <a:t>onreadystatechange</a:t>
            </a:r>
            <a:endParaRPr lang="fr-FR" dirty="0"/>
          </a:p>
          <a:p>
            <a:pPr lvl="3"/>
            <a:r>
              <a:rPr lang="fr-FR" dirty="0"/>
              <a:t>Prise en charge : fortement </a:t>
            </a:r>
          </a:p>
          <a:p>
            <a:pPr marL="1371600" lvl="3" indent="0">
              <a:buNone/>
            </a:pPr>
            <a:r>
              <a:rPr lang="fr-FR" dirty="0"/>
              <a:t>compatible</a:t>
            </a:r>
          </a:p>
          <a:p>
            <a:pPr lvl="2"/>
            <a:r>
              <a:rPr lang="fr-FR" b="1" dirty="0" err="1"/>
              <a:t>Fetch</a:t>
            </a:r>
            <a:r>
              <a:rPr lang="fr-FR" dirty="0"/>
              <a:t> Une nouvelle approche </a:t>
            </a:r>
          </a:p>
          <a:p>
            <a:pPr marL="914400" lvl="2" indent="0">
              <a:buNone/>
            </a:pPr>
            <a:r>
              <a:rPr lang="fr-FR" dirty="0"/>
              <a:t>est disponible dès es6 </a:t>
            </a:r>
          </a:p>
          <a:p>
            <a:pPr lvl="3"/>
            <a:r>
              <a:rPr lang="fr-FR" dirty="0"/>
              <a:t>Approche async promise avec </a:t>
            </a:r>
            <a:r>
              <a:rPr lang="fr-FR" b="1" i="1" dirty="0" err="1"/>
              <a:t>then</a:t>
            </a:r>
            <a:r>
              <a:rPr lang="fr-FR" dirty="0"/>
              <a:t>()</a:t>
            </a:r>
          </a:p>
          <a:p>
            <a:pPr lvl="3"/>
            <a:r>
              <a:rPr lang="fr-FR" dirty="0"/>
              <a:t>Prise en charge : moins compatible</a:t>
            </a:r>
          </a:p>
          <a:p>
            <a:pPr lvl="3"/>
            <a:endParaRPr lang="fr-FR" dirty="0"/>
          </a:p>
        </p:txBody>
      </p:sp>
      <p:pic>
        <p:nvPicPr>
          <p:cNvPr id="4" name="Image 3">
            <a:extLst>
              <a:ext uri="{FF2B5EF4-FFF2-40B4-BE49-F238E27FC236}">
                <a16:creationId xmlns:a16="http://schemas.microsoft.com/office/drawing/2014/main" id="{19FCA688-2538-4A27-B8C3-7D804DE00E83}"/>
              </a:ext>
            </a:extLst>
          </p:cNvPr>
          <p:cNvPicPr>
            <a:picLocks noChangeAspect="1"/>
          </p:cNvPicPr>
          <p:nvPr/>
        </p:nvPicPr>
        <p:blipFill>
          <a:blip r:embed="rId3"/>
          <a:stretch>
            <a:fillRect/>
          </a:stretch>
        </p:blipFill>
        <p:spPr>
          <a:xfrm>
            <a:off x="5508104" y="3831842"/>
            <a:ext cx="3517432" cy="1995466"/>
          </a:xfrm>
          <a:prstGeom prst="rect">
            <a:avLst/>
          </a:prstGeom>
        </p:spPr>
      </p:pic>
    </p:spTree>
    <p:extLst>
      <p:ext uri="{BB962C8B-B14F-4D97-AF65-F5344CB8AC3E}">
        <p14:creationId xmlns:p14="http://schemas.microsoft.com/office/powerpoint/2010/main" val="9384331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xhr</a:t>
            </a:r>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85000" lnSpcReduction="20000"/>
          </a:bodyPr>
          <a:lstStyle/>
          <a:p>
            <a:r>
              <a:rPr lang="fr-FR" dirty="0"/>
              <a:t>4 étapes</a:t>
            </a:r>
          </a:p>
          <a:p>
            <a:pPr lvl="1"/>
            <a:r>
              <a:rPr lang="fr-FR" dirty="0"/>
              <a:t>Nouveau XHR</a:t>
            </a:r>
          </a:p>
          <a:p>
            <a:pPr lvl="2"/>
            <a:r>
              <a:rPr lang="fr-FR" altLang="fr-FR" dirty="0">
                <a:solidFill>
                  <a:srgbClr val="000000"/>
                </a:solidFill>
                <a:latin typeface="Inconsolata"/>
              </a:rPr>
              <a:t>Création de l’objet</a:t>
            </a:r>
          </a:p>
          <a:p>
            <a:pPr lvl="2"/>
            <a:endParaRPr lang="fr-FR" altLang="fr-FR" dirty="0">
              <a:solidFill>
                <a:srgbClr val="000000"/>
              </a:solidFill>
              <a:latin typeface="Inconsolata"/>
            </a:endParaRPr>
          </a:p>
          <a:p>
            <a:pPr lvl="1"/>
            <a:r>
              <a:rPr lang="fr-FR" altLang="fr-FR" dirty="0">
                <a:solidFill>
                  <a:srgbClr val="000000"/>
                </a:solidFill>
                <a:latin typeface="Inconsolata"/>
              </a:rPr>
              <a:t>Ouverture </a:t>
            </a:r>
          </a:p>
          <a:p>
            <a:pPr lvl="2"/>
            <a:r>
              <a:rPr lang="fr-FR" altLang="fr-FR" dirty="0">
                <a:solidFill>
                  <a:srgbClr val="000000"/>
                </a:solidFill>
                <a:latin typeface="Inconsolata"/>
              </a:rPr>
              <a:t>Définition de:</a:t>
            </a:r>
          </a:p>
          <a:p>
            <a:pPr lvl="3"/>
            <a:r>
              <a:rPr lang="fr-FR" altLang="fr-FR" dirty="0">
                <a:solidFill>
                  <a:srgbClr val="000000"/>
                </a:solidFill>
                <a:latin typeface="Inconsolata"/>
              </a:rPr>
              <a:t>Méthode http</a:t>
            </a:r>
          </a:p>
          <a:p>
            <a:pPr lvl="3"/>
            <a:r>
              <a:rPr lang="fr-FR" altLang="fr-FR" dirty="0">
                <a:solidFill>
                  <a:srgbClr val="000000"/>
                </a:solidFill>
                <a:latin typeface="Inconsolata"/>
              </a:rPr>
              <a:t>Url</a:t>
            </a:r>
          </a:p>
          <a:p>
            <a:pPr lvl="1"/>
            <a:r>
              <a:rPr lang="fr-FR" altLang="fr-FR" dirty="0">
                <a:solidFill>
                  <a:srgbClr val="000000"/>
                </a:solidFill>
                <a:latin typeface="Inconsolata"/>
              </a:rPr>
              <a:t>Evènement </a:t>
            </a:r>
          </a:p>
          <a:p>
            <a:pPr lvl="2"/>
            <a:r>
              <a:rPr lang="fr-FR" altLang="fr-FR" dirty="0">
                <a:solidFill>
                  <a:srgbClr val="000000"/>
                </a:solidFill>
                <a:latin typeface="Inconsolata"/>
              </a:rPr>
              <a:t>Définition de l’action pour chaque changement du </a:t>
            </a:r>
            <a:r>
              <a:rPr lang="fr-FR" altLang="fr-FR" i="1" dirty="0" err="1">
                <a:solidFill>
                  <a:srgbClr val="000000"/>
                </a:solidFill>
                <a:latin typeface="Inconsolata"/>
              </a:rPr>
              <a:t>readyState</a:t>
            </a:r>
            <a:endParaRPr lang="fr-FR" altLang="fr-FR" dirty="0">
              <a:solidFill>
                <a:srgbClr val="000000"/>
              </a:solidFill>
              <a:latin typeface="Inconsolata"/>
            </a:endParaRPr>
          </a:p>
          <a:p>
            <a:pPr lvl="2"/>
            <a:endParaRPr lang="fr-FR" altLang="fr-FR" dirty="0">
              <a:solidFill>
                <a:srgbClr val="000000"/>
              </a:solidFill>
              <a:latin typeface="Inconsolata"/>
            </a:endParaRPr>
          </a:p>
          <a:p>
            <a:pPr lvl="1"/>
            <a:r>
              <a:rPr lang="fr-FR" altLang="fr-FR" dirty="0">
                <a:solidFill>
                  <a:srgbClr val="000000"/>
                </a:solidFill>
                <a:latin typeface="Inconsolata"/>
              </a:rPr>
              <a:t>Envoie</a:t>
            </a:r>
          </a:p>
          <a:p>
            <a:pPr lvl="2"/>
            <a:r>
              <a:rPr lang="fr-FR" altLang="fr-FR" dirty="0">
                <a:solidFill>
                  <a:srgbClr val="000000"/>
                </a:solidFill>
                <a:latin typeface="Inconsolata"/>
              </a:rPr>
              <a:t>Le corps à envoyé est l’argument d’entrée</a:t>
            </a: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a:xfrm rot="160723">
            <a:off x="4431751" y="1618138"/>
            <a:ext cx="4414250" cy="3755393"/>
          </a:xfrm>
        </p:spPr>
        <p:txBody>
          <a:bodyPr>
            <a:normAutofit fontScale="85000" lnSpcReduction="10000"/>
          </a:bodyPr>
          <a:lstStyle/>
          <a:p>
            <a:r>
              <a:rPr lang="fr-FR" dirty="0"/>
              <a:t>Exemple GET :</a:t>
            </a:r>
          </a:p>
          <a:p>
            <a:endParaRPr lang="fr-FR" dirty="0"/>
          </a:p>
          <a:p>
            <a:pPr marL="0" indent="0">
              <a:buNone/>
            </a:pPr>
            <a:r>
              <a:rPr lang="fr-FR" b="0" dirty="0">
                <a:solidFill>
                  <a:srgbClr val="C678DD"/>
                </a:solidFill>
                <a:effectLst/>
                <a:latin typeface="Consolas" panose="020B0609020204030204" pitchFamily="49" charset="0"/>
              </a:rPr>
              <a:t>let</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xhr</a:t>
            </a:r>
            <a:r>
              <a:rPr lang="fr-FR" b="0" dirty="0">
                <a:solidFill>
                  <a:srgbClr val="56B6C2"/>
                </a:solidFill>
                <a:effectLst/>
                <a:latin typeface="Consolas" panose="020B0609020204030204" pitchFamily="49" charset="0"/>
              </a:rPr>
              <a:t>=</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XMLHttpRequest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err="1">
                <a:solidFill>
                  <a:srgbClr val="E06C75"/>
                </a:solidFill>
                <a:effectLst/>
                <a:latin typeface="Consolas" panose="020B0609020204030204" pitchFamily="49" charset="0"/>
              </a:rPr>
              <a:t>xhr</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open</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GET'</a:t>
            </a:r>
            <a:r>
              <a:rPr lang="fr-FR" b="0" dirty="0" err="1">
                <a:solidFill>
                  <a:srgbClr val="ABB2BF"/>
                </a:solidFill>
                <a:effectLst/>
                <a:latin typeface="Consolas" panose="020B0609020204030204" pitchFamily="49" charset="0"/>
              </a:rPr>
              <a:t>,</a:t>
            </a:r>
            <a:r>
              <a:rPr lang="fr-FR" b="0" dirty="0" err="1">
                <a:solidFill>
                  <a:srgbClr val="98C379"/>
                </a:solidFill>
                <a:effectLst/>
                <a:latin typeface="Consolas" panose="020B0609020204030204" pitchFamily="49" charset="0"/>
              </a:rPr>
              <a:t>'http</a:t>
            </a:r>
            <a:r>
              <a:rPr lang="fr-FR" b="0" dirty="0">
                <a:solidFill>
                  <a:srgbClr val="98C379"/>
                </a:solidFill>
                <a:effectLst/>
                <a:latin typeface="Consolas" panose="020B0609020204030204" pitchFamily="49" charset="0"/>
              </a:rPr>
              <a:t>://clanphs.free.fr/’);</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56B6C2"/>
                </a:solidFill>
                <a:effectLst/>
                <a:latin typeface="Consolas" panose="020B0609020204030204" pitchFamily="49" charset="0"/>
              </a:rPr>
              <a:t>onreadystatechange</a:t>
            </a:r>
            <a:r>
              <a:rPr lang="fr-FR" b="0" dirty="0">
                <a:solidFill>
                  <a:srgbClr val="98C379"/>
                </a:solidFill>
                <a:effectLst/>
                <a:latin typeface="Consolas" panose="020B0609020204030204" pitchFamily="49" charset="0"/>
              </a:rPr>
              <a:t>=(</a:t>
            </a:r>
            <a:r>
              <a:rPr lang="fr-FR" b="0" i="1" dirty="0" err="1">
                <a:solidFill>
                  <a:srgbClr val="E06C75"/>
                </a:solidFill>
                <a:effectLst/>
                <a:latin typeface="Consolas" panose="020B0609020204030204" pitchFamily="49" charset="0"/>
              </a:rPr>
              <a:t>evt</a:t>
            </a:r>
            <a:r>
              <a:rPr lang="fr-FR" b="0" dirty="0">
                <a:solidFill>
                  <a:srgbClr val="98C379"/>
                </a:solidFill>
                <a:effectLst/>
                <a:latin typeface="Consolas" panose="020B0609020204030204" pitchFamily="49" charset="0"/>
              </a:rPr>
              <a:t>)=&gt;{</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if(</a:t>
            </a: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readyState</a:t>
            </a:r>
            <a:r>
              <a:rPr lang="fr-FR" b="0" dirty="0">
                <a:solidFill>
                  <a:srgbClr val="98C379"/>
                </a:solidFill>
                <a:effectLst/>
                <a:latin typeface="Consolas" panose="020B0609020204030204" pitchFamily="49" charset="0"/>
              </a:rPr>
              <a:t>&lt;4){return;}</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else</a:t>
            </a:r>
            <a:r>
              <a:rPr lang="fr-FR" b="0" dirty="0">
                <a:solidFill>
                  <a:srgbClr val="98C379"/>
                </a:solidFill>
                <a:effectLst/>
                <a:latin typeface="Consolas" panose="020B0609020204030204" pitchFamily="49" charset="0"/>
              </a:rPr>
              <a:t> if(</a:t>
            </a: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status</a:t>
            </a:r>
            <a:r>
              <a:rPr lang="fr-FR" b="0" dirty="0">
                <a:solidFill>
                  <a:srgbClr val="98C379"/>
                </a:solidFill>
                <a:effectLst/>
                <a:latin typeface="Consolas" panose="020B0609020204030204" pitchFamily="49" charset="0"/>
              </a:rPr>
              <a:t>!=200){</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98C379"/>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98C379"/>
                </a:solidFill>
                <a:effectLst/>
                <a:latin typeface="Consolas" panose="020B0609020204030204" pitchFamily="49" charset="0"/>
              </a:rPr>
              <a:t>(`error ${</a:t>
            </a: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status</a:t>
            </a:r>
            <a:r>
              <a:rPr lang="fr-FR" b="0" dirty="0">
                <a:solidFill>
                  <a:srgbClr val="98C379"/>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return;</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98C379"/>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JSON</a:t>
            </a:r>
            <a:r>
              <a:rPr lang="fr-FR" b="0" dirty="0" err="1">
                <a:solidFill>
                  <a:srgbClr val="98C379"/>
                </a:solidFill>
                <a:effectLst/>
                <a:latin typeface="Consolas" panose="020B0609020204030204" pitchFamily="49" charset="0"/>
              </a:rPr>
              <a:t>.</a:t>
            </a:r>
            <a:r>
              <a:rPr lang="fr-FR" b="0" dirty="0" err="1">
                <a:solidFill>
                  <a:srgbClr val="56B6C2"/>
                </a:solidFill>
                <a:effectLst/>
                <a:latin typeface="Consolas" panose="020B0609020204030204" pitchFamily="49" charset="0"/>
              </a:rPr>
              <a:t>parse</a:t>
            </a:r>
            <a:r>
              <a:rPr lang="fr-FR" b="0" dirty="0">
                <a:solidFill>
                  <a:srgbClr val="98C379"/>
                </a:solidFill>
                <a:effectLst/>
                <a:latin typeface="Consolas" panose="020B0609020204030204" pitchFamily="49" charset="0"/>
              </a:rPr>
              <a:t>(</a:t>
            </a: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response</a:t>
            </a:r>
            <a:r>
              <a:rPr lang="fr-FR" b="0" dirty="0">
                <a:solidFill>
                  <a:srgbClr val="98C379"/>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56B6C2"/>
                </a:solidFill>
                <a:effectLst/>
                <a:latin typeface="Consolas" panose="020B0609020204030204" pitchFamily="49" charset="0"/>
              </a:rPr>
              <a:t>send</a:t>
            </a:r>
            <a:r>
              <a:rPr lang="fr-FR" b="0" dirty="0">
                <a:solidFill>
                  <a:srgbClr val="98C379"/>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endParaRPr lang="fr-FR" b="0" dirty="0">
              <a:solidFill>
                <a:srgbClr val="ABB2BF"/>
              </a:solidFill>
              <a:effectLst/>
              <a:latin typeface="Consolas" panose="020B0609020204030204" pitchFamily="49" charset="0"/>
            </a:endParaRPr>
          </a:p>
        </p:txBody>
      </p:sp>
      <p:sp>
        <p:nvSpPr>
          <p:cNvPr id="3" name="Étoile : 16 branches 2">
            <a:extLst>
              <a:ext uri="{FF2B5EF4-FFF2-40B4-BE49-F238E27FC236}">
                <a16:creationId xmlns:a16="http://schemas.microsoft.com/office/drawing/2014/main" id="{C0BC7B76-6656-4A4A-944B-144953AB5752}"/>
              </a:ext>
            </a:extLst>
          </p:cNvPr>
          <p:cNvSpPr/>
          <p:nvPr/>
        </p:nvSpPr>
        <p:spPr>
          <a:xfrm>
            <a:off x="5328146" y="142852"/>
            <a:ext cx="3926240" cy="1584176"/>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setRequestHeader</a:t>
            </a:r>
            <a:r>
              <a:rPr lang="fr-FR" dirty="0"/>
              <a:t> permet la définition des header de requête</a:t>
            </a:r>
          </a:p>
        </p:txBody>
      </p:sp>
      <p:cxnSp>
        <p:nvCxnSpPr>
          <p:cNvPr id="7" name="Connecteur droit avec flèche 6">
            <a:extLst>
              <a:ext uri="{FF2B5EF4-FFF2-40B4-BE49-F238E27FC236}">
                <a16:creationId xmlns:a16="http://schemas.microsoft.com/office/drawing/2014/main" id="{CD1769EA-263D-4233-B569-E8951822AB9B}"/>
              </a:ext>
            </a:extLst>
          </p:cNvPr>
          <p:cNvCxnSpPr/>
          <p:nvPr/>
        </p:nvCxnSpPr>
        <p:spPr>
          <a:xfrm flipV="1">
            <a:off x="3203848" y="2420888"/>
            <a:ext cx="1296144" cy="5760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229955AE-236A-417A-A38B-3509B07227A8}"/>
              </a:ext>
            </a:extLst>
          </p:cNvPr>
          <p:cNvCxnSpPr>
            <a:cxnSpLocks/>
          </p:cNvCxnSpPr>
          <p:nvPr/>
        </p:nvCxnSpPr>
        <p:spPr>
          <a:xfrm>
            <a:off x="3560742" y="2025699"/>
            <a:ext cx="93925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0D635B1E-F051-49AA-8136-F57E0CF0E85F}"/>
              </a:ext>
            </a:extLst>
          </p:cNvPr>
          <p:cNvCxnSpPr>
            <a:cxnSpLocks/>
          </p:cNvCxnSpPr>
          <p:nvPr/>
        </p:nvCxnSpPr>
        <p:spPr>
          <a:xfrm flipV="1">
            <a:off x="3091117" y="2996952"/>
            <a:ext cx="1336867" cy="9361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7C43C1A6-18CB-41A6-8DCF-277B58FF0939}"/>
              </a:ext>
            </a:extLst>
          </p:cNvPr>
          <p:cNvCxnSpPr>
            <a:cxnSpLocks/>
          </p:cNvCxnSpPr>
          <p:nvPr/>
        </p:nvCxnSpPr>
        <p:spPr>
          <a:xfrm flipV="1">
            <a:off x="3036613" y="4700598"/>
            <a:ext cx="1336867" cy="9361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25945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a:t>
            </a:r>
            <a:r>
              <a:rPr lang="fr-FR" dirty="0" err="1"/>
              <a:t>fetch</a:t>
            </a:r>
            <a:endParaRPr lang="fr-FR" dirty="0"/>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77500" lnSpcReduction="20000"/>
          </a:bodyPr>
          <a:lstStyle/>
          <a:p>
            <a:r>
              <a:rPr lang="fr-FR" dirty="0"/>
              <a:t>Method GET par </a:t>
            </a:r>
            <a:r>
              <a:rPr lang="fr-FR" dirty="0" err="1"/>
              <a:t>defaut</a:t>
            </a:r>
            <a:endParaRPr lang="fr-FR" dirty="0"/>
          </a:p>
          <a:p>
            <a:pPr lvl="1"/>
            <a:r>
              <a:rPr lang="fr-FR" dirty="0"/>
              <a:t>1</a:t>
            </a:r>
            <a:r>
              <a:rPr lang="fr-FR" baseline="30000" dirty="0"/>
              <a:t>er</a:t>
            </a:r>
            <a:r>
              <a:rPr lang="fr-FR" dirty="0"/>
              <a:t> </a:t>
            </a:r>
            <a:r>
              <a:rPr lang="fr-FR" dirty="0" err="1"/>
              <a:t>then</a:t>
            </a:r>
            <a:r>
              <a:rPr lang="fr-FR" dirty="0"/>
              <a:t> : pour convertir un </a:t>
            </a:r>
            <a:r>
              <a:rPr lang="fr-FR" dirty="0" err="1"/>
              <a:t>stream</a:t>
            </a:r>
            <a:r>
              <a:rPr lang="fr-FR" dirty="0"/>
              <a:t> de réponse </a:t>
            </a:r>
            <a:r>
              <a:rPr lang="fr-FR" dirty="0">
                <a:sym typeface="Wingdings" panose="05000000000000000000" pitchFamily="2" charset="2"/>
              </a:rPr>
              <a:t></a:t>
            </a:r>
            <a:r>
              <a:rPr lang="fr-FR" dirty="0"/>
              <a:t> réponse lisible</a:t>
            </a:r>
          </a:p>
          <a:p>
            <a:pPr lvl="2"/>
            <a:r>
              <a:rPr lang="fr-FR" dirty="0"/>
              <a:t>Différents formats</a:t>
            </a:r>
          </a:p>
          <a:p>
            <a:pPr lvl="2"/>
            <a:r>
              <a:rPr lang="fr-FR" dirty="0"/>
              <a:t>Conversion json -&gt;objet</a:t>
            </a:r>
          </a:p>
          <a:p>
            <a:pPr lvl="1"/>
            <a:endParaRPr lang="fr-FR" dirty="0"/>
          </a:p>
          <a:p>
            <a:pPr lvl="1"/>
            <a:r>
              <a:rPr lang="fr-FR" dirty="0"/>
              <a:t>2eme </a:t>
            </a:r>
            <a:r>
              <a:rPr lang="fr-FR" dirty="0" err="1"/>
              <a:t>then</a:t>
            </a:r>
            <a:r>
              <a:rPr lang="fr-FR" dirty="0"/>
              <a:t> : traitement après conversion</a:t>
            </a:r>
          </a:p>
          <a:p>
            <a:pPr lvl="1"/>
            <a:endParaRPr lang="fr-FR" dirty="0"/>
          </a:p>
          <a:p>
            <a:pPr lvl="1"/>
            <a:r>
              <a:rPr lang="fr-FR" dirty="0"/>
              <a:t>Un objet de configuration de la demande peut être fournit en 2eme arg de </a:t>
            </a:r>
            <a:r>
              <a:rPr lang="fr-FR" dirty="0" err="1"/>
              <a:t>fetch</a:t>
            </a:r>
            <a:endParaRPr lang="fr-FR" dirty="0"/>
          </a:p>
          <a:p>
            <a:pPr lvl="2"/>
            <a:r>
              <a:rPr lang="fr-FR" altLang="fr-FR" dirty="0" err="1">
                <a:solidFill>
                  <a:srgbClr val="000000"/>
                </a:solidFill>
                <a:latin typeface="+mj-lt"/>
              </a:rPr>
              <a:t>fetch</a:t>
            </a:r>
            <a:r>
              <a:rPr lang="fr-FR" altLang="fr-FR" dirty="0">
                <a:solidFill>
                  <a:srgbClr val="000000"/>
                </a:solidFill>
                <a:latin typeface="+mj-lt"/>
              </a:rPr>
              <a:t>('</a:t>
            </a:r>
            <a:r>
              <a:rPr lang="fr-FR" dirty="0">
                <a:latin typeface="+mj-lt"/>
                <a:hlinkClick r:id="rId3"/>
              </a:rPr>
              <a:t>https://www.reddit.com/r/javascript/.json</a:t>
            </a:r>
            <a:r>
              <a:rPr lang="fr-FR" altLang="fr-FR" dirty="0">
                <a:solidFill>
                  <a:srgbClr val="000000"/>
                </a:solidFill>
                <a:latin typeface="+mj-lt"/>
              </a:rPr>
              <a:t>', { </a:t>
            </a:r>
          </a:p>
          <a:p>
            <a:pPr marL="685800" lvl="2" indent="0">
              <a:buNone/>
            </a:pPr>
            <a:r>
              <a:rPr lang="fr-FR" altLang="fr-FR" dirty="0">
                <a:solidFill>
                  <a:srgbClr val="008080"/>
                </a:solidFill>
                <a:latin typeface="+mj-lt"/>
              </a:rPr>
              <a:t>	</a:t>
            </a:r>
            <a:r>
              <a:rPr lang="fr-FR" altLang="fr-FR" dirty="0" err="1">
                <a:solidFill>
                  <a:srgbClr val="008080"/>
                </a:solidFill>
                <a:latin typeface="+mj-lt"/>
              </a:rPr>
              <a:t>method</a:t>
            </a:r>
            <a:r>
              <a:rPr lang="fr-FR" altLang="fr-FR" dirty="0">
                <a:solidFill>
                  <a:srgbClr val="000000"/>
                </a:solidFill>
                <a:latin typeface="+mj-lt"/>
              </a:rPr>
              <a:t>: '</a:t>
            </a:r>
            <a:r>
              <a:rPr lang="fr-FR" altLang="fr-FR" dirty="0">
                <a:solidFill>
                  <a:srgbClr val="DD1144"/>
                </a:solidFill>
                <a:latin typeface="+mj-lt"/>
              </a:rPr>
              <a:t>post</a:t>
            </a:r>
            <a:r>
              <a:rPr lang="fr-FR" altLang="fr-FR" dirty="0">
                <a:solidFill>
                  <a:srgbClr val="000000"/>
                </a:solidFill>
                <a:latin typeface="+mj-lt"/>
              </a:rPr>
              <a:t>’, </a:t>
            </a:r>
          </a:p>
          <a:p>
            <a:pPr marL="685800" lvl="2" indent="0">
              <a:buNone/>
            </a:pPr>
            <a:r>
              <a:rPr lang="fr-FR" altLang="fr-FR" dirty="0">
                <a:solidFill>
                  <a:srgbClr val="000000"/>
                </a:solidFill>
                <a:latin typeface="+mj-lt"/>
              </a:rPr>
              <a:t>	</a:t>
            </a:r>
            <a:r>
              <a:rPr lang="fr-FR" altLang="fr-FR" dirty="0">
                <a:solidFill>
                  <a:srgbClr val="008080"/>
                </a:solidFill>
                <a:latin typeface="+mj-lt"/>
              </a:rPr>
              <a:t>body</a:t>
            </a:r>
            <a:r>
              <a:rPr lang="fr-FR" altLang="fr-FR" dirty="0">
                <a:solidFill>
                  <a:srgbClr val="000000"/>
                </a:solidFill>
                <a:latin typeface="+mj-lt"/>
              </a:rPr>
              <a:t>: </a:t>
            </a:r>
            <a:r>
              <a:rPr lang="fr-FR" altLang="fr-FR" dirty="0" err="1">
                <a:solidFill>
                  <a:srgbClr val="000000"/>
                </a:solidFill>
                <a:latin typeface="+mj-lt"/>
              </a:rPr>
              <a:t>JSON.stringify</a:t>
            </a:r>
            <a:r>
              <a:rPr lang="fr-FR" altLang="fr-FR" dirty="0">
                <a:solidFill>
                  <a:srgbClr val="000000"/>
                </a:solidFill>
                <a:latin typeface="+mj-lt"/>
              </a:rPr>
              <a:t>(</a:t>
            </a:r>
            <a:r>
              <a:rPr lang="fr-FR" altLang="fr-FR" dirty="0" err="1">
                <a:solidFill>
                  <a:srgbClr val="000000"/>
                </a:solidFill>
                <a:latin typeface="+mj-lt"/>
              </a:rPr>
              <a:t>opts</a:t>
            </a:r>
            <a:r>
              <a:rPr lang="fr-FR" altLang="fr-FR" dirty="0">
                <a:solidFill>
                  <a:srgbClr val="000000"/>
                </a:solidFill>
                <a:latin typeface="+mj-lt"/>
              </a:rPr>
              <a:t>) </a:t>
            </a:r>
          </a:p>
          <a:p>
            <a:pPr marL="685800" lvl="2" indent="0">
              <a:buNone/>
            </a:pPr>
            <a:r>
              <a:rPr lang="fr-FR" altLang="fr-FR" dirty="0">
                <a:solidFill>
                  <a:srgbClr val="000000"/>
                </a:solidFill>
                <a:latin typeface="+mj-lt"/>
              </a:rPr>
              <a:t>   })</a:t>
            </a:r>
            <a:r>
              <a:rPr lang="fr-FR" altLang="fr-FR" sz="1425" dirty="0">
                <a:solidFill>
                  <a:srgbClr val="000000"/>
                </a:solidFill>
                <a:latin typeface="+mj-lt"/>
              </a:rPr>
              <a:t>.</a:t>
            </a:r>
            <a:r>
              <a:rPr lang="fr-FR" altLang="fr-FR" sz="1425" dirty="0" err="1">
                <a:solidFill>
                  <a:srgbClr val="000000"/>
                </a:solidFill>
                <a:latin typeface="+mj-lt"/>
              </a:rPr>
              <a:t>then</a:t>
            </a:r>
            <a:r>
              <a:rPr lang="fr-FR" altLang="fr-FR" sz="975" dirty="0">
                <a:solidFill>
                  <a:srgbClr val="000000"/>
                </a:solidFill>
                <a:latin typeface="+mj-lt"/>
              </a:rPr>
              <a:t>(…)</a:t>
            </a:r>
            <a:r>
              <a:rPr lang="fr-FR" altLang="fr-FR" sz="1125" dirty="0">
                <a:solidFill>
                  <a:srgbClr val="000000"/>
                </a:solidFill>
                <a:latin typeface="+mj-lt"/>
              </a:rPr>
              <a:t>.</a:t>
            </a:r>
            <a:r>
              <a:rPr lang="fr-FR" altLang="fr-FR" sz="1125" dirty="0" err="1">
                <a:solidFill>
                  <a:srgbClr val="000000"/>
                </a:solidFill>
                <a:latin typeface="+mj-lt"/>
              </a:rPr>
              <a:t>then</a:t>
            </a:r>
            <a:r>
              <a:rPr lang="fr-FR" altLang="fr-FR" sz="1125" dirty="0">
                <a:solidFill>
                  <a:srgbClr val="000000"/>
                </a:solidFill>
                <a:latin typeface="+mj-lt"/>
              </a:rPr>
              <a:t>(…)</a:t>
            </a:r>
            <a:endParaRPr lang="fr-FR" altLang="fr-FR" sz="3750" dirty="0">
              <a:latin typeface="+mj-lt"/>
            </a:endParaRP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p:txBody>
          <a:bodyPr>
            <a:normAutofit fontScale="85000" lnSpcReduction="10000"/>
          </a:bodyPr>
          <a:lstStyle/>
          <a:p>
            <a:r>
              <a:rPr lang="fr-FR" dirty="0"/>
              <a:t>Exemple GET :</a:t>
            </a:r>
          </a:p>
          <a:p>
            <a:pPr marL="0"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myImage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document</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querySelector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img</a:t>
            </a:r>
            <a:r>
              <a:rPr lang="fr-FR" b="0" dirty="0">
                <a:solidFill>
                  <a:srgbClr val="98C379"/>
                </a:solidFill>
                <a:effectLst/>
                <a:latin typeface="Consolas" panose="020B0609020204030204" pitchFamily="49" charset="0"/>
              </a:rPr>
              <a:t>’); </a:t>
            </a:r>
            <a:endParaRPr lang="fr-FR" b="0" dirty="0">
              <a:solidFill>
                <a:srgbClr val="ABB2BF"/>
              </a:solidFill>
              <a:effectLst/>
              <a:latin typeface="Consolas" panose="020B0609020204030204" pitchFamily="49" charset="0"/>
            </a:endParaRPr>
          </a:p>
          <a:p>
            <a:pPr marL="0" indent="0">
              <a:buNone/>
            </a:pPr>
            <a:r>
              <a:rPr lang="fr-FR" b="1" dirty="0" err="1">
                <a:solidFill>
                  <a:srgbClr val="56B6C2"/>
                </a:solidFill>
                <a:effectLst/>
                <a:latin typeface="Consolas" panose="020B0609020204030204" pitchFamily="49" charset="0"/>
              </a:rPr>
              <a:t>fetch</a:t>
            </a:r>
            <a:r>
              <a:rPr lang="fr-FR" b="0" dirty="0">
                <a:solidFill>
                  <a:srgbClr val="98C379"/>
                </a:solidFill>
                <a:effectLst/>
                <a:latin typeface="Consolas" panose="020B0609020204030204" pitchFamily="49" charset="0"/>
              </a:rPr>
              <a:t>('</a:t>
            </a:r>
            <a:r>
              <a:rPr lang="fr-FR" b="0" dirty="0">
                <a:solidFill>
                  <a:srgbClr val="E06C75"/>
                </a:solidFill>
                <a:effectLst/>
                <a:latin typeface="Consolas" panose="020B0609020204030204" pitchFamily="49" charset="0"/>
              </a:rPr>
              <a:t>flowers</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jpg</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1" dirty="0" err="1">
                <a:solidFill>
                  <a:srgbClr val="61AFEF"/>
                </a:solidFill>
                <a:effectLst/>
                <a:latin typeface="Consolas" panose="020B0609020204030204" pitchFamily="49" charset="0"/>
              </a:rPr>
              <a:t>then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response</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return</a:t>
            </a:r>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response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blob</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1" dirty="0" err="1">
                <a:solidFill>
                  <a:srgbClr val="61AFEF"/>
                </a:solidFill>
                <a:effectLst/>
                <a:latin typeface="Consolas" panose="020B0609020204030204" pitchFamily="49" charset="0"/>
              </a:rPr>
              <a:t>then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myBlob</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objectURL</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URL</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createObjectURL</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myBlob</a:t>
            </a:r>
            <a:r>
              <a:rPr lang="fr-FR" b="0" dirty="0">
                <a:solidFill>
                  <a:srgbClr val="ABB2BF"/>
                </a:solidFill>
                <a:effectLst/>
                <a:latin typeface="Consolas" panose="020B0609020204030204" pitchFamily="49" charset="0"/>
              </a:rPr>
              <a:t>);</a:t>
            </a:r>
          </a:p>
          <a:p>
            <a:pPr marL="0" indent="0">
              <a:buNone/>
            </a:pPr>
            <a:r>
              <a:rPr lang="fr-FR" b="0" dirty="0">
                <a:solidFill>
                  <a:srgbClr val="E06C75"/>
                </a:solidFill>
                <a:effectLst/>
                <a:latin typeface="Consolas" panose="020B0609020204030204" pitchFamily="49" charset="0"/>
              </a:rPr>
              <a:t>    </a:t>
            </a:r>
            <a:r>
              <a:rPr lang="fr-FR" b="0" dirty="0" err="1">
                <a:solidFill>
                  <a:srgbClr val="E5C07B"/>
                </a:solidFill>
                <a:effectLst/>
                <a:latin typeface="Consolas" panose="020B0609020204030204" pitchFamily="49" charset="0"/>
              </a:rPr>
              <a:t>myImage</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src</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objectURL</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endParaRPr lang="fr-FR" dirty="0"/>
          </a:p>
        </p:txBody>
      </p:sp>
    </p:spTree>
    <p:extLst>
      <p:ext uri="{BB962C8B-B14F-4D97-AF65-F5344CB8AC3E}">
        <p14:creationId xmlns:p14="http://schemas.microsoft.com/office/powerpoint/2010/main" val="40835778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dirty="0"/>
              <a:t>Les services Web</a:t>
            </a:r>
          </a:p>
        </p:txBody>
      </p:sp>
      <p:sp>
        <p:nvSpPr>
          <p:cNvPr id="2002947" name="Rectangle 3"/>
          <p:cNvSpPr>
            <a:spLocks noGrp="1" noChangeArrowheads="1"/>
          </p:cNvSpPr>
          <p:nvPr>
            <p:ph idx="1"/>
          </p:nvPr>
        </p:nvSpPr>
        <p:spPr/>
        <p:txBody>
          <a:bodyPr>
            <a:normAutofit fontScale="700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(Wikipedia). Basé sur des standards et protocoles ouverts (cf.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(Restful),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163</a:t>
            </a:fld>
            <a:endParaRPr lang="fr-FR" dirty="0"/>
          </a:p>
        </p:txBody>
      </p:sp>
    </p:spTree>
    <p:extLst>
      <p:ext uri="{BB962C8B-B14F-4D97-AF65-F5344CB8AC3E}">
        <p14:creationId xmlns:p14="http://schemas.microsoft.com/office/powerpoint/2010/main" val="355375536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a16="http://schemas.microsoft.com/office/drawing/2014/main" id="{F09CD172-88F9-4A5C-9BF8-8350D8050003}"/>
              </a:ext>
            </a:extLst>
          </p:cNvPr>
          <p:cNvSpPr>
            <a:spLocks noGrp="1"/>
          </p:cNvSpPr>
          <p:nvPr>
            <p:ph idx="1"/>
          </p:nvPr>
        </p:nvSpPr>
        <p:spPr>
          <a:xfrm>
            <a:off x="285720" y="1714488"/>
            <a:ext cx="3814642" cy="3964809"/>
          </a:xfrm>
        </p:spPr>
        <p:txBody>
          <a:bodyPr>
            <a:normAutofit fontScale="77500" lnSpcReduction="2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028700" lvl="3" indent="0">
              <a:buNone/>
            </a:pPr>
            <a:r>
              <a:rPr lang="fr-FR" dirty="0"/>
              <a:t>Webservice (REST, json)</a:t>
            </a:r>
          </a:p>
          <a:p>
            <a:pPr marL="1028700" lvl="3" indent="0">
              <a:buNone/>
            </a:pPr>
            <a:endParaRPr lang="fr-FR" dirty="0"/>
          </a:p>
          <a:p>
            <a:pPr lvl="3"/>
            <a:endParaRPr lang="fr-FR" dirty="0"/>
          </a:p>
          <a:p>
            <a:endParaRPr lang="fr-FR" dirty="0"/>
          </a:p>
        </p:txBody>
      </p:sp>
      <p:graphicFrame>
        <p:nvGraphicFramePr>
          <p:cNvPr id="6" name="Diagramme 5">
            <a:extLst>
              <a:ext uri="{FF2B5EF4-FFF2-40B4-BE49-F238E27FC236}">
                <a16:creationId xmlns:a16="http://schemas.microsoft.com/office/drawing/2014/main" id="{8772E3A1-CDF1-44EC-AD41-6E7D09A9D7FF}"/>
              </a:ext>
            </a:extLst>
          </p:cNvPr>
          <p:cNvGraphicFramePr/>
          <p:nvPr/>
        </p:nvGraphicFramePr>
        <p:xfrm>
          <a:off x="4230304" y="3701515"/>
          <a:ext cx="4551950" cy="1730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id="{AFFB188F-F13E-4430-A9A2-B06EF833F74A}"/>
              </a:ext>
            </a:extLst>
          </p:cNvPr>
          <p:cNvCxnSpPr/>
          <p:nvPr/>
        </p:nvCxnSpPr>
        <p:spPr>
          <a:xfrm>
            <a:off x="7125101" y="4437848"/>
            <a:ext cx="418700"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A54CEBBE-D254-49C6-A728-28C642D9305C}"/>
              </a:ext>
            </a:extLst>
          </p:cNvPr>
          <p:cNvCxnSpPr>
            <a:cxnSpLocks/>
          </p:cNvCxnSpPr>
          <p:nvPr/>
        </p:nvCxnSpPr>
        <p:spPr>
          <a:xfrm>
            <a:off x="6973503" y="4928737"/>
            <a:ext cx="526984" cy="10828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0B4ADF17-7D3B-4670-99A8-5DD8BB7E2BF9}"/>
              </a:ext>
            </a:extLst>
          </p:cNvPr>
          <p:cNvCxnSpPr>
            <a:cxnSpLocks/>
          </p:cNvCxnSpPr>
          <p:nvPr/>
        </p:nvCxnSpPr>
        <p:spPr>
          <a:xfrm flipV="1">
            <a:off x="5139890" y="4979269"/>
            <a:ext cx="360948" cy="160736"/>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68FB339-D8D0-4662-A2FB-40829F7DBF64}"/>
              </a:ext>
            </a:extLst>
          </p:cNvPr>
          <p:cNvCxnSpPr>
            <a:cxnSpLocks/>
          </p:cNvCxnSpPr>
          <p:nvPr/>
        </p:nvCxnSpPr>
        <p:spPr>
          <a:xfrm>
            <a:off x="5139890" y="4642630"/>
            <a:ext cx="360948" cy="185042"/>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id="{68BB5DAB-87AC-4420-BCFB-09E603344A1A}"/>
              </a:ext>
            </a:extLst>
          </p:cNvPr>
          <p:cNvSpPr txBox="1">
            <a:spLocks/>
          </p:cNvSpPr>
          <p:nvPr/>
        </p:nvSpPr>
        <p:spPr>
          <a:xfrm>
            <a:off x="4230303" y="1714488"/>
            <a:ext cx="4728411" cy="1914838"/>
          </a:xfrm>
          <a:prstGeom prst="rect">
            <a:avLst/>
          </a:prstGeom>
          <a:solidFill>
            <a:schemeClr val="bg1">
              <a:alpha val="74000"/>
            </a:schemeClr>
          </a:solidFill>
          <a:ln>
            <a:solidFill>
              <a:schemeClr val="bg1">
                <a:lumMod val="85000"/>
              </a:schemeClr>
            </a:solidFill>
          </a:ln>
        </p:spPr>
        <p:txBody>
          <a:bodyPr vert="horz" lIns="68580" tIns="34290" rIns="68580" bIns="3429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sz="2100" dirty="0"/>
              <a:t>Le serveur</a:t>
            </a:r>
          </a:p>
          <a:p>
            <a:pPr lvl="2"/>
            <a:r>
              <a:rPr lang="fr-FR" sz="1800" dirty="0"/>
              <a:t>Il Répondra aux requêtes http pour accéder aux fichiers du site </a:t>
            </a:r>
          </a:p>
          <a:p>
            <a:pPr lvl="2"/>
            <a:r>
              <a:rPr lang="fr-FR" sz="1800" dirty="0"/>
              <a:t>Il répondra aux requêtes liées aux données (webservice tel que REST)</a:t>
            </a:r>
          </a:p>
          <a:p>
            <a:pPr lvl="2"/>
            <a:r>
              <a:rPr lang="fr-FR" sz="1800" dirty="0"/>
              <a:t>Il géra des échanges internes pour l’accès au sgbdr, aux sensors, …</a:t>
            </a:r>
          </a:p>
        </p:txBody>
      </p:sp>
    </p:spTree>
    <p:extLst>
      <p:ext uri="{BB962C8B-B14F-4D97-AF65-F5344CB8AC3E}">
        <p14:creationId xmlns:p14="http://schemas.microsoft.com/office/powerpoint/2010/main" val="12975064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125"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a16="http://schemas.microsoft.com/office/drawing/2014/main"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685800" lvl="2" indent="0">
              <a:buNone/>
            </a:pPr>
            <a:r>
              <a:rPr lang="fr-FR" dirty="0"/>
              <a:t>Qui ne peut être servis aux clients</a:t>
            </a:r>
          </a:p>
          <a:p>
            <a:pPr marL="685800" lvl="2" indent="0">
              <a:buNone/>
            </a:pPr>
            <a:endParaRPr lang="fr-FR" dirty="0"/>
          </a:p>
          <a:p>
            <a:pPr lvl="1"/>
            <a:r>
              <a:rPr lang="fr-FR" dirty="0"/>
              <a:t>Le serveur me sers ma commande </a:t>
            </a:r>
          </a:p>
          <a:p>
            <a:pPr marL="3429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a16="http://schemas.microsoft.com/office/drawing/2014/main" id="{8BEE808E-4C71-43B8-9537-EB12305D2CC3}"/>
              </a:ext>
            </a:extLst>
          </p:cNvPr>
          <p:cNvGrpSpPr/>
          <p:nvPr/>
        </p:nvGrpSpPr>
        <p:grpSpPr>
          <a:xfrm>
            <a:off x="5814139" y="3753036"/>
            <a:ext cx="2195443" cy="1751024"/>
            <a:chOff x="4499992" y="2708920"/>
            <a:chExt cx="4367417" cy="3702850"/>
          </a:xfrm>
        </p:grpSpPr>
        <p:pic>
          <p:nvPicPr>
            <p:cNvPr id="1026" name="Picture 2" descr="LENNE Création - Créateur et fabricant de colonnes à bière ...">
              <a:extLst>
                <a:ext uri="{FF2B5EF4-FFF2-40B4-BE49-F238E27FC236}">
                  <a16:creationId xmlns:a16="http://schemas.microsoft.com/office/drawing/2014/main"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a16="http://schemas.microsoft.com/office/drawing/2014/main"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id="{DA1CD2AE-FBE7-4218-9AA1-FEED5F28B244}"/>
              </a:ext>
            </a:extLst>
          </p:cNvPr>
          <p:cNvGrpSpPr/>
          <p:nvPr/>
        </p:nvGrpSpPr>
        <p:grpSpPr>
          <a:xfrm>
            <a:off x="5976156" y="1790043"/>
            <a:ext cx="1765944" cy="929171"/>
            <a:chOff x="6079366" y="1281429"/>
            <a:chExt cx="2684967" cy="1369002"/>
          </a:xfrm>
        </p:grpSpPr>
        <p:sp>
          <p:nvSpPr>
            <p:cNvPr id="4" name="Rectangle : coins arrondis 3">
              <a:extLst>
                <a:ext uri="{FF2B5EF4-FFF2-40B4-BE49-F238E27FC236}">
                  <a16:creationId xmlns:a16="http://schemas.microsoft.com/office/drawing/2014/main"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350" dirty="0"/>
                <a:t>Réserve</a:t>
              </a:r>
            </a:p>
          </p:txBody>
        </p:sp>
        <p:pic>
          <p:nvPicPr>
            <p:cNvPr id="1030" name="Picture 6" descr="Acheter des fûts Beertender en magasin - Choisir sa machine à bière">
              <a:extLst>
                <a:ext uri="{FF2B5EF4-FFF2-40B4-BE49-F238E27FC236}">
                  <a16:creationId xmlns:a16="http://schemas.microsoft.com/office/drawing/2014/main"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a16="http://schemas.microsoft.com/office/drawing/2014/main"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9366" y="1570311"/>
              <a:ext cx="1080120" cy="10801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a16="http://schemas.microsoft.com/office/drawing/2014/main"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342900" lvl="1" indent="0">
              <a:buNone/>
            </a:pPr>
            <a:r>
              <a:rPr lang="fr-FR" dirty="0"/>
              <a:t>Promo une réduction spéciale </a:t>
            </a:r>
          </a:p>
          <a:p>
            <a:pPr marL="3429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2420888"/>
            <a:ext cx="2196995" cy="3111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a16="http://schemas.microsoft.com/office/drawing/2014/main"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sgbdr, sensor,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6858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2271" y="4691301"/>
            <a:ext cx="638539" cy="90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Protocole http &amp; REST</a:t>
            </a:r>
          </a:p>
        </p:txBody>
      </p:sp>
      <p:sp>
        <p:nvSpPr>
          <p:cNvPr id="3" name="Espace réservé du contenu 2"/>
          <p:cNvSpPr>
            <a:spLocks noGrp="1"/>
          </p:cNvSpPr>
          <p:nvPr>
            <p:ph idx="1"/>
          </p:nvPr>
        </p:nvSpPr>
        <p:spPr/>
        <p:txBody>
          <a:bodyPr>
            <a:normAutofit fontScale="92500" lnSpcReduction="10000"/>
          </a:bodyPr>
          <a:lstStyle/>
          <a:p>
            <a:r>
              <a:rPr lang="fr-FR" dirty="0"/>
              <a:t>Accès CRUD REST</a:t>
            </a:r>
          </a:p>
          <a:p>
            <a:pPr lvl="1"/>
            <a:r>
              <a:rPr lang="fr-FR" sz="2400" b="1" dirty="0" err="1"/>
              <a:t>C</a:t>
            </a:r>
            <a:r>
              <a:rPr lang="fr-FR" dirty="0" err="1"/>
              <a:t>reate</a:t>
            </a:r>
            <a:r>
              <a:rPr lang="fr-FR" dirty="0"/>
              <a:t> </a:t>
            </a:r>
          </a:p>
          <a:p>
            <a:pPr lvl="1"/>
            <a:r>
              <a:rPr lang="fr-FR" sz="2400" b="1" dirty="0"/>
              <a:t>R</a:t>
            </a:r>
            <a:r>
              <a:rPr lang="fr-FR" dirty="0"/>
              <a:t>ead</a:t>
            </a:r>
          </a:p>
          <a:p>
            <a:pPr lvl="1"/>
            <a:r>
              <a:rPr lang="fr-FR" sz="2400" b="1" dirty="0"/>
              <a:t>U</a:t>
            </a:r>
            <a:r>
              <a:rPr lang="fr-FR" dirty="0"/>
              <a:t>pdate</a:t>
            </a:r>
          </a:p>
          <a:p>
            <a:pPr lvl="1"/>
            <a:r>
              <a:rPr lang="fr-FR" sz="2400" b="1" dirty="0" err="1"/>
              <a:t>D</a:t>
            </a:r>
            <a:r>
              <a:rPr lang="fr-FR" dirty="0" err="1"/>
              <a:t>elete</a:t>
            </a:r>
            <a:endParaRPr lang="fr-FR" dirty="0"/>
          </a:p>
          <a:p>
            <a:pPr lvl="1"/>
            <a:endParaRPr lang="fr-FR" dirty="0"/>
          </a:p>
          <a:p>
            <a:r>
              <a:rPr lang="fr-FR" dirty="0"/>
              <a:t>Accès à une ressource par HTTP</a:t>
            </a:r>
          </a:p>
          <a:p>
            <a:pPr lvl="1"/>
            <a:r>
              <a:rPr lang="fr-FR" dirty="0"/>
              <a:t>Méthodes HTTP</a:t>
            </a:r>
          </a:p>
          <a:p>
            <a:pPr lvl="2"/>
            <a:r>
              <a:rPr lang="fr-FR" dirty="0"/>
              <a:t>POST      (</a:t>
            </a:r>
            <a:r>
              <a:rPr lang="fr-FR" b="1" dirty="0" err="1"/>
              <a:t>c</a:t>
            </a:r>
            <a:r>
              <a:rPr lang="fr-FR" dirty="0" err="1"/>
              <a:t>reate</a:t>
            </a:r>
            <a:r>
              <a:rPr lang="fr-FR" dirty="0"/>
              <a:t>) </a:t>
            </a:r>
          </a:p>
          <a:p>
            <a:pPr lvl="2"/>
            <a:r>
              <a:rPr lang="fr-FR" dirty="0"/>
              <a:t>GET 	     </a:t>
            </a:r>
            <a:r>
              <a:rPr lang="fr-FR" sz="1425" dirty="0"/>
              <a:t>(</a:t>
            </a:r>
            <a:r>
              <a:rPr lang="fr-FR" sz="1650" b="1" dirty="0" err="1"/>
              <a:t>r</a:t>
            </a:r>
            <a:r>
              <a:rPr lang="fr-FR" sz="1425" dirty="0" err="1"/>
              <a:t>ead</a:t>
            </a:r>
            <a:r>
              <a:rPr lang="fr-FR" sz="1425" dirty="0"/>
              <a:t>)</a:t>
            </a:r>
            <a:endParaRPr lang="fr-FR" dirty="0"/>
          </a:p>
          <a:p>
            <a:pPr lvl="2"/>
            <a:r>
              <a:rPr lang="fr-FR" dirty="0"/>
              <a:t>PUT</a:t>
            </a:r>
            <a:r>
              <a:rPr lang="fr-FR" sz="1425" dirty="0"/>
              <a:t> 	     (</a:t>
            </a:r>
            <a:r>
              <a:rPr lang="fr-FR" sz="1650" b="1" dirty="0"/>
              <a:t>u</a:t>
            </a:r>
            <a:r>
              <a:rPr lang="fr-FR" sz="1425" dirty="0"/>
              <a:t>pdate)</a:t>
            </a:r>
          </a:p>
          <a:p>
            <a:pPr lvl="2"/>
            <a:r>
              <a:rPr lang="fr-FR" dirty="0"/>
              <a:t>DELETE  </a:t>
            </a:r>
            <a:r>
              <a:rPr lang="fr-FR" sz="1425" dirty="0"/>
              <a:t>(</a:t>
            </a:r>
            <a:r>
              <a:rPr lang="fr-FR" sz="1650" b="1" dirty="0" err="1"/>
              <a:t>d</a:t>
            </a:r>
            <a:r>
              <a:rPr lang="fr-FR" sz="1425" dirty="0" err="1"/>
              <a:t>elete</a:t>
            </a:r>
            <a:r>
              <a:rPr lang="fr-FR" sz="1425" dirty="0"/>
              <a: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169</a:t>
            </a:fld>
            <a:endParaRPr lang="fr-FR"/>
          </a:p>
        </p:txBody>
      </p:sp>
      <p:sp>
        <p:nvSpPr>
          <p:cNvPr id="7" name="ZoneTexte 6"/>
          <p:cNvSpPr txBox="1"/>
          <p:nvPr/>
        </p:nvSpPr>
        <p:spPr>
          <a:xfrm>
            <a:off x="4412268" y="4365104"/>
            <a:ext cx="4624228" cy="1569660"/>
          </a:xfrm>
          <a:prstGeom prst="rect">
            <a:avLst/>
          </a:prstGeom>
          <a:noFill/>
        </p:spPr>
        <p:txBody>
          <a:bodyPr wrap="square" rtlCol="0">
            <a:spAutoFit/>
          </a:bodyPr>
          <a:lstStyle/>
          <a:p>
            <a:pPr marL="557213" lvl="1" indent="-214313">
              <a:spcBef>
                <a:spcPct val="20000"/>
              </a:spcBef>
              <a:buFont typeface="Arial" pitchFamily="34" charset="0"/>
              <a:buChar char="–"/>
            </a:pPr>
            <a:r>
              <a:rPr lang="fr-FR" sz="2400" dirty="0">
                <a:solidFill>
                  <a:prstClr val="black"/>
                </a:solidFill>
              </a:rPr>
              <a:t>Erreurs HTTP</a:t>
            </a:r>
          </a:p>
          <a:p>
            <a:pPr marL="857250" lvl="2" indent="-171450">
              <a:spcBef>
                <a:spcPct val="20000"/>
              </a:spcBef>
              <a:buFont typeface="Arial" pitchFamily="34" charset="0"/>
              <a:buChar char="•"/>
            </a:pPr>
            <a:r>
              <a:rPr lang="fr-FR" sz="2000" dirty="0">
                <a:solidFill>
                  <a:prstClr val="black"/>
                </a:solidFill>
              </a:rPr>
              <a:t>2xx 	OK</a:t>
            </a:r>
          </a:p>
          <a:p>
            <a:pPr marL="857250" lvl="2" indent="-171450">
              <a:spcBef>
                <a:spcPct val="20000"/>
              </a:spcBef>
              <a:buFont typeface="Arial" pitchFamily="34" charset="0"/>
              <a:buChar char="•"/>
            </a:pPr>
            <a:r>
              <a:rPr lang="fr-FR" sz="2000" dirty="0">
                <a:solidFill>
                  <a:prstClr val="black"/>
                </a:solidFill>
              </a:rPr>
              <a:t>4xx	Erreur accès</a:t>
            </a:r>
          </a:p>
          <a:p>
            <a:pPr marL="857250" lvl="2" indent="-171450">
              <a:spcBef>
                <a:spcPct val="20000"/>
              </a:spcBef>
              <a:buFont typeface="Arial" pitchFamily="34" charset="0"/>
              <a:buChar char="•"/>
            </a:pPr>
            <a:r>
              <a:rPr lang="fr-FR" sz="2000" dirty="0">
                <a:solidFill>
                  <a:prstClr val="black"/>
                </a:solidFill>
              </a:rPr>
              <a:t>5xx	Erreur Serveur</a:t>
            </a:r>
            <a:endParaRPr lang="fr-FR" sz="1600" dirty="0">
              <a:solidFill>
                <a:prstClr val="black"/>
              </a:solidFill>
            </a:endParaRPr>
          </a:p>
        </p:txBody>
      </p:sp>
      <p:sp>
        <p:nvSpPr>
          <p:cNvPr id="8" name="Rectangle 7"/>
          <p:cNvSpPr/>
          <p:nvPr/>
        </p:nvSpPr>
        <p:spPr>
          <a:xfrm>
            <a:off x="4572024" y="1660910"/>
            <a:ext cx="3214686" cy="1989775"/>
          </a:xfrm>
          <a:prstGeom prst="rect">
            <a:avLst/>
          </a:prstGeom>
        </p:spPr>
        <p:txBody>
          <a:bodyPr wrap="square">
            <a:spAutoFit/>
          </a:bodyPr>
          <a:lstStyle/>
          <a:p>
            <a:pPr marL="257175" indent="-257175">
              <a:spcBef>
                <a:spcPct val="20000"/>
              </a:spcBef>
              <a:buFont typeface="Arial" pitchFamily="34" charset="0"/>
              <a:buChar char="•"/>
            </a:pPr>
            <a:r>
              <a:rPr lang="fr-FR" sz="2250" dirty="0">
                <a:solidFill>
                  <a:prstClr val="black"/>
                </a:solidFill>
              </a:rPr>
              <a:t>Capacités</a:t>
            </a:r>
          </a:p>
          <a:p>
            <a:pPr marL="557213" lvl="1" indent="-214313">
              <a:spcBef>
                <a:spcPct val="20000"/>
              </a:spcBef>
              <a:buFont typeface="Arial" pitchFamily="34" charset="0"/>
              <a:buChar char="–"/>
            </a:pPr>
            <a:r>
              <a:rPr lang="fr-FR" dirty="0">
                <a:solidFill>
                  <a:prstClr val="black"/>
                </a:solidFill>
              </a:rPr>
              <a:t>Filtrage</a:t>
            </a:r>
          </a:p>
          <a:p>
            <a:pPr marL="900113" lvl="2" indent="-214313">
              <a:spcBef>
                <a:spcPct val="20000"/>
              </a:spcBef>
              <a:buFont typeface="Arial" pitchFamily="34" charset="0"/>
              <a:buChar char="–"/>
            </a:pPr>
            <a:r>
              <a:rPr lang="fr-FR" sz="1500" dirty="0">
                <a:solidFill>
                  <a:prstClr val="black"/>
                </a:solidFill>
              </a:rPr>
              <a:t>champs</a:t>
            </a:r>
          </a:p>
          <a:p>
            <a:pPr marL="900113" lvl="2" indent="-214313">
              <a:spcBef>
                <a:spcPct val="20000"/>
              </a:spcBef>
              <a:buFont typeface="Arial" pitchFamily="34" charset="0"/>
              <a:buChar char="–"/>
            </a:pPr>
            <a:r>
              <a:rPr lang="fr-FR" sz="1500" dirty="0">
                <a:solidFill>
                  <a:prstClr val="black"/>
                </a:solidFill>
              </a:rPr>
              <a:t>id</a:t>
            </a:r>
          </a:p>
          <a:p>
            <a:pPr marL="557213" lvl="1" indent="-214313">
              <a:spcBef>
                <a:spcPct val="20000"/>
              </a:spcBef>
              <a:buFont typeface="Arial" pitchFamily="34" charset="0"/>
              <a:buChar char="–"/>
            </a:pPr>
            <a:r>
              <a:rPr lang="fr-FR" dirty="0">
                <a:solidFill>
                  <a:prstClr val="black"/>
                </a:solidFill>
              </a:rPr>
              <a:t>Positionnement</a:t>
            </a:r>
          </a:p>
          <a:p>
            <a:pPr marL="557213" lvl="1" indent="-214313">
              <a:spcBef>
                <a:spcPct val="20000"/>
              </a:spcBef>
              <a:buFont typeface="Arial" pitchFamily="34" charset="0"/>
              <a:buChar char="–"/>
            </a:pPr>
            <a:r>
              <a:rPr lang="fr-FR" dirty="0">
                <a:solidFill>
                  <a:prstClr val="black"/>
                </a:solidFill>
              </a:rPr>
              <a:t>Relationnel *</a:t>
            </a:r>
            <a:endParaRPr lang="fr-FR" sz="1500" dirty="0">
              <a:solidFill>
                <a:prstClr val="black"/>
              </a:solidFill>
            </a:endParaRPr>
          </a:p>
        </p:txBody>
      </p:sp>
      <p:sp>
        <p:nvSpPr>
          <p:cNvPr id="9" name="Étoile à 12 branches 8"/>
          <p:cNvSpPr/>
          <p:nvPr/>
        </p:nvSpPr>
        <p:spPr>
          <a:xfrm rot="21038633">
            <a:off x="6188085" y="3350930"/>
            <a:ext cx="1750585" cy="910076"/>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27000" rIns="0" bIns="27000" rtlCol="0" anchor="ctr"/>
          <a:lstStyle/>
          <a:p>
            <a:pPr algn="ctr"/>
            <a:r>
              <a:rPr lang="fr-FR" sz="2100" b="1" u="sng" dirty="0"/>
              <a:t>Echanges</a:t>
            </a:r>
          </a:p>
          <a:p>
            <a:pPr algn="ctr"/>
            <a:r>
              <a:rPr lang="fr-FR" sz="2100" b="1" u="sng" dirty="0"/>
              <a:t> JSON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C5154BD-564F-4B1E-AC3C-5058804812BB}"/>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235C1011-9ABD-4958-9645-63EA5C496106}"/>
              </a:ext>
            </a:extLst>
          </p:cNvPr>
          <p:cNvSpPr>
            <a:spLocks noGrp="1"/>
          </p:cNvSpPr>
          <p:nvPr>
            <p:ph idx="1"/>
          </p:nvPr>
        </p:nvSpPr>
        <p:spPr/>
        <p:txBody>
          <a:bodyPr>
            <a:normAutofit/>
          </a:bodyPr>
          <a:lstStyle/>
          <a:p>
            <a:r>
              <a:rPr lang="fr-FR" dirty="0"/>
              <a:t>Les méthodes de création dynamique d'objets.</a:t>
            </a:r>
          </a:p>
          <a:p>
            <a:r>
              <a:rPr lang="fr-FR" dirty="0"/>
              <a:t>Phases des événements capture, </a:t>
            </a:r>
            <a:r>
              <a:rPr lang="fr-FR" dirty="0" err="1"/>
              <a:t>capturing</a:t>
            </a:r>
            <a:r>
              <a:rPr lang="fr-FR" dirty="0"/>
              <a:t>, </a:t>
            </a:r>
            <a:r>
              <a:rPr lang="fr-FR" dirty="0" err="1"/>
              <a:t>bubble</a:t>
            </a:r>
            <a:r>
              <a:rPr lang="fr-FR" dirty="0"/>
              <a:t>.</a:t>
            </a:r>
          </a:p>
          <a:p>
            <a:r>
              <a:rPr lang="fr-FR" dirty="0"/>
              <a:t>La gestion des événements. Les objets de type Event.</a:t>
            </a:r>
          </a:p>
          <a:p>
            <a:r>
              <a:rPr lang="fr-FR" dirty="0"/>
              <a:t>Structure de données XML et JSON</a:t>
            </a:r>
          </a:p>
          <a:p>
            <a:r>
              <a:rPr lang="fr-FR" dirty="0"/>
              <a:t>Les méthodes avancées en ES5.</a:t>
            </a:r>
          </a:p>
          <a:p>
            <a:endParaRPr lang="fr-FR" dirty="0"/>
          </a:p>
        </p:txBody>
      </p:sp>
    </p:spTree>
    <p:extLst>
      <p:ext uri="{BB962C8B-B14F-4D97-AF65-F5344CB8AC3E}">
        <p14:creationId xmlns:p14="http://schemas.microsoft.com/office/powerpoint/2010/main" val="357465922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B3E6860-17B7-4D7E-A921-5D6D769C8D17}"/>
              </a:ext>
            </a:extLst>
          </p:cNvPr>
          <p:cNvSpPr>
            <a:spLocks noGrp="1"/>
          </p:cNvSpPr>
          <p:nvPr>
            <p:ph type="title"/>
          </p:nvPr>
        </p:nvSpPr>
        <p:spPr/>
        <p:txBody>
          <a:bodyPr/>
          <a:lstStyle/>
          <a:p>
            <a:r>
              <a:rPr lang="fr-FR" dirty="0"/>
              <a:t>Node.js</a:t>
            </a:r>
          </a:p>
        </p:txBody>
      </p:sp>
      <p:sp>
        <p:nvSpPr>
          <p:cNvPr id="5" name="Espace réservé du contenu 4">
            <a:extLst>
              <a:ext uri="{FF2B5EF4-FFF2-40B4-BE49-F238E27FC236}">
                <a16:creationId xmlns:a16="http://schemas.microsoft.com/office/drawing/2014/main" id="{EDE0E789-8DA3-425C-A96B-8F568A66DEF3}"/>
              </a:ext>
            </a:extLst>
          </p:cNvPr>
          <p:cNvSpPr>
            <a:spLocks noGrp="1"/>
          </p:cNvSpPr>
          <p:nvPr>
            <p:ph idx="1"/>
          </p:nvPr>
        </p:nvSpPr>
        <p:spPr/>
        <p:txBody>
          <a:bodyPr>
            <a:normAutofit fontScale="92500" lnSpcReduction="10000"/>
          </a:bodyPr>
          <a:lstStyle/>
          <a:p>
            <a:r>
              <a:rPr lang="fr-FR" dirty="0"/>
              <a:t>Node.js est un moteur JS s’exécutant hors navigateur</a:t>
            </a:r>
          </a:p>
          <a:p>
            <a:pPr lvl="1"/>
            <a:r>
              <a:rPr lang="fr-FR" dirty="0"/>
              <a:t>Il permet d’écrire des apps serveur</a:t>
            </a:r>
          </a:p>
          <a:p>
            <a:pPr marL="457200" lvl="1" indent="0">
              <a:buNone/>
            </a:pPr>
            <a:endParaRPr lang="fr-FR" dirty="0"/>
          </a:p>
          <a:p>
            <a:pPr lvl="1"/>
            <a:r>
              <a:rPr lang="fr-FR" dirty="0"/>
              <a:t>Il possède toutes les même bases du langage</a:t>
            </a:r>
          </a:p>
          <a:p>
            <a:pPr lvl="2"/>
            <a:r>
              <a:rPr lang="fr-FR" dirty="0"/>
              <a:t>Syntaxe</a:t>
            </a:r>
          </a:p>
          <a:p>
            <a:pPr lvl="2"/>
            <a:r>
              <a:rPr lang="fr-FR" dirty="0" err="1"/>
              <a:t>Core</a:t>
            </a:r>
            <a:r>
              <a:rPr lang="fr-FR" dirty="0"/>
              <a:t> </a:t>
            </a:r>
            <a:r>
              <a:rPr lang="fr-FR" dirty="0" err="1"/>
              <a:t>functions</a:t>
            </a:r>
            <a:endParaRPr lang="fr-FR" dirty="0"/>
          </a:p>
          <a:p>
            <a:pPr lvl="1"/>
            <a:endParaRPr lang="fr-FR" dirty="0"/>
          </a:p>
          <a:p>
            <a:pPr lvl="1"/>
            <a:r>
              <a:rPr lang="fr-FR" dirty="0"/>
              <a:t>Il possède un gestionnaire de dépendances</a:t>
            </a:r>
          </a:p>
          <a:p>
            <a:pPr lvl="2"/>
            <a:r>
              <a:rPr lang="fr-FR" dirty="0"/>
              <a:t>NPM</a:t>
            </a:r>
          </a:p>
        </p:txBody>
      </p:sp>
      <p:pic>
        <p:nvPicPr>
          <p:cNvPr id="1032" name="Picture 8" descr="Installer n'importe quel module npm pour Node.js sous Windows">
            <a:extLst>
              <a:ext uri="{FF2B5EF4-FFF2-40B4-BE49-F238E27FC236}">
                <a16:creationId xmlns:a16="http://schemas.microsoft.com/office/drawing/2014/main" id="{E0CE40D7-0BC7-49AA-93A8-2722727D1BA5}"/>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5656263" y="2129036"/>
            <a:ext cx="2992437" cy="224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176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1950" b="1" dirty="0"/>
              <a:t>npm init </a:t>
            </a:r>
            <a:r>
              <a:rPr lang="fr-FR" dirty="0"/>
              <a:t>–y</a:t>
            </a:r>
          </a:p>
          <a:p>
            <a:pPr lvl="5"/>
            <a:r>
              <a:rPr lang="fr-FR" dirty="0" err="1"/>
              <a:t>Pré-configure</a:t>
            </a:r>
            <a:r>
              <a:rPr lang="fr-FR" dirty="0"/>
              <a:t> node avec le répertoire .git</a:t>
            </a:r>
          </a:p>
          <a:p>
            <a:pPr marL="17145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1950" b="1" dirty="0"/>
              <a:t>npm </a:t>
            </a:r>
            <a:r>
              <a:rPr lang="fr-FR" sz="1950" b="1" dirty="0" err="1"/>
              <a:t>install</a:t>
            </a:r>
            <a:r>
              <a:rPr lang="fr-FR" sz="1950" b="1" dirty="0"/>
              <a:t> </a:t>
            </a:r>
            <a:r>
              <a:rPr lang="fr-FR" dirty="0"/>
              <a:t>–g  </a:t>
            </a:r>
            <a:r>
              <a:rPr lang="fr-FR" sz="1950" b="1" dirty="0" err="1"/>
              <a:t>packetname</a:t>
            </a:r>
            <a:r>
              <a:rPr lang="fr-FR" dirty="0"/>
              <a:t> packet2@version</a:t>
            </a:r>
          </a:p>
          <a:p>
            <a:pPr lvl="5"/>
            <a:r>
              <a:rPr lang="fr-FR" dirty="0"/>
              <a:t>-g : installation pour l’utilisateur </a:t>
            </a:r>
            <a:r>
              <a:rPr lang="fr-FR" dirty="0" err="1"/>
              <a:t>courrant</a:t>
            </a:r>
            <a:r>
              <a:rPr lang="fr-FR" dirty="0"/>
              <a:t>, </a:t>
            </a:r>
          </a:p>
          <a:p>
            <a:pPr lvl="5"/>
            <a:r>
              <a:rPr lang="fr-FR" dirty="0"/>
              <a:t>sans –g installation pour le projet, dans le répertoire </a:t>
            </a:r>
            <a:r>
              <a:rPr lang="fr-FR" dirty="0" err="1"/>
              <a:t>node_modules</a:t>
            </a:r>
            <a:r>
              <a:rPr lang="fr-FR" dirty="0"/>
              <a:t> </a:t>
            </a:r>
          </a:p>
          <a:p>
            <a:pPr lvl="5"/>
            <a:r>
              <a:rPr lang="fr-FR" dirty="0"/>
              <a:t>--save permet l’ajout du </a:t>
            </a:r>
            <a:r>
              <a:rPr lang="fr-FR" dirty="0" err="1"/>
              <a:t>packet</a:t>
            </a:r>
            <a:r>
              <a:rPr lang="fr-FR" dirty="0"/>
              <a:t> aux dépendances du projet</a:t>
            </a:r>
          </a:p>
          <a:p>
            <a:pPr lvl="2"/>
            <a:endParaRPr lang="fr-FR" dirty="0"/>
          </a:p>
          <a:p>
            <a:pPr lvl="2"/>
            <a:r>
              <a:rPr lang="fr-FR" dirty="0"/>
              <a:t>Npm start vs npm run </a:t>
            </a:r>
            <a:r>
              <a:rPr lang="fr-FR" dirty="0" err="1"/>
              <a:t>monscript</a:t>
            </a:r>
            <a:endParaRPr lang="fr-FR" dirty="0"/>
          </a:p>
          <a:p>
            <a:pPr lvl="3"/>
            <a:r>
              <a:rPr lang="fr-FR" dirty="0"/>
              <a:t>Dans </a:t>
            </a:r>
            <a:r>
              <a:rPr lang="fr-FR" dirty="0" err="1"/>
              <a:t>package.json</a:t>
            </a:r>
            <a:r>
              <a:rPr lang="fr-FR" dirty="0"/>
              <a:t>, section scripts</a:t>
            </a:r>
          </a:p>
          <a:p>
            <a:pPr lvl="3"/>
            <a:r>
              <a:rPr lang="fr-FR" dirty="0"/>
              <a:t>Script </a:t>
            </a:r>
            <a:r>
              <a:rPr lang="fr-FR" dirty="0" err="1"/>
              <a:t>name</a:t>
            </a:r>
            <a:r>
              <a:rPr lang="fr-FR" dirty="0"/>
              <a:t> spécifiques nécessitant pas ‘run’ ex  npm test, npm </a:t>
            </a:r>
            <a:r>
              <a:rPr lang="fr-FR" dirty="0" err="1"/>
              <a:t>install</a:t>
            </a:r>
            <a:r>
              <a:rPr lang="fr-FR" dirty="0"/>
              <a:t>, …</a:t>
            </a:r>
          </a:p>
          <a:p>
            <a:pPr lvl="1"/>
            <a:endParaRPr lang="fr-FR" dirty="0"/>
          </a:p>
        </p:txBody>
      </p:sp>
      <p:sp>
        <p:nvSpPr>
          <p:cNvPr id="4" name="Explosion : 14 points 3">
            <a:extLst>
              <a:ext uri="{FF2B5EF4-FFF2-40B4-BE49-F238E27FC236}">
                <a16:creationId xmlns:a16="http://schemas.microsoft.com/office/drawing/2014/main" id="{5D6DDEC3-E08F-4239-87E1-D4CD90C2ACB5}"/>
              </a:ext>
            </a:extLst>
          </p:cNvPr>
          <p:cNvSpPr/>
          <p:nvPr/>
        </p:nvSpPr>
        <p:spPr>
          <a:xfrm>
            <a:off x="5762211" y="1553753"/>
            <a:ext cx="3585541" cy="203178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t>Il existe deux types de dépendances :</a:t>
            </a:r>
          </a:p>
          <a:p>
            <a:pPr algn="ctr"/>
            <a:r>
              <a:rPr lang="fr-FR" sz="1350" dirty="0" err="1"/>
              <a:t>devDepencies</a:t>
            </a:r>
            <a:endParaRPr lang="fr-FR" sz="1350" dirty="0"/>
          </a:p>
          <a:p>
            <a:pPr algn="ctr"/>
            <a:r>
              <a:rPr lang="fr-FR" sz="1350" dirty="0" err="1"/>
              <a:t>dependencies</a:t>
            </a:r>
            <a:endParaRPr lang="fr-FR" sz="1350" dirty="0"/>
          </a:p>
        </p:txBody>
      </p:sp>
    </p:spTree>
    <p:extLst>
      <p:ext uri="{BB962C8B-B14F-4D97-AF65-F5344CB8AC3E}">
        <p14:creationId xmlns:p14="http://schemas.microsoft.com/office/powerpoint/2010/main" val="244641965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8C1E893-C4DE-43BA-9EDA-4E26B39060D9}"/>
              </a:ext>
            </a:extLst>
          </p:cNvPr>
          <p:cNvSpPr>
            <a:spLocks noGrp="1"/>
          </p:cNvSpPr>
          <p:nvPr>
            <p:ph type="title"/>
          </p:nvPr>
        </p:nvSpPr>
        <p:spPr/>
        <p:txBody>
          <a:bodyPr/>
          <a:lstStyle/>
          <a:p>
            <a:r>
              <a:rPr lang="fr-FR" dirty="0"/>
              <a:t>Server node.js</a:t>
            </a:r>
          </a:p>
        </p:txBody>
      </p:sp>
      <p:sp>
        <p:nvSpPr>
          <p:cNvPr id="5" name="Espace réservé du contenu 4">
            <a:extLst>
              <a:ext uri="{FF2B5EF4-FFF2-40B4-BE49-F238E27FC236}">
                <a16:creationId xmlns:a16="http://schemas.microsoft.com/office/drawing/2014/main" id="{64C34BA8-A530-4F18-939A-EE52D0B338EB}"/>
              </a:ext>
            </a:extLst>
          </p:cNvPr>
          <p:cNvSpPr>
            <a:spLocks noGrp="1"/>
          </p:cNvSpPr>
          <p:nvPr>
            <p:ph idx="1"/>
          </p:nvPr>
        </p:nvSpPr>
        <p:spPr/>
        <p:txBody>
          <a:bodyPr/>
          <a:lstStyle/>
          <a:p>
            <a:r>
              <a:rPr lang="fr-FR" dirty="0"/>
              <a:t>Penchons nous sur le module </a:t>
            </a:r>
            <a:r>
              <a:rPr lang="fr-FR" b="1" i="1" dirty="0"/>
              <a:t>express</a:t>
            </a:r>
          </a:p>
          <a:p>
            <a:pPr lvl="2"/>
            <a:r>
              <a:rPr lang="fr-FR" dirty="0"/>
              <a:t>Permet de fournir un service </a:t>
            </a:r>
          </a:p>
          <a:p>
            <a:pPr lvl="3"/>
            <a:r>
              <a:rPr lang="fr-FR" dirty="0"/>
              <a:t>Ecoutant http </a:t>
            </a:r>
          </a:p>
          <a:p>
            <a:pPr lvl="2"/>
            <a:endParaRPr lang="fr-FR" dirty="0"/>
          </a:p>
          <a:p>
            <a:pPr lvl="2"/>
            <a:r>
              <a:rPr lang="fr-FR" dirty="0"/>
              <a:t>Un service serveur </a:t>
            </a:r>
          </a:p>
          <a:p>
            <a:pPr lvl="3"/>
            <a:r>
              <a:rPr lang="fr-FR" dirty="0"/>
              <a:t>Et pouvant proposer des réponses au </a:t>
            </a:r>
            <a:r>
              <a:rPr lang="fr-FR" dirty="0" err="1"/>
              <a:t>requette</a:t>
            </a:r>
            <a:endParaRPr lang="fr-FR" dirty="0"/>
          </a:p>
          <a:p>
            <a:r>
              <a:rPr lang="fr-FR" dirty="0"/>
              <a:t>Installation :</a:t>
            </a:r>
          </a:p>
          <a:p>
            <a:pPr marL="396875" lvl="7" indent="0" algn="ctr">
              <a:buNone/>
            </a:pPr>
            <a:r>
              <a:rPr lang="fr-FR" dirty="0"/>
              <a:t>npm </a:t>
            </a:r>
            <a:r>
              <a:rPr lang="fr-FR" dirty="0" err="1"/>
              <a:t>install</a:t>
            </a:r>
            <a:r>
              <a:rPr lang="fr-FR" dirty="0"/>
              <a:t> -s express</a:t>
            </a:r>
          </a:p>
          <a:p>
            <a:endParaRPr lang="fr-FR" dirty="0"/>
          </a:p>
          <a:p>
            <a:pPr marL="0" indent="0">
              <a:buNone/>
            </a:pPr>
            <a:endParaRPr lang="fr-FR" dirty="0"/>
          </a:p>
        </p:txBody>
      </p:sp>
    </p:spTree>
    <p:extLst>
      <p:ext uri="{BB962C8B-B14F-4D97-AF65-F5344CB8AC3E}">
        <p14:creationId xmlns:p14="http://schemas.microsoft.com/office/powerpoint/2010/main" val="392739131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7A60EB-AC56-401D-89AB-02756F297E44}"/>
              </a:ext>
            </a:extLst>
          </p:cNvPr>
          <p:cNvSpPr>
            <a:spLocks noGrp="1"/>
          </p:cNvSpPr>
          <p:nvPr>
            <p:ph type="title"/>
          </p:nvPr>
        </p:nvSpPr>
        <p:spPr/>
        <p:txBody>
          <a:bodyPr/>
          <a:lstStyle/>
          <a:p>
            <a:r>
              <a:rPr lang="fr-FR" dirty="0"/>
              <a:t>express</a:t>
            </a:r>
          </a:p>
        </p:txBody>
      </p:sp>
      <p:sp>
        <p:nvSpPr>
          <p:cNvPr id="3" name="Espace réservé du contenu 2">
            <a:extLst>
              <a:ext uri="{FF2B5EF4-FFF2-40B4-BE49-F238E27FC236}">
                <a16:creationId xmlns:a16="http://schemas.microsoft.com/office/drawing/2014/main" id="{FBB46CB6-C3CB-4B23-B382-6346BBDF3583}"/>
              </a:ext>
            </a:extLst>
          </p:cNvPr>
          <p:cNvSpPr>
            <a:spLocks noGrp="1"/>
          </p:cNvSpPr>
          <p:nvPr>
            <p:ph idx="1"/>
          </p:nvPr>
        </p:nvSpPr>
        <p:spPr/>
        <p:txBody>
          <a:bodyPr>
            <a:normAutofit/>
          </a:bodyPr>
          <a:lstStyle/>
          <a:p>
            <a:r>
              <a:rPr lang="fr-FR" dirty="0"/>
              <a:t>Usage :</a:t>
            </a:r>
          </a:p>
          <a:p>
            <a:pPr lvl="7"/>
            <a:r>
              <a:rPr lang="fr-FR" dirty="0"/>
              <a:t>Instanciation du serveur écoutant le port 3000 et répondant a GET /</a:t>
            </a:r>
          </a:p>
          <a:p>
            <a:pPr marL="396875" lvl="7"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express</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'express'</a:t>
            </a:r>
            <a:r>
              <a:rPr lang="fr-FR" b="0" dirty="0">
                <a:solidFill>
                  <a:srgbClr val="ABB2BF"/>
                </a:solidFill>
                <a:effectLst/>
                <a:latin typeface="Consolas" panose="020B0609020204030204" pitchFamily="49" charset="0"/>
              </a:rPr>
              <a:t>)</a:t>
            </a:r>
          </a:p>
          <a:p>
            <a:pPr marL="396875" lvl="7"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app</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express</a:t>
            </a:r>
            <a:r>
              <a:rPr lang="fr-FR" b="0" dirty="0">
                <a:solidFill>
                  <a:srgbClr val="ABB2BF"/>
                </a:solidFill>
                <a:effectLst/>
                <a:latin typeface="Consolas" panose="020B0609020204030204" pitchFamily="49" charset="0"/>
              </a:rPr>
              <a:t>() </a:t>
            </a:r>
          </a:p>
          <a:p>
            <a:pPr marL="396875" lvl="7" indent="0">
              <a:buNone/>
            </a:pPr>
            <a:r>
              <a:rPr lang="fr-FR" b="0" dirty="0" err="1">
                <a:solidFill>
                  <a:srgbClr val="E5C07B"/>
                </a:solidFill>
                <a:effectLst/>
                <a:latin typeface="Consolas" panose="020B0609020204030204" pitchFamily="49" charset="0"/>
              </a:rPr>
              <a:t>app</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get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req</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res</a:t>
            </a:r>
            <a:r>
              <a:rPr lang="fr-FR" b="0" dirty="0">
                <a:solidFill>
                  <a:srgbClr val="ABB2BF"/>
                </a:solidFill>
                <a:effectLst/>
                <a:latin typeface="Consolas" panose="020B0609020204030204" pitchFamily="49" charset="0"/>
              </a:rPr>
              <a:t>) {</a:t>
            </a:r>
          </a:p>
          <a:p>
            <a:pPr marL="396875" lvl="7" indent="0">
              <a:buNone/>
            </a:pPr>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res</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'Hello World'</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err="1">
                <a:solidFill>
                  <a:srgbClr val="E5C07B"/>
                </a:solidFill>
                <a:effectLst/>
                <a:latin typeface="Consolas" panose="020B0609020204030204" pitchFamily="49" charset="0"/>
              </a:rPr>
              <a:t>app</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listen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3000</a:t>
            </a:r>
            <a:r>
              <a:rPr lang="fr-FR" b="0" dirty="0">
                <a:solidFill>
                  <a:srgbClr val="ABB2BF"/>
                </a:solidFill>
                <a:effectLst/>
                <a:latin typeface="Consolas" panose="020B0609020204030204" pitchFamily="49" charset="0"/>
              </a:rPr>
              <a:t>)</a:t>
            </a:r>
          </a:p>
          <a:p>
            <a:pPr marL="396875" lvl="7" indent="0">
              <a:buNone/>
            </a:pPr>
            <a:endParaRPr lang="fr-FR" dirty="0"/>
          </a:p>
          <a:p>
            <a:endParaRPr lang="fr-FR" dirty="0"/>
          </a:p>
        </p:txBody>
      </p:sp>
    </p:spTree>
    <p:extLst>
      <p:ext uri="{BB962C8B-B14F-4D97-AF65-F5344CB8AC3E}">
        <p14:creationId xmlns:p14="http://schemas.microsoft.com/office/powerpoint/2010/main" val="9696519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B8C34AA-4A06-4751-A654-DA8A65C527EB}"/>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B6CF22A2-0450-47ED-9597-9F852269F15A}"/>
              </a:ext>
            </a:extLst>
          </p:cNvPr>
          <p:cNvSpPr>
            <a:spLocks noGrp="1"/>
          </p:cNvSpPr>
          <p:nvPr>
            <p:ph idx="1"/>
          </p:nvPr>
        </p:nvSpPr>
        <p:spPr/>
        <p:txBody>
          <a:bodyPr>
            <a:normAutofit lnSpcReduction="10000"/>
          </a:bodyPr>
          <a:lstStyle/>
          <a:p>
            <a:pPr lvl="1"/>
            <a:r>
              <a:rPr lang="fr-FR" dirty="0"/>
              <a:t>Solutions de stockage embarqué de données:</a:t>
            </a:r>
          </a:p>
          <a:p>
            <a:pPr lvl="2"/>
            <a:r>
              <a:rPr lang="fr-FR" dirty="0"/>
              <a:t> SQLite, </a:t>
            </a:r>
          </a:p>
          <a:p>
            <a:pPr lvl="2"/>
            <a:r>
              <a:rPr lang="fr-FR" dirty="0" err="1"/>
              <a:t>LocalStorage</a:t>
            </a:r>
            <a:r>
              <a:rPr lang="fr-FR" dirty="0"/>
              <a:t>, </a:t>
            </a:r>
          </a:p>
          <a:p>
            <a:pPr lvl="2"/>
            <a:r>
              <a:rPr lang="fr-FR" dirty="0"/>
              <a:t>Cookies.</a:t>
            </a:r>
          </a:p>
          <a:p>
            <a:pPr lvl="1"/>
            <a:r>
              <a:rPr lang="fr-FR" dirty="0"/>
              <a:t>Compenser les latences de communication.</a:t>
            </a:r>
          </a:p>
          <a:p>
            <a:r>
              <a:rPr lang="fr-FR" dirty="0"/>
              <a:t>JSON Web </a:t>
            </a:r>
            <a:r>
              <a:rPr lang="fr-FR" dirty="0" err="1"/>
              <a:t>Token</a:t>
            </a:r>
            <a:r>
              <a:rPr lang="fr-FR" dirty="0"/>
              <a:t>, sécuriser les échanges.</a:t>
            </a:r>
          </a:p>
          <a:p>
            <a:pPr lvl="1"/>
            <a:r>
              <a:rPr lang="fr-FR" dirty="0" err="1"/>
              <a:t>XMLHttpRequest</a:t>
            </a:r>
            <a:r>
              <a:rPr lang="fr-FR" dirty="0"/>
              <a:t>, API </a:t>
            </a:r>
            <a:r>
              <a:rPr lang="fr-FR" dirty="0" err="1"/>
              <a:t>fetch</a:t>
            </a:r>
            <a:r>
              <a:rPr lang="fr-FR" dirty="0"/>
              <a:t>, consommation de services distants.</a:t>
            </a:r>
          </a:p>
          <a:p>
            <a:pPr lvl="1"/>
            <a:r>
              <a:rPr lang="fr-FR" dirty="0"/>
              <a:t>Serveur JavaScript Node.js.</a:t>
            </a:r>
          </a:p>
          <a:p>
            <a:endParaRPr lang="fr-FR" dirty="0"/>
          </a:p>
        </p:txBody>
      </p:sp>
    </p:spTree>
    <p:extLst>
      <p:ext uri="{BB962C8B-B14F-4D97-AF65-F5344CB8AC3E}">
        <p14:creationId xmlns:p14="http://schemas.microsoft.com/office/powerpoint/2010/main" val="24025872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D540CDC-3458-4511-A8AB-8C135E408545}"/>
              </a:ext>
            </a:extLst>
          </p:cNvPr>
          <p:cNvSpPr>
            <a:spLocks noGrp="1"/>
          </p:cNvSpPr>
          <p:nvPr>
            <p:ph type="title"/>
          </p:nvPr>
        </p:nvSpPr>
        <p:spPr/>
        <p:txBody>
          <a:bodyPr/>
          <a:lstStyle/>
          <a:p>
            <a:r>
              <a:rPr lang="fr-FR" dirty="0"/>
              <a:t>Programmation JavaScript sous HTML5</a:t>
            </a:r>
          </a:p>
        </p:txBody>
      </p:sp>
      <p:sp>
        <p:nvSpPr>
          <p:cNvPr id="5" name="Espace réservé du texte 4">
            <a:extLst>
              <a:ext uri="{FF2B5EF4-FFF2-40B4-BE49-F238E27FC236}">
                <a16:creationId xmlns:a16="http://schemas.microsoft.com/office/drawing/2014/main" id="{A0360297-E2B9-4881-A0E5-761CC4156D53}"/>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8407570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9249904-FED8-4A5D-87A0-D755311D6904}"/>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B7FD16EF-35D8-4EBB-9FB5-2419986D30DD}"/>
              </a:ext>
            </a:extLst>
          </p:cNvPr>
          <p:cNvSpPr>
            <a:spLocks noGrp="1"/>
          </p:cNvSpPr>
          <p:nvPr>
            <p:ph idx="1"/>
          </p:nvPr>
        </p:nvSpPr>
        <p:spPr/>
        <p:txBody>
          <a:bodyPr>
            <a:normAutofit lnSpcReduction="10000"/>
          </a:bodyPr>
          <a:lstStyle/>
          <a:p>
            <a:r>
              <a:rPr lang="fr-FR" dirty="0"/>
              <a:t>Nouveaux événements.</a:t>
            </a:r>
          </a:p>
          <a:p>
            <a:r>
              <a:rPr lang="fr-FR" dirty="0"/>
              <a:t>Gestion des API multimédia.</a:t>
            </a:r>
          </a:p>
          <a:p>
            <a:r>
              <a:rPr lang="fr-FR" dirty="0"/>
              <a:t>Modes de communication client/serveur.</a:t>
            </a:r>
          </a:p>
          <a:p>
            <a:r>
              <a:rPr lang="fr-FR" dirty="0"/>
              <a:t>Utilisation des Web </a:t>
            </a:r>
            <a:r>
              <a:rPr lang="fr-FR" dirty="0" err="1"/>
              <a:t>Worker</a:t>
            </a:r>
            <a:r>
              <a:rPr lang="fr-FR" dirty="0"/>
              <a:t>.</a:t>
            </a:r>
          </a:p>
          <a:p>
            <a:r>
              <a:rPr lang="fr-FR" dirty="0"/>
              <a:t>Le développement mobile "offline first".</a:t>
            </a:r>
          </a:p>
          <a:p>
            <a:r>
              <a:rPr lang="fr-FR" dirty="0"/>
              <a:t>Optimisation des communications client/serveur.</a:t>
            </a:r>
          </a:p>
          <a:p>
            <a:r>
              <a:rPr lang="fr-FR" dirty="0"/>
              <a:t>Librairies graphiques (D3js, </a:t>
            </a:r>
            <a:r>
              <a:rPr lang="fr-FR" dirty="0" err="1"/>
              <a:t>ThreeJS</a:t>
            </a:r>
            <a:r>
              <a:rPr lang="fr-FR" dirty="0"/>
              <a:t>)</a:t>
            </a:r>
          </a:p>
          <a:p>
            <a:endParaRPr lang="fr-FR" dirty="0"/>
          </a:p>
        </p:txBody>
      </p:sp>
    </p:spTree>
    <p:extLst>
      <p:ext uri="{BB962C8B-B14F-4D97-AF65-F5344CB8AC3E}">
        <p14:creationId xmlns:p14="http://schemas.microsoft.com/office/powerpoint/2010/main" val="137169682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40217A9-D0DD-48E7-96DF-370F421CFDA3}"/>
              </a:ext>
            </a:extLst>
          </p:cNvPr>
          <p:cNvSpPr>
            <a:spLocks noGrp="1"/>
          </p:cNvSpPr>
          <p:nvPr>
            <p:ph type="title"/>
          </p:nvPr>
        </p:nvSpPr>
        <p:spPr/>
        <p:txBody>
          <a:bodyPr/>
          <a:lstStyle/>
          <a:p>
            <a:r>
              <a:rPr lang="fr-FR" dirty="0"/>
              <a:t>HTML5</a:t>
            </a:r>
          </a:p>
        </p:txBody>
      </p:sp>
      <p:sp>
        <p:nvSpPr>
          <p:cNvPr id="5" name="Espace réservé du contenu 4">
            <a:extLst>
              <a:ext uri="{FF2B5EF4-FFF2-40B4-BE49-F238E27FC236}">
                <a16:creationId xmlns:a16="http://schemas.microsoft.com/office/drawing/2014/main" id="{A9C427FD-ABD8-49AB-A757-C8D59462551C}"/>
              </a:ext>
            </a:extLst>
          </p:cNvPr>
          <p:cNvSpPr>
            <a:spLocks noGrp="1"/>
          </p:cNvSpPr>
          <p:nvPr>
            <p:ph idx="1"/>
          </p:nvPr>
        </p:nvSpPr>
        <p:spPr/>
        <p:txBody>
          <a:bodyPr/>
          <a:lstStyle/>
          <a:p>
            <a:r>
              <a:rPr lang="fr-FR" dirty="0"/>
              <a:t>La spécification de html5 renvois beaucoup a javascript</a:t>
            </a:r>
          </a:p>
          <a:p>
            <a:pPr lvl="2"/>
            <a:r>
              <a:rPr lang="fr-FR" dirty="0"/>
              <a:t>La volonté est d’amener js à un niveau équivalant de performance et de technicité que les langages dédiés aux applications lourdes</a:t>
            </a:r>
          </a:p>
          <a:p>
            <a:pPr lvl="3"/>
            <a:r>
              <a:rPr lang="fr-FR" dirty="0"/>
              <a:t>Apparition de nouvelles API html 5 / js standardisés pour les tous les navigateurs</a:t>
            </a:r>
          </a:p>
          <a:p>
            <a:pPr lvl="2"/>
            <a:endParaRPr lang="fr-FR" dirty="0"/>
          </a:p>
          <a:p>
            <a:pPr lvl="1"/>
            <a:r>
              <a:rPr lang="fr-FR" dirty="0"/>
              <a:t>Nouvelles problématiques liées à l’évolution du mode de consommation du web </a:t>
            </a:r>
          </a:p>
          <a:p>
            <a:pPr lvl="2"/>
            <a:r>
              <a:rPr lang="fr-FR" dirty="0"/>
              <a:t>Page mobile, gestion du cache de la donnée, </a:t>
            </a:r>
            <a:r>
              <a:rPr lang="fr-FR" dirty="0" err="1"/>
              <a:t>video</a:t>
            </a:r>
            <a:r>
              <a:rPr lang="fr-FR" dirty="0"/>
              <a:t>, …</a:t>
            </a:r>
          </a:p>
          <a:p>
            <a:pPr lvl="2"/>
            <a:endParaRPr lang="fr-FR" dirty="0"/>
          </a:p>
        </p:txBody>
      </p:sp>
    </p:spTree>
    <p:extLst>
      <p:ext uri="{BB962C8B-B14F-4D97-AF65-F5344CB8AC3E}">
        <p14:creationId xmlns:p14="http://schemas.microsoft.com/office/powerpoint/2010/main" val="33150722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459AED-F5F2-431A-A912-CFCE5D6117BA}"/>
              </a:ext>
            </a:extLst>
          </p:cNvPr>
          <p:cNvSpPr>
            <a:spLocks noGrp="1"/>
          </p:cNvSpPr>
          <p:nvPr>
            <p:ph type="title"/>
          </p:nvPr>
        </p:nvSpPr>
        <p:spPr/>
        <p:txBody>
          <a:bodyPr/>
          <a:lstStyle/>
          <a:p>
            <a:r>
              <a:rPr lang="fr-FR" dirty="0"/>
              <a:t>Sélection</a:t>
            </a:r>
          </a:p>
        </p:txBody>
      </p:sp>
      <p:sp>
        <p:nvSpPr>
          <p:cNvPr id="3" name="Espace réservé du contenu 2">
            <a:extLst>
              <a:ext uri="{FF2B5EF4-FFF2-40B4-BE49-F238E27FC236}">
                <a16:creationId xmlns:a16="http://schemas.microsoft.com/office/drawing/2014/main" id="{69952839-FC4E-4497-8B89-25216EDBF788}"/>
              </a:ext>
            </a:extLst>
          </p:cNvPr>
          <p:cNvSpPr>
            <a:spLocks noGrp="1"/>
          </p:cNvSpPr>
          <p:nvPr>
            <p:ph idx="1"/>
          </p:nvPr>
        </p:nvSpPr>
        <p:spPr/>
        <p:txBody>
          <a:bodyPr/>
          <a:lstStyle/>
          <a:p>
            <a:r>
              <a:rPr lang="fr-FR" dirty="0"/>
              <a:t>La sélection est rendue plus aisée avec </a:t>
            </a:r>
          </a:p>
          <a:p>
            <a:pPr marL="396875" lvl="7" indent="0">
              <a:buNone/>
            </a:pPr>
            <a:endParaRPr lang="fr-FR" dirty="0"/>
          </a:p>
          <a:p>
            <a:pPr marL="396875" lvl="7" indent="0">
              <a:buNone/>
            </a:pPr>
            <a:endParaRPr lang="fr-FR" dirty="0"/>
          </a:p>
          <a:p>
            <a:pPr marL="396875" lvl="7" indent="0">
              <a:buNone/>
            </a:pPr>
            <a:r>
              <a:rPr lang="fr-FR" dirty="0" err="1"/>
              <a:t>document.querySelector</a:t>
            </a:r>
            <a:r>
              <a:rPr lang="fr-FR" dirty="0"/>
              <a:t>(‘#css’) </a:t>
            </a:r>
            <a:r>
              <a:rPr lang="fr-FR" dirty="0">
                <a:sym typeface="Wingdings" panose="05000000000000000000" pitchFamily="2" charset="2"/>
              </a:rPr>
              <a:t> sélecteur de balise unique</a:t>
            </a:r>
          </a:p>
          <a:p>
            <a:pPr marL="396875" lvl="7" indent="0">
              <a:buNone/>
            </a:pPr>
            <a:endParaRPr lang="fr-FR" dirty="0">
              <a:sym typeface="Wingdings" panose="05000000000000000000" pitchFamily="2" charset="2"/>
            </a:endParaRPr>
          </a:p>
          <a:p>
            <a:pPr marL="396875" lvl="7" indent="0">
              <a:buNone/>
            </a:pPr>
            <a:endParaRPr lang="fr-FR" dirty="0">
              <a:sym typeface="Wingdings" panose="05000000000000000000" pitchFamily="2" charset="2"/>
            </a:endParaRPr>
          </a:p>
          <a:p>
            <a:pPr marL="396875" lvl="7" indent="0">
              <a:buNone/>
            </a:pPr>
            <a:r>
              <a:rPr lang="fr-FR" dirty="0" err="1">
                <a:sym typeface="Wingdings" panose="05000000000000000000" pitchFamily="2" charset="2"/>
              </a:rPr>
              <a:t>document.querySelectorAll</a:t>
            </a:r>
            <a:r>
              <a:rPr lang="fr-FR" dirty="0">
                <a:sym typeface="Wingdings" panose="05000000000000000000" pitchFamily="2" charset="2"/>
              </a:rPr>
              <a:t>(‘.css’) Sélecteur </a:t>
            </a:r>
            <a:r>
              <a:rPr lang="fr-FR" dirty="0" err="1">
                <a:sym typeface="Wingdings" panose="05000000000000000000" pitchFamily="2" charset="2"/>
              </a:rPr>
              <a:t>multi-noeuds</a:t>
            </a:r>
            <a:endParaRPr lang="fr-FR" dirty="0"/>
          </a:p>
          <a:p>
            <a:endParaRPr lang="fr-FR" dirty="0"/>
          </a:p>
          <a:p>
            <a:r>
              <a:rPr lang="fr-FR" dirty="0"/>
              <a:t>Une sélection plus rapide que beaucoup de </a:t>
            </a:r>
            <a:r>
              <a:rPr lang="fr-FR" dirty="0" err="1"/>
              <a:t>frameworks</a:t>
            </a:r>
            <a:endParaRPr lang="fr-FR" dirty="0"/>
          </a:p>
        </p:txBody>
      </p:sp>
    </p:spTree>
    <p:extLst>
      <p:ext uri="{BB962C8B-B14F-4D97-AF65-F5344CB8AC3E}">
        <p14:creationId xmlns:p14="http://schemas.microsoft.com/office/powerpoint/2010/main" val="397538206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46DEB0-1D4B-4CC8-A3EE-B58AA4CBA51C}"/>
              </a:ext>
            </a:extLst>
          </p:cNvPr>
          <p:cNvSpPr>
            <a:spLocks noGrp="1"/>
          </p:cNvSpPr>
          <p:nvPr>
            <p:ph type="title"/>
          </p:nvPr>
        </p:nvSpPr>
        <p:spPr/>
        <p:txBody>
          <a:bodyPr/>
          <a:lstStyle/>
          <a:p>
            <a:r>
              <a:rPr lang="fr-FR" dirty="0" err="1"/>
              <a:t>Timer</a:t>
            </a:r>
            <a:r>
              <a:rPr lang="fr-FR" dirty="0"/>
              <a:t> &amp; </a:t>
            </a:r>
            <a:r>
              <a:rPr lang="fr-FR" dirty="0" err="1"/>
              <a:t>intervales</a:t>
            </a:r>
            <a:endParaRPr lang="fr-FR" dirty="0"/>
          </a:p>
        </p:txBody>
      </p:sp>
      <p:sp>
        <p:nvSpPr>
          <p:cNvPr id="3" name="Espace réservé du contenu 2">
            <a:extLst>
              <a:ext uri="{FF2B5EF4-FFF2-40B4-BE49-F238E27FC236}">
                <a16:creationId xmlns:a16="http://schemas.microsoft.com/office/drawing/2014/main" id="{5DD03A7E-4EE2-44C2-B06B-12BCF94EFD15}"/>
              </a:ext>
            </a:extLst>
          </p:cNvPr>
          <p:cNvSpPr>
            <a:spLocks noGrp="1"/>
          </p:cNvSpPr>
          <p:nvPr>
            <p:ph idx="1"/>
          </p:nvPr>
        </p:nvSpPr>
        <p:spPr/>
        <p:txBody>
          <a:bodyPr/>
          <a:lstStyle/>
          <a:p>
            <a:r>
              <a:rPr lang="fr-FR" dirty="0"/>
              <a:t>Le </a:t>
            </a:r>
            <a:r>
              <a:rPr lang="fr-FR" dirty="0" err="1"/>
              <a:t>timer</a:t>
            </a:r>
            <a:r>
              <a:rPr lang="fr-FR" dirty="0"/>
              <a:t> permet la programmation de l’exécution d’une callback</a:t>
            </a:r>
          </a:p>
          <a:p>
            <a:pPr lvl="2"/>
            <a:r>
              <a:rPr lang="fr-FR" dirty="0"/>
              <a:t>Exécuter </a:t>
            </a:r>
            <a:r>
              <a:rPr lang="fr-FR" dirty="0" err="1"/>
              <a:t>q’une</a:t>
            </a:r>
            <a:r>
              <a:rPr lang="fr-FR" dirty="0"/>
              <a:t> seul fois</a:t>
            </a:r>
          </a:p>
          <a:p>
            <a:pPr marL="396875" lvl="7" indent="0" algn="ctr">
              <a:buNone/>
            </a:pPr>
            <a:r>
              <a:rPr lang="fr-FR" dirty="0" err="1"/>
              <a:t>const</a:t>
            </a:r>
            <a:r>
              <a:rPr lang="fr-FR" dirty="0"/>
              <a:t> </a:t>
            </a:r>
            <a:r>
              <a:rPr lang="fr-FR" dirty="0" err="1"/>
              <a:t>timer</a:t>
            </a:r>
            <a:r>
              <a:rPr lang="fr-FR" dirty="0"/>
              <a:t>=</a:t>
            </a:r>
            <a:r>
              <a:rPr lang="fr-FR" dirty="0" err="1"/>
              <a:t>setTimeout</a:t>
            </a:r>
            <a:r>
              <a:rPr lang="fr-FR" dirty="0"/>
              <a:t>(()=&gt;{},1000)</a:t>
            </a:r>
          </a:p>
          <a:p>
            <a:pPr marL="396875" lvl="7" indent="0" algn="ctr">
              <a:buNone/>
            </a:pPr>
            <a:endParaRPr lang="fr-FR" dirty="0"/>
          </a:p>
          <a:p>
            <a:pPr lvl="2"/>
            <a:r>
              <a:rPr lang="fr-FR" dirty="0"/>
              <a:t>Annuler : </a:t>
            </a:r>
            <a:r>
              <a:rPr lang="fr-FR" dirty="0" err="1"/>
              <a:t>clearTimeout</a:t>
            </a:r>
            <a:r>
              <a:rPr lang="fr-FR" dirty="0"/>
              <a:t>(</a:t>
            </a:r>
            <a:r>
              <a:rPr lang="fr-FR" dirty="0" err="1"/>
              <a:t>timer</a:t>
            </a:r>
            <a:r>
              <a:rPr lang="fr-FR" dirty="0"/>
              <a:t>);</a:t>
            </a:r>
          </a:p>
          <a:p>
            <a:r>
              <a:rPr lang="fr-FR" dirty="0"/>
              <a:t>Les intervalles </a:t>
            </a:r>
          </a:p>
          <a:p>
            <a:pPr lvl="2"/>
            <a:r>
              <a:rPr lang="fr-FR" dirty="0"/>
              <a:t>Exécuter toutes les N </a:t>
            </a:r>
            <a:r>
              <a:rPr lang="fr-FR" dirty="0" err="1"/>
              <a:t>millis</a:t>
            </a:r>
            <a:endParaRPr lang="fr-FR" dirty="0"/>
          </a:p>
          <a:p>
            <a:pPr marL="2743200" lvl="6" indent="0">
              <a:buNone/>
            </a:pPr>
            <a:r>
              <a:rPr lang="fr-FR" dirty="0" err="1"/>
              <a:t>const</a:t>
            </a:r>
            <a:r>
              <a:rPr lang="fr-FR" dirty="0"/>
              <a:t> </a:t>
            </a:r>
            <a:r>
              <a:rPr lang="fr-FR" dirty="0" err="1"/>
              <a:t>timer</a:t>
            </a:r>
            <a:r>
              <a:rPr lang="fr-FR" dirty="0"/>
              <a:t> = </a:t>
            </a:r>
            <a:r>
              <a:rPr lang="fr-FR" dirty="0" err="1"/>
              <a:t>setInterval</a:t>
            </a:r>
            <a:r>
              <a:rPr lang="fr-FR" dirty="0"/>
              <a:t>(()=&gt;{…},1000)</a:t>
            </a:r>
          </a:p>
          <a:p>
            <a:pPr lvl="2"/>
            <a:r>
              <a:rPr lang="fr-FR" dirty="0"/>
              <a:t>Arrêter : </a:t>
            </a:r>
            <a:r>
              <a:rPr lang="fr-FR" dirty="0" err="1"/>
              <a:t>clearInterval</a:t>
            </a:r>
            <a:r>
              <a:rPr lang="fr-FR" dirty="0"/>
              <a:t>(</a:t>
            </a:r>
            <a:r>
              <a:rPr lang="fr-FR" dirty="0" err="1"/>
              <a:t>timer</a:t>
            </a:r>
            <a:r>
              <a:rPr lang="fr-FR" dirty="0"/>
              <a:t>);</a:t>
            </a:r>
          </a:p>
          <a:p>
            <a:pPr marL="396875" lvl="7" indent="0" algn="ctr">
              <a:buNone/>
            </a:pPr>
            <a:r>
              <a:rPr lang="fr-FR" dirty="0"/>
              <a:t>		</a:t>
            </a:r>
          </a:p>
          <a:p>
            <a:pPr lvl="7"/>
            <a:endParaRPr lang="fr-FR" dirty="0"/>
          </a:p>
        </p:txBody>
      </p:sp>
    </p:spTree>
    <p:extLst>
      <p:ext uri="{BB962C8B-B14F-4D97-AF65-F5344CB8AC3E}">
        <p14:creationId xmlns:p14="http://schemas.microsoft.com/office/powerpoint/2010/main" val="1735336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3B6A5A4-52A1-4D60-82FC-054CA99B9BE6}"/>
              </a:ext>
            </a:extLst>
          </p:cNvPr>
          <p:cNvSpPr>
            <a:spLocks noGrp="1"/>
          </p:cNvSpPr>
          <p:nvPr>
            <p:ph type="title"/>
          </p:nvPr>
        </p:nvSpPr>
        <p:spPr/>
        <p:txBody>
          <a:bodyPr/>
          <a:lstStyle/>
          <a:p>
            <a:r>
              <a:rPr lang="fr-FR" dirty="0"/>
              <a:t>XML</a:t>
            </a:r>
          </a:p>
        </p:txBody>
      </p:sp>
      <p:sp>
        <p:nvSpPr>
          <p:cNvPr id="5" name="Espace réservé du contenu 4">
            <a:extLst>
              <a:ext uri="{FF2B5EF4-FFF2-40B4-BE49-F238E27FC236}">
                <a16:creationId xmlns:a16="http://schemas.microsoft.com/office/drawing/2014/main" id="{5BEB737F-41CC-48D0-921E-CB64362D1819}"/>
              </a:ext>
            </a:extLst>
          </p:cNvPr>
          <p:cNvSpPr>
            <a:spLocks noGrp="1"/>
          </p:cNvSpPr>
          <p:nvPr>
            <p:ph idx="1"/>
          </p:nvPr>
        </p:nvSpPr>
        <p:spPr/>
        <p:txBody>
          <a:bodyPr>
            <a:normAutofit fontScale="85000" lnSpcReduction="20000"/>
          </a:bodyPr>
          <a:lstStyle/>
          <a:p>
            <a:r>
              <a:rPr lang="fr-FR" dirty="0"/>
              <a:t>XML </a:t>
            </a:r>
            <a:r>
              <a:rPr lang="fr-FR" dirty="0">
                <a:sym typeface="Wingdings" panose="05000000000000000000" pitchFamily="2" charset="2"/>
              </a:rPr>
              <a:t> </a:t>
            </a:r>
            <a:r>
              <a:rPr lang="fr-FR" dirty="0" err="1"/>
              <a:t>eXstensible</a:t>
            </a:r>
            <a:r>
              <a:rPr lang="fr-FR" dirty="0"/>
              <a:t> Markup </a:t>
            </a:r>
            <a:r>
              <a:rPr lang="fr-FR" dirty="0" err="1"/>
              <a:t>Language</a:t>
            </a:r>
            <a:endParaRPr lang="fr-FR" dirty="0"/>
          </a:p>
          <a:p>
            <a:pPr lvl="2"/>
            <a:r>
              <a:rPr lang="fr-FR" dirty="0"/>
              <a:t>Version 1.0 &amp; 1.1(pas utilisé)</a:t>
            </a:r>
          </a:p>
          <a:p>
            <a:pPr lvl="1"/>
            <a:endParaRPr lang="fr-FR" dirty="0"/>
          </a:p>
          <a:p>
            <a:pPr lvl="1"/>
            <a:r>
              <a:rPr lang="fr-FR" dirty="0"/>
              <a:t>XML est un langage structuré à balises</a:t>
            </a:r>
          </a:p>
          <a:p>
            <a:pPr lvl="2"/>
            <a:r>
              <a:rPr lang="fr-FR" dirty="0"/>
              <a:t>Data </a:t>
            </a:r>
            <a:r>
              <a:rPr lang="fr-FR" dirty="0">
                <a:sym typeface="Wingdings" panose="05000000000000000000" pitchFamily="2" charset="2"/>
              </a:rPr>
              <a:t> Elément ( contenu de balise )</a:t>
            </a:r>
          </a:p>
          <a:p>
            <a:pPr lvl="2"/>
            <a:r>
              <a:rPr lang="fr-FR" dirty="0">
                <a:sym typeface="Wingdings" panose="05000000000000000000" pitchFamily="2" charset="2"/>
              </a:rPr>
              <a:t>Meta-data  attributs</a:t>
            </a:r>
          </a:p>
          <a:p>
            <a:pPr lvl="1"/>
            <a:endParaRPr lang="fr-FR" dirty="0"/>
          </a:p>
          <a:p>
            <a:pPr lvl="1"/>
            <a:r>
              <a:rPr lang="fr-FR" dirty="0"/>
              <a:t>Il possède des règles syntaxique minimum </a:t>
            </a:r>
          </a:p>
          <a:p>
            <a:pPr lvl="2"/>
            <a:r>
              <a:rPr lang="fr-FR" dirty="0" err="1"/>
              <a:t>well-formdness</a:t>
            </a:r>
            <a:r>
              <a:rPr lang="fr-FR" dirty="0"/>
              <a:t> </a:t>
            </a:r>
            <a:r>
              <a:rPr lang="fr-FR" dirty="0" err="1"/>
              <a:t>rules</a:t>
            </a:r>
            <a:endParaRPr lang="fr-FR" dirty="0"/>
          </a:p>
          <a:p>
            <a:pPr lvl="1"/>
            <a:endParaRPr lang="fr-FR" dirty="0"/>
          </a:p>
          <a:p>
            <a:pPr lvl="1"/>
            <a:r>
              <a:rPr lang="fr-FR" dirty="0"/>
              <a:t>Il possède des mécanismes de validation natif </a:t>
            </a:r>
            <a:r>
              <a:rPr lang="fr-FR" dirty="0" err="1"/>
              <a:t>dtd</a:t>
            </a:r>
            <a:r>
              <a:rPr lang="fr-FR" dirty="0"/>
              <a:t> / </a:t>
            </a:r>
            <a:r>
              <a:rPr lang="fr-FR" dirty="0" err="1"/>
              <a:t>xsd</a:t>
            </a:r>
            <a:endParaRPr lang="fr-FR" dirty="0"/>
          </a:p>
          <a:p>
            <a:pPr lvl="1"/>
            <a:endParaRPr lang="fr-FR" dirty="0"/>
          </a:p>
          <a:p>
            <a:pPr lvl="1"/>
            <a:r>
              <a:rPr lang="fr-FR" dirty="0"/>
              <a:t>Il est peut être </a:t>
            </a:r>
            <a:r>
              <a:rPr lang="fr-FR" dirty="0" err="1"/>
              <a:t>parsé</a:t>
            </a:r>
            <a:r>
              <a:rPr lang="fr-FR" dirty="0"/>
              <a:t> en document DOM</a:t>
            </a:r>
          </a:p>
          <a:p>
            <a:pPr lvl="2"/>
            <a:r>
              <a:rPr lang="fr-FR" dirty="0"/>
              <a:t>Fonctions DOM</a:t>
            </a:r>
          </a:p>
          <a:p>
            <a:pPr lvl="3"/>
            <a:r>
              <a:rPr lang="fr-FR" dirty="0" err="1"/>
              <a:t>getElement</a:t>
            </a:r>
            <a:r>
              <a:rPr lang="fr-FR" dirty="0"/>
              <a:t>, append, remove, </a:t>
            </a:r>
            <a:r>
              <a:rPr lang="fr-FR" dirty="0" err="1"/>
              <a:t>createElement</a:t>
            </a:r>
            <a:r>
              <a:rPr lang="fr-FR" dirty="0"/>
              <a:t>, …</a:t>
            </a:r>
          </a:p>
        </p:txBody>
      </p:sp>
    </p:spTree>
    <p:extLst>
      <p:ext uri="{BB962C8B-B14F-4D97-AF65-F5344CB8AC3E}">
        <p14:creationId xmlns:p14="http://schemas.microsoft.com/office/powerpoint/2010/main" val="192108557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D86CB1-C51F-4E49-A922-4270B448A4E1}"/>
              </a:ext>
            </a:extLst>
          </p:cNvPr>
          <p:cNvSpPr>
            <a:spLocks noGrp="1"/>
          </p:cNvSpPr>
          <p:nvPr>
            <p:ph type="title"/>
          </p:nvPr>
        </p:nvSpPr>
        <p:spPr/>
        <p:txBody>
          <a:bodyPr/>
          <a:lstStyle/>
          <a:p>
            <a:r>
              <a:rPr lang="fr-FR" dirty="0" err="1"/>
              <a:t>Worker</a:t>
            </a:r>
            <a:endParaRPr lang="fr-FR" dirty="0"/>
          </a:p>
        </p:txBody>
      </p:sp>
      <p:sp>
        <p:nvSpPr>
          <p:cNvPr id="3" name="Espace réservé du contenu 2">
            <a:extLst>
              <a:ext uri="{FF2B5EF4-FFF2-40B4-BE49-F238E27FC236}">
                <a16:creationId xmlns:a16="http://schemas.microsoft.com/office/drawing/2014/main" id="{4CB63191-F13D-4C35-8F5D-C2DC663D699F}"/>
              </a:ext>
            </a:extLst>
          </p:cNvPr>
          <p:cNvSpPr>
            <a:spLocks noGrp="1"/>
          </p:cNvSpPr>
          <p:nvPr>
            <p:ph idx="1"/>
          </p:nvPr>
        </p:nvSpPr>
        <p:spPr/>
        <p:txBody>
          <a:bodyPr>
            <a:normAutofit lnSpcReduction="10000"/>
          </a:bodyPr>
          <a:lstStyle/>
          <a:p>
            <a:r>
              <a:rPr lang="fr-FR" dirty="0"/>
              <a:t>Les </a:t>
            </a:r>
            <a:r>
              <a:rPr lang="fr-FR" dirty="0" err="1"/>
              <a:t>worker</a:t>
            </a:r>
            <a:r>
              <a:rPr lang="fr-FR" dirty="0"/>
              <a:t> est :</a:t>
            </a:r>
          </a:p>
          <a:p>
            <a:pPr lvl="2"/>
            <a:r>
              <a:rPr lang="fr-FR" dirty="0"/>
              <a:t>Une tâche de fond</a:t>
            </a:r>
          </a:p>
          <a:p>
            <a:pPr lvl="3"/>
            <a:r>
              <a:rPr lang="fr-FR" dirty="0"/>
              <a:t>Des interactions serveur, des calculs lourds, …</a:t>
            </a:r>
          </a:p>
          <a:p>
            <a:pPr lvl="2"/>
            <a:r>
              <a:rPr lang="fr-FR" dirty="0"/>
              <a:t>Une tâche exécuter en parallèle du programme js </a:t>
            </a:r>
          </a:p>
          <a:p>
            <a:pPr lvl="3"/>
            <a:r>
              <a:rPr lang="fr-FR" dirty="0"/>
              <a:t>Sur un autre thread parallèle</a:t>
            </a:r>
          </a:p>
          <a:p>
            <a:pPr lvl="7"/>
            <a:r>
              <a:rPr lang="fr-FR" dirty="0"/>
              <a:t>Worker.js</a:t>
            </a:r>
          </a:p>
          <a:p>
            <a:pPr marL="396875" lvl="7" indent="0">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myWorker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Worker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"worker.js"</a:t>
            </a:r>
            <a:r>
              <a:rPr lang="fr-FR" b="0" dirty="0">
                <a:solidFill>
                  <a:srgbClr val="ABB2BF"/>
                </a:solidFill>
                <a:effectLst/>
                <a:latin typeface="Consolas" panose="020B0609020204030204" pitchFamily="49" charset="0"/>
              </a:rPr>
              <a:t>);</a:t>
            </a:r>
          </a:p>
          <a:p>
            <a:pPr marL="396875" lvl="7" indent="0">
              <a:buNone/>
            </a:pPr>
            <a:r>
              <a:rPr lang="fr-FR" b="0" dirty="0" err="1">
                <a:solidFill>
                  <a:srgbClr val="E06C75"/>
                </a:solidFill>
                <a:effectLst/>
                <a:latin typeface="Consolas" panose="020B0609020204030204" pitchFamily="49" charset="0"/>
              </a:rPr>
              <a:t>first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onchange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err="1">
                <a:solidFill>
                  <a:srgbClr val="E06C75"/>
                </a:solidFill>
                <a:effectLst/>
                <a:latin typeface="Consolas" panose="020B0609020204030204" pitchFamily="49" charset="0"/>
              </a:rPr>
              <a:t>myWorker</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postMessage</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first</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value</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second</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value</a:t>
            </a:r>
            <a:r>
              <a:rPr lang="fr-FR" b="0" dirty="0">
                <a:solidFill>
                  <a:srgbClr val="ABB2BF"/>
                </a:solidFill>
                <a:effectLst/>
                <a:latin typeface="Consolas" panose="020B0609020204030204" pitchFamily="49" charset="0"/>
              </a:rPr>
              <a:t>]);</a:t>
            </a:r>
          </a:p>
          <a:p>
            <a:pPr marL="396875" lvl="7" indent="0">
              <a:buNone/>
            </a:pPr>
            <a:r>
              <a:rPr lang="fr-FR" b="0" dirty="0">
                <a:solidFill>
                  <a:srgbClr val="E5C07B"/>
                </a:solidFill>
                <a:effectLst/>
                <a:latin typeface="Consolas" panose="020B0609020204030204" pitchFamily="49" charset="0"/>
              </a:rPr>
              <a:t>  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'Message envoyé au </a:t>
            </a:r>
            <a:r>
              <a:rPr lang="fr-FR" b="0" dirty="0" err="1">
                <a:solidFill>
                  <a:srgbClr val="98C379"/>
                </a:solidFill>
                <a:effectLst/>
                <a:latin typeface="Consolas" panose="020B0609020204030204" pitchFamily="49" charset="0"/>
              </a:rPr>
              <a:t>worker</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lvl="7"/>
            <a:endParaRPr lang="fr-FR" dirty="0"/>
          </a:p>
          <a:p>
            <a:pPr lvl="1"/>
            <a:r>
              <a:rPr lang="fr-FR" dirty="0"/>
              <a:t>il peuvent gérer d’autres </a:t>
            </a:r>
            <a:r>
              <a:rPr lang="fr-FR" dirty="0" err="1"/>
              <a:t>worker</a:t>
            </a:r>
            <a:r>
              <a:rPr lang="fr-FR" dirty="0"/>
              <a:t> et </a:t>
            </a:r>
            <a:r>
              <a:rPr lang="fr-FR" dirty="0" err="1"/>
              <a:t>include</a:t>
            </a:r>
            <a:r>
              <a:rPr lang="fr-FR" dirty="0"/>
              <a:t> du code grâce à </a:t>
            </a:r>
            <a:r>
              <a:rPr lang="fr-FR" b="1" dirty="0" err="1"/>
              <a:t>importScript</a:t>
            </a:r>
            <a:r>
              <a:rPr lang="fr-FR" dirty="0"/>
              <a:t>(url)</a:t>
            </a:r>
            <a:endParaRPr lang="fr-FR" b="1" dirty="0"/>
          </a:p>
          <a:p>
            <a:pPr lvl="1"/>
            <a:endParaRPr lang="fr-FR" dirty="0"/>
          </a:p>
          <a:p>
            <a:pPr lvl="1"/>
            <a:endParaRPr lang="fr-FR" dirty="0"/>
          </a:p>
        </p:txBody>
      </p:sp>
    </p:spTree>
    <p:extLst>
      <p:ext uri="{BB962C8B-B14F-4D97-AF65-F5344CB8AC3E}">
        <p14:creationId xmlns:p14="http://schemas.microsoft.com/office/powerpoint/2010/main" val="11937675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FFCBD2-F026-4368-8C0C-3DF4FA6D68D3}"/>
              </a:ext>
            </a:extLst>
          </p:cNvPr>
          <p:cNvSpPr>
            <a:spLocks noGrp="1"/>
          </p:cNvSpPr>
          <p:nvPr>
            <p:ph type="title"/>
          </p:nvPr>
        </p:nvSpPr>
        <p:spPr/>
        <p:txBody>
          <a:bodyPr/>
          <a:lstStyle/>
          <a:p>
            <a:r>
              <a:rPr lang="fr-FR" dirty="0" err="1"/>
              <a:t>Worker</a:t>
            </a:r>
            <a:r>
              <a:rPr lang="fr-FR" dirty="0"/>
              <a:t> </a:t>
            </a:r>
            <a:r>
              <a:rPr lang="fr-FR" dirty="0" err="1"/>
              <a:t>mesaging</a:t>
            </a:r>
            <a:endParaRPr lang="fr-FR" dirty="0"/>
          </a:p>
        </p:txBody>
      </p:sp>
      <p:sp>
        <p:nvSpPr>
          <p:cNvPr id="3" name="Espace réservé du contenu 2">
            <a:extLst>
              <a:ext uri="{FF2B5EF4-FFF2-40B4-BE49-F238E27FC236}">
                <a16:creationId xmlns:a16="http://schemas.microsoft.com/office/drawing/2014/main" id="{B184B9B9-B26A-482B-A591-516B98B9B288}"/>
              </a:ext>
            </a:extLst>
          </p:cNvPr>
          <p:cNvSpPr>
            <a:spLocks noGrp="1"/>
          </p:cNvSpPr>
          <p:nvPr>
            <p:ph idx="1"/>
          </p:nvPr>
        </p:nvSpPr>
        <p:spPr/>
        <p:txBody>
          <a:bodyPr>
            <a:normAutofit/>
          </a:bodyPr>
          <a:lstStyle/>
          <a:p>
            <a:r>
              <a:rPr lang="fr-FR" dirty="0"/>
              <a:t>Pour communiquer les </a:t>
            </a:r>
            <a:r>
              <a:rPr lang="fr-FR" dirty="0" err="1"/>
              <a:t>worker</a:t>
            </a:r>
            <a:r>
              <a:rPr lang="fr-FR" dirty="0"/>
              <a:t> ont besoin :</a:t>
            </a:r>
          </a:p>
          <a:p>
            <a:pPr lvl="1"/>
            <a:r>
              <a:rPr lang="fr-FR" dirty="0"/>
              <a:t>Il </a:t>
            </a:r>
            <a:r>
              <a:rPr lang="fr-FR" b="1" dirty="0"/>
              <a:t>post</a:t>
            </a:r>
            <a:r>
              <a:rPr lang="fr-FR" dirty="0"/>
              <a:t> grâce a </a:t>
            </a:r>
            <a:r>
              <a:rPr lang="fr-FR" b="1" dirty="0" err="1"/>
              <a:t>postMessage</a:t>
            </a:r>
            <a:r>
              <a:rPr lang="fr-FR" dirty="0"/>
              <a:t> , et </a:t>
            </a:r>
            <a:r>
              <a:rPr lang="fr-FR" b="1" dirty="0"/>
              <a:t>intercept</a:t>
            </a:r>
            <a:r>
              <a:rPr lang="fr-FR" dirty="0"/>
              <a:t> grâce à </a:t>
            </a:r>
            <a:r>
              <a:rPr lang="fr-FR" b="1" dirty="0" err="1"/>
              <a:t>onMessage</a:t>
            </a:r>
            <a:r>
              <a:rPr lang="fr-FR" dirty="0"/>
              <a:t> </a:t>
            </a:r>
            <a:endParaRPr lang="fr-FR" b="0" dirty="0">
              <a:solidFill>
                <a:srgbClr val="ABB2BF"/>
              </a:solidFill>
              <a:effectLst/>
              <a:latin typeface="Consolas" panose="020B0609020204030204" pitchFamily="49" charset="0"/>
            </a:endParaRPr>
          </a:p>
          <a:p>
            <a:pPr lvl="7"/>
            <a:r>
              <a:rPr lang="fr-FR" b="0" dirty="0">
                <a:solidFill>
                  <a:srgbClr val="ABB2BF"/>
                </a:solidFill>
                <a:effectLst/>
                <a:latin typeface="Consolas" panose="020B0609020204030204" pitchFamily="49" charset="0"/>
              </a:rPr>
              <a:t>Worker.js</a:t>
            </a:r>
          </a:p>
          <a:p>
            <a:pPr marL="396875" lvl="7" indent="0">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myWorker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Worker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"worker.js"</a:t>
            </a:r>
            <a:r>
              <a:rPr lang="fr-FR" b="0" dirty="0">
                <a:solidFill>
                  <a:srgbClr val="ABB2BF"/>
                </a:solidFill>
                <a:effectLst/>
                <a:latin typeface="Consolas" panose="020B0609020204030204" pitchFamily="49" charset="0"/>
              </a:rPr>
              <a:t>);</a:t>
            </a:r>
          </a:p>
          <a:p>
            <a:pPr marL="396875" lvl="7" indent="0">
              <a:buNone/>
            </a:pPr>
            <a:r>
              <a:rPr lang="fr-FR" b="0" dirty="0" err="1">
                <a:solidFill>
                  <a:srgbClr val="E06C75"/>
                </a:solidFill>
                <a:effectLst/>
                <a:latin typeface="Consolas" panose="020B0609020204030204" pitchFamily="49" charset="0"/>
              </a:rPr>
              <a:t>first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onchange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p>
          <a:p>
            <a:pPr marL="396875" lvl="7"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myWorker</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postMessage</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first</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value</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second</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value</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'Message envoyé au </a:t>
            </a:r>
            <a:r>
              <a:rPr lang="fr-FR" b="0" dirty="0" err="1">
                <a:solidFill>
                  <a:srgbClr val="98C379"/>
                </a:solidFill>
                <a:effectLst/>
                <a:latin typeface="Consolas" panose="020B0609020204030204" pitchFamily="49" charset="0"/>
              </a:rPr>
              <a:t>worker</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 </a:t>
            </a:r>
          </a:p>
          <a:p>
            <a:pPr marL="396875" lvl="7" indent="0">
              <a:buNone/>
            </a:pPr>
            <a:r>
              <a:rPr lang="fr-FR" b="0" dirty="0" err="1">
                <a:solidFill>
                  <a:srgbClr val="E06C75"/>
                </a:solidFill>
                <a:effectLst/>
                <a:latin typeface="Consolas" panose="020B0609020204030204" pitchFamily="49" charset="0"/>
              </a:rPr>
              <a:t>myWorker</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onmessage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e</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err="1">
                <a:solidFill>
                  <a:srgbClr val="E06C75"/>
                </a:solidFill>
                <a:effectLst/>
                <a:latin typeface="Consolas" panose="020B0609020204030204" pitchFamily="49" charset="0"/>
              </a:rPr>
              <a:t>result</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textContent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e</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data</a:t>
            </a:r>
            <a:r>
              <a:rPr lang="fr-FR" b="0" dirty="0">
                <a:solidFill>
                  <a:srgbClr val="ABB2BF"/>
                </a:solidFill>
                <a:effectLst/>
                <a:latin typeface="Consolas" panose="020B0609020204030204" pitchFamily="49" charset="0"/>
              </a:rPr>
              <a:t>;</a:t>
            </a:r>
          </a:p>
          <a:p>
            <a:pPr marL="396875" lvl="7" indent="0">
              <a:buNone/>
            </a:pPr>
            <a:r>
              <a:rPr lang="fr-FR" dirty="0">
                <a:solidFill>
                  <a:srgbClr val="ABB2BF"/>
                </a:solidFill>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'Message reçu du </a:t>
            </a:r>
            <a:r>
              <a:rPr lang="fr-FR" b="0" dirty="0" err="1">
                <a:solidFill>
                  <a:srgbClr val="98C379"/>
                </a:solidFill>
                <a:effectLst/>
                <a:latin typeface="Consolas" panose="020B0609020204030204" pitchFamily="49" charset="0"/>
              </a:rPr>
              <a:t>worker</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p>
          <a:p>
            <a:pPr marL="396875" lvl="7" indent="0">
              <a:buNone/>
            </a:pPr>
            <a:endParaRPr lang="fr-FR" b="0" dirty="0">
              <a:solidFill>
                <a:srgbClr val="ABB2BF"/>
              </a:solidFill>
              <a:effectLst/>
              <a:latin typeface="Consolas" panose="020B0609020204030204" pitchFamily="49" charset="0"/>
            </a:endParaRPr>
          </a:p>
          <a:p>
            <a:endParaRPr lang="fr-FR" dirty="0"/>
          </a:p>
        </p:txBody>
      </p:sp>
    </p:spTree>
    <p:extLst>
      <p:ext uri="{BB962C8B-B14F-4D97-AF65-F5344CB8AC3E}">
        <p14:creationId xmlns:p14="http://schemas.microsoft.com/office/powerpoint/2010/main" val="245488744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4C2160-C451-4D26-9950-BFF4F45DEFAC}"/>
              </a:ext>
            </a:extLst>
          </p:cNvPr>
          <p:cNvSpPr>
            <a:spLocks noGrp="1"/>
          </p:cNvSpPr>
          <p:nvPr>
            <p:ph type="title"/>
          </p:nvPr>
        </p:nvSpPr>
        <p:spPr/>
        <p:txBody>
          <a:bodyPr/>
          <a:lstStyle/>
          <a:p>
            <a:r>
              <a:rPr lang="fr-FR" dirty="0"/>
              <a:t>d3.js</a:t>
            </a:r>
          </a:p>
        </p:txBody>
      </p:sp>
      <p:sp>
        <p:nvSpPr>
          <p:cNvPr id="3" name="Espace réservé du contenu 2">
            <a:extLst>
              <a:ext uri="{FF2B5EF4-FFF2-40B4-BE49-F238E27FC236}">
                <a16:creationId xmlns:a16="http://schemas.microsoft.com/office/drawing/2014/main" id="{05B164F6-177E-4118-9CBE-0131C9F66D83}"/>
              </a:ext>
            </a:extLst>
          </p:cNvPr>
          <p:cNvSpPr>
            <a:spLocks noGrp="1"/>
          </p:cNvSpPr>
          <p:nvPr>
            <p:ph idx="1"/>
          </p:nvPr>
        </p:nvSpPr>
        <p:spPr/>
        <p:txBody>
          <a:bodyPr>
            <a:normAutofit/>
          </a:bodyPr>
          <a:lstStyle/>
          <a:p>
            <a:r>
              <a:rPr lang="fr-FR" dirty="0"/>
              <a:t>Data </a:t>
            </a:r>
            <a:r>
              <a:rPr lang="fr-FR" dirty="0" err="1"/>
              <a:t>driven</a:t>
            </a:r>
            <a:r>
              <a:rPr lang="fr-FR" dirty="0"/>
              <a:t> document</a:t>
            </a:r>
          </a:p>
          <a:p>
            <a:pPr lvl="2"/>
            <a:r>
              <a:rPr lang="fr-FR" dirty="0"/>
              <a:t>Document driver par des données</a:t>
            </a:r>
          </a:p>
          <a:p>
            <a:pPr lvl="2"/>
            <a:r>
              <a:rPr lang="fr-FR" dirty="0"/>
              <a:t>Manipulation de DOM en fonction de données</a:t>
            </a:r>
          </a:p>
          <a:p>
            <a:pPr lvl="2"/>
            <a:endParaRPr lang="fr-FR" dirty="0"/>
          </a:p>
          <a:p>
            <a:pPr lvl="1"/>
            <a:r>
              <a:rPr lang="fr-FR" dirty="0"/>
              <a:t>Une </a:t>
            </a:r>
            <a:r>
              <a:rPr lang="fr-FR" dirty="0" err="1"/>
              <a:t>library</a:t>
            </a:r>
            <a:r>
              <a:rPr lang="fr-FR" dirty="0"/>
              <a:t> permettant </a:t>
            </a:r>
          </a:p>
          <a:p>
            <a:pPr lvl="2"/>
            <a:r>
              <a:rPr lang="fr-FR" dirty="0"/>
              <a:t>Une sélection et manipulation plus simple du DOM</a:t>
            </a:r>
          </a:p>
          <a:p>
            <a:pPr marL="396875" lvl="7" indent="0">
              <a:buNone/>
            </a:pPr>
            <a:endParaRPr lang="en-US" b="0" dirty="0">
              <a:solidFill>
                <a:srgbClr val="E06C75"/>
              </a:solidFill>
              <a:effectLst/>
              <a:latin typeface="Consolas" panose="020B0609020204030204" pitchFamily="49" charset="0"/>
            </a:endParaRPr>
          </a:p>
          <a:p>
            <a:pPr marL="396875" lvl="7" indent="0">
              <a:buNone/>
            </a:pPr>
            <a:r>
              <a:rPr lang="en-US" b="0" dirty="0">
                <a:solidFill>
                  <a:srgbClr val="E06C75"/>
                </a:solidFill>
                <a:effectLst/>
                <a:latin typeface="Consolas" panose="020B0609020204030204" pitchFamily="49" charset="0"/>
              </a:rPr>
              <a:t>d3</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select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"body"</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style</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"background-color"</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"black"</a:t>
            </a:r>
            <a:r>
              <a:rPr lang="en-US" b="0" dirty="0">
                <a:solidFill>
                  <a:srgbClr val="ABB2BF"/>
                </a:solidFill>
                <a:effectLst/>
                <a:latin typeface="Consolas" panose="020B0609020204030204" pitchFamily="49" charset="0"/>
              </a:rPr>
              <a:t>);</a:t>
            </a:r>
          </a:p>
          <a:p>
            <a:pPr marL="396875" lvl="7" indent="0">
              <a:buNone/>
            </a:pPr>
            <a:r>
              <a:rPr lang="en-US" b="0" dirty="0">
                <a:solidFill>
                  <a:srgbClr val="E06C75"/>
                </a:solidFill>
                <a:effectLst/>
                <a:latin typeface="Consolas" panose="020B0609020204030204" pitchFamily="49" charset="0"/>
              </a:rPr>
              <a:t>d3</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selectAll</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'p'</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style</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a:t>
            </a:r>
            <a:r>
              <a:rPr lang="en-US" b="0" dirty="0" err="1">
                <a:solidFill>
                  <a:srgbClr val="98C379"/>
                </a:solidFill>
                <a:effectLst/>
                <a:latin typeface="Consolas" panose="020B0609020204030204" pitchFamily="49" charset="0"/>
              </a:rPr>
              <a:t>color"</a:t>
            </a:r>
            <a:r>
              <a:rPr lang="en-US" b="0" dirty="0" err="1">
                <a:solidFill>
                  <a:srgbClr val="ABB2BF"/>
                </a:solidFill>
                <a:effectLst/>
                <a:latin typeface="Consolas" panose="020B0609020204030204" pitchFamily="49" charset="0"/>
              </a:rPr>
              <a:t>,</a:t>
            </a:r>
            <a:r>
              <a:rPr lang="en-US" b="0" dirty="0" err="1">
                <a:solidFill>
                  <a:srgbClr val="98C379"/>
                </a:solidFill>
                <a:effectLst/>
                <a:latin typeface="Consolas" panose="020B0609020204030204" pitchFamily="49" charset="0"/>
              </a:rPr>
              <a:t>"blue</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pPr marL="396875" lvl="7" indent="0">
              <a:buNone/>
            </a:pPr>
            <a:endParaRPr lang="fr-FR" b="0" dirty="0">
              <a:solidFill>
                <a:srgbClr val="C678DD"/>
              </a:solidFill>
              <a:effectLst/>
              <a:latin typeface="Consolas" panose="020B0609020204030204" pitchFamily="49" charset="0"/>
            </a:endParaRPr>
          </a:p>
          <a:p>
            <a:pPr marL="396875" lvl="7" indent="0">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svg</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E06C75"/>
                </a:solidFill>
                <a:effectLst/>
                <a:latin typeface="Consolas" panose="020B0609020204030204" pitchFamily="49" charset="0"/>
              </a:rPr>
              <a:t> d3</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select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"#svg1"</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append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svg</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396875" lvl="7" indent="0">
              <a:buNone/>
            </a:pPr>
            <a:r>
              <a:rPr lang="fr-FR" b="0" dirty="0" err="1">
                <a:solidFill>
                  <a:srgbClr val="E06C75"/>
                </a:solidFill>
                <a:effectLst/>
                <a:latin typeface="Consolas" panose="020B0609020204030204" pitchFamily="49" charset="0"/>
              </a:rPr>
              <a:t>svg</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append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rect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attr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"x"</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20</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attr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"y"</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20</a:t>
            </a:r>
            <a:r>
              <a:rPr lang="fr-FR" b="0" dirty="0">
                <a:solidFill>
                  <a:srgbClr val="ABB2BF"/>
                </a:solidFill>
                <a:effectLst/>
                <a:latin typeface="Consolas" panose="020B0609020204030204" pitchFamily="49" charset="0"/>
              </a:rPr>
              <a:t>)</a:t>
            </a:r>
          </a:p>
          <a:p>
            <a:pPr marL="914400" lvl="2" indent="0">
              <a:buNone/>
            </a:pPr>
            <a:endParaRPr lang="fr-FR" dirty="0"/>
          </a:p>
        </p:txBody>
      </p:sp>
    </p:spTree>
    <p:extLst>
      <p:ext uri="{BB962C8B-B14F-4D97-AF65-F5344CB8AC3E}">
        <p14:creationId xmlns:p14="http://schemas.microsoft.com/office/powerpoint/2010/main" val="386516282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ABFD16-9AA9-4D7E-B3EF-BCC922DFD67C}"/>
              </a:ext>
            </a:extLst>
          </p:cNvPr>
          <p:cNvSpPr>
            <a:spLocks noGrp="1"/>
          </p:cNvSpPr>
          <p:nvPr>
            <p:ph type="title"/>
          </p:nvPr>
        </p:nvSpPr>
        <p:spPr/>
        <p:txBody>
          <a:bodyPr/>
          <a:lstStyle/>
          <a:p>
            <a:r>
              <a:rPr lang="fr-FR" dirty="0"/>
              <a:t>D3 Transitions </a:t>
            </a:r>
          </a:p>
        </p:txBody>
      </p:sp>
      <p:sp>
        <p:nvSpPr>
          <p:cNvPr id="3" name="Espace réservé du contenu 2">
            <a:extLst>
              <a:ext uri="{FF2B5EF4-FFF2-40B4-BE49-F238E27FC236}">
                <a16:creationId xmlns:a16="http://schemas.microsoft.com/office/drawing/2014/main" id="{BC0C3A93-11F9-44F5-99FE-6508E2970FAC}"/>
              </a:ext>
            </a:extLst>
          </p:cNvPr>
          <p:cNvSpPr>
            <a:spLocks noGrp="1"/>
          </p:cNvSpPr>
          <p:nvPr>
            <p:ph idx="1"/>
          </p:nvPr>
        </p:nvSpPr>
        <p:spPr/>
        <p:txBody>
          <a:bodyPr>
            <a:normAutofit/>
          </a:bodyPr>
          <a:lstStyle/>
          <a:p>
            <a:r>
              <a:rPr lang="fr-FR" dirty="0"/>
              <a:t>Il propose :</a:t>
            </a:r>
          </a:p>
          <a:p>
            <a:pPr lvl="1"/>
            <a:r>
              <a:rPr lang="fr-FR" dirty="0"/>
              <a:t>Des transitions :</a:t>
            </a:r>
          </a:p>
          <a:p>
            <a:pPr marL="396875" lvl="7" indent="0">
              <a:buNone/>
            </a:pPr>
            <a:r>
              <a:rPr lang="en-US" b="0" dirty="0">
                <a:solidFill>
                  <a:srgbClr val="E06C75"/>
                </a:solidFill>
                <a:effectLst/>
                <a:latin typeface="Consolas" panose="020B0609020204030204" pitchFamily="49" charset="0"/>
              </a:rPr>
              <a:t>d3</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select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"body"</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transition</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style</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"color"</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"black"</a:t>
            </a:r>
            <a:r>
              <a:rPr lang="en-US" b="0" dirty="0">
                <a:solidFill>
                  <a:srgbClr val="ABB2BF"/>
                </a:solidFill>
                <a:effectLst/>
                <a:latin typeface="Consolas" panose="020B0609020204030204" pitchFamily="49" charset="0"/>
              </a:rPr>
              <a:t>);</a:t>
            </a:r>
          </a:p>
          <a:p>
            <a:pPr marL="396875" lvl="7" indent="0">
              <a:buNone/>
            </a:pPr>
            <a:endParaRPr lang="fr-FR" dirty="0"/>
          </a:p>
          <a:p>
            <a:pPr lvl="1"/>
            <a:r>
              <a:rPr lang="fr-FR" dirty="0"/>
              <a:t>De la surcharge de datas pour dynamiser la construction</a:t>
            </a:r>
          </a:p>
          <a:p>
            <a:pPr marL="396875" lvl="7" indent="0">
              <a:buNone/>
            </a:pPr>
            <a:r>
              <a:rPr lang="en-US" b="0" dirty="0" err="1">
                <a:solidFill>
                  <a:srgbClr val="E06C75"/>
                </a:solidFill>
                <a:effectLst/>
                <a:latin typeface="Consolas" panose="020B0609020204030204" pitchFamily="49" charset="0"/>
              </a:rPr>
              <a:t>svg</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selectAll</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".node"</a:t>
            </a:r>
            <a:r>
              <a:rPr lang="en-US" b="0" dirty="0">
                <a:solidFill>
                  <a:srgbClr val="ABB2BF"/>
                </a:solidFill>
                <a:effectLst/>
                <a:latin typeface="Consolas" panose="020B0609020204030204" pitchFamily="49" charset="0"/>
              </a:rPr>
              <a:t>)</a:t>
            </a:r>
          </a:p>
          <a:p>
            <a:pPr marL="396875" lvl="7"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data</a:t>
            </a:r>
            <a:r>
              <a:rPr lang="en-US" b="0" dirty="0">
                <a:solidFill>
                  <a:srgbClr val="ABB2BF"/>
                </a:solidFill>
                <a:effectLst/>
                <a:latin typeface="Consolas" panose="020B0609020204030204" pitchFamily="49" charset="0"/>
              </a:rPr>
              <a:t>(</a:t>
            </a:r>
            <a:r>
              <a:rPr lang="en-US" b="0" dirty="0" err="1">
                <a:solidFill>
                  <a:srgbClr val="E5C07B"/>
                </a:solidFill>
                <a:effectLst/>
                <a:latin typeface="Consolas" panose="020B0609020204030204" pitchFamily="49" charset="0"/>
              </a:rPr>
              <a:t>dataToDrive</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 2</a:t>
            </a:r>
            <a:endParaRPr lang="en-US" b="0" dirty="0">
              <a:solidFill>
                <a:srgbClr val="ABB2BF"/>
              </a:solidFill>
              <a:effectLst/>
              <a:latin typeface="Consolas" panose="020B0609020204030204" pitchFamily="49" charset="0"/>
            </a:endParaRPr>
          </a:p>
          <a:p>
            <a:pPr marL="396875" lvl="7"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enter</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 3</a:t>
            </a:r>
          </a:p>
          <a:p>
            <a:pPr marL="396875" lvl="7"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append</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a:t>
            </a:r>
            <a:r>
              <a:rPr lang="en-US" b="0" dirty="0" err="1">
                <a:solidFill>
                  <a:srgbClr val="98C379"/>
                </a:solidFill>
                <a:effectLst/>
                <a:latin typeface="Consolas" panose="020B0609020204030204" pitchFamily="49" charset="0"/>
              </a:rPr>
              <a:t>rect</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 4</a:t>
            </a:r>
            <a:endParaRPr lang="en-US" i="1" dirty="0">
              <a:solidFill>
                <a:srgbClr val="ABB2BF"/>
              </a:solidFill>
              <a:latin typeface="Consolas" panose="020B0609020204030204" pitchFamily="49" charset="0"/>
            </a:endParaRPr>
          </a:p>
          <a:p>
            <a:pPr marL="396875" lvl="7" indent="0">
              <a:buNone/>
            </a:pPr>
            <a:r>
              <a:rPr lang="en-US" b="0" i="1" dirty="0">
                <a:solidFill>
                  <a:srgbClr val="ABB2BF"/>
                </a:solidFill>
                <a:effectLst/>
                <a:latin typeface="Consolas" panose="020B0609020204030204" pitchFamily="49" charset="0"/>
              </a:rPr>
              <a:t>        </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attr</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"x"</a:t>
            </a:r>
            <a:r>
              <a:rPr lang="en-US" b="0" dirty="0">
                <a:solidFill>
                  <a:srgbClr val="ABB2BF"/>
                </a:solidFill>
                <a:effectLst/>
                <a:latin typeface="Consolas" panose="020B0609020204030204" pitchFamily="49" charset="0"/>
              </a:rPr>
              <a:t>, </a:t>
            </a:r>
            <a:r>
              <a:rPr lang="en-US" b="1" i="1" dirty="0" err="1">
                <a:solidFill>
                  <a:srgbClr val="E06C75"/>
                </a:solidFill>
                <a:effectLst/>
                <a:latin typeface="Consolas" panose="020B0609020204030204" pitchFamily="49" charset="0"/>
              </a:rPr>
              <a:t>dataDriven</a:t>
            </a:r>
            <a:r>
              <a:rPr lang="en-US" b="1" dirty="0">
                <a:solidFill>
                  <a:srgbClr val="ABB2BF"/>
                </a:solidFill>
                <a:effectLst/>
                <a:latin typeface="Consolas" panose="020B0609020204030204" pitchFamily="49" charset="0"/>
              </a:rPr>
              <a:t> </a:t>
            </a:r>
            <a:r>
              <a:rPr lang="en-US" b="1" dirty="0">
                <a:solidFill>
                  <a:srgbClr val="C678DD"/>
                </a:solidFill>
                <a:effectLst/>
                <a:latin typeface="Consolas" panose="020B0609020204030204" pitchFamily="49" charset="0"/>
              </a:rPr>
              <a:t>=&gt;</a:t>
            </a:r>
            <a:r>
              <a:rPr lang="en-US" b="1" dirty="0">
                <a:solidFill>
                  <a:srgbClr val="E06C75"/>
                </a:solidFill>
                <a:effectLst/>
                <a:latin typeface="Consolas" panose="020B0609020204030204" pitchFamily="49" charset="0"/>
              </a:rPr>
              <a:t> </a:t>
            </a:r>
            <a:r>
              <a:rPr lang="en-US" b="1" i="1" dirty="0" err="1">
                <a:solidFill>
                  <a:srgbClr val="E06C75"/>
                </a:solidFill>
                <a:effectLst/>
                <a:latin typeface="Consolas" panose="020B0609020204030204" pitchFamily="49" charset="0"/>
              </a:rPr>
              <a:t>dataDrive</a:t>
            </a:r>
            <a:r>
              <a:rPr lang="en-US" b="1" i="1" dirty="0" err="1">
                <a:solidFill>
                  <a:srgbClr val="E06C75"/>
                </a:solidFill>
                <a:latin typeface="Consolas" panose="020B0609020204030204" pitchFamily="49" charset="0"/>
              </a:rPr>
              <a:t>n</a:t>
            </a:r>
            <a:r>
              <a:rPr lang="en-US" sz="2800" b="1" dirty="0" err="1">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position</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30</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 5</a:t>
            </a:r>
            <a:endParaRPr lang="en-US" b="0" dirty="0">
              <a:solidFill>
                <a:srgbClr val="ABB2BF"/>
              </a:solidFill>
              <a:effectLst/>
              <a:latin typeface="Consolas" panose="020B0609020204030204" pitchFamily="49" charset="0"/>
            </a:endParaRPr>
          </a:p>
          <a:p>
            <a:pPr marL="0" indent="0">
              <a:buNone/>
            </a:pPr>
            <a:endParaRPr lang="fr-FR" dirty="0"/>
          </a:p>
          <a:p>
            <a:endParaRPr lang="fr-FR" dirty="0"/>
          </a:p>
        </p:txBody>
      </p:sp>
    </p:spTree>
    <p:extLst>
      <p:ext uri="{BB962C8B-B14F-4D97-AF65-F5344CB8AC3E}">
        <p14:creationId xmlns:p14="http://schemas.microsoft.com/office/powerpoint/2010/main" val="247595627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01F52A7-F591-42F1-8E8C-1EA35A14B50D}"/>
              </a:ext>
            </a:extLst>
          </p:cNvPr>
          <p:cNvSpPr>
            <a:spLocks noGrp="1"/>
          </p:cNvSpPr>
          <p:nvPr>
            <p:ph type="title"/>
          </p:nvPr>
        </p:nvSpPr>
        <p:spPr/>
        <p:txBody>
          <a:bodyPr/>
          <a:lstStyle/>
          <a:p>
            <a:r>
              <a:rPr lang="fr-FR" dirty="0"/>
              <a:t>Three.js</a:t>
            </a:r>
          </a:p>
        </p:txBody>
      </p:sp>
      <p:sp>
        <p:nvSpPr>
          <p:cNvPr id="5" name="Espace réservé du contenu 4">
            <a:extLst>
              <a:ext uri="{FF2B5EF4-FFF2-40B4-BE49-F238E27FC236}">
                <a16:creationId xmlns:a16="http://schemas.microsoft.com/office/drawing/2014/main" id="{BE683C7A-833C-41CC-AE2C-DC2AD4EB7431}"/>
              </a:ext>
            </a:extLst>
          </p:cNvPr>
          <p:cNvSpPr>
            <a:spLocks noGrp="1"/>
          </p:cNvSpPr>
          <p:nvPr>
            <p:ph idx="1"/>
          </p:nvPr>
        </p:nvSpPr>
        <p:spPr/>
        <p:txBody>
          <a:bodyPr/>
          <a:lstStyle/>
          <a:p>
            <a:r>
              <a:rPr lang="fr-FR" dirty="0"/>
              <a:t>Remplaçant JS de papervision3D(flash)</a:t>
            </a:r>
          </a:p>
          <a:p>
            <a:r>
              <a:rPr lang="fr-FR" dirty="0"/>
              <a:t>Supporte le </a:t>
            </a:r>
            <a:r>
              <a:rPr lang="fr-FR" dirty="0" err="1"/>
              <a:t>canvas</a:t>
            </a:r>
            <a:r>
              <a:rPr lang="fr-FR" dirty="0"/>
              <a:t> ou le </a:t>
            </a:r>
            <a:r>
              <a:rPr lang="fr-FR" dirty="0" err="1"/>
              <a:t>webgl</a:t>
            </a:r>
            <a:endParaRPr lang="fr-FR" dirty="0"/>
          </a:p>
          <a:p>
            <a:pPr lvl="2"/>
            <a:r>
              <a:rPr lang="fr-FR" dirty="0"/>
              <a:t>Canvas </a:t>
            </a:r>
            <a:r>
              <a:rPr lang="fr-FR" dirty="0">
                <a:sym typeface="Wingdings" panose="05000000000000000000" pitchFamily="2" charset="2"/>
              </a:rPr>
              <a:t> sans calcul &amp; accélération du GPU</a:t>
            </a:r>
          </a:p>
          <a:p>
            <a:pPr lvl="2"/>
            <a:r>
              <a:rPr lang="fr-FR" dirty="0" err="1">
                <a:sym typeface="Wingdings" panose="05000000000000000000" pitchFamily="2" charset="2"/>
              </a:rPr>
              <a:t>WebGL</a:t>
            </a:r>
            <a:r>
              <a:rPr lang="fr-FR" dirty="0">
                <a:sym typeface="Wingdings" panose="05000000000000000000" pitchFamily="2" charset="2"/>
              </a:rPr>
              <a:t> avec calcul de rendu GPU</a:t>
            </a:r>
            <a:endParaRPr lang="fr-FR" dirty="0"/>
          </a:p>
        </p:txBody>
      </p:sp>
    </p:spTree>
    <p:extLst>
      <p:ext uri="{BB962C8B-B14F-4D97-AF65-F5344CB8AC3E}">
        <p14:creationId xmlns:p14="http://schemas.microsoft.com/office/powerpoint/2010/main" val="7830297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F0703C-8AEA-4B24-AB84-BF93AFAC84A5}"/>
              </a:ext>
            </a:extLst>
          </p:cNvPr>
          <p:cNvSpPr>
            <a:spLocks noGrp="1"/>
          </p:cNvSpPr>
          <p:nvPr>
            <p:ph type="title"/>
          </p:nvPr>
        </p:nvSpPr>
        <p:spPr/>
        <p:txBody>
          <a:bodyPr/>
          <a:lstStyle/>
          <a:p>
            <a:r>
              <a:rPr lang="fr-FR" dirty="0" err="1"/>
              <a:t>WebGL</a:t>
            </a:r>
            <a:endParaRPr lang="fr-FR" dirty="0"/>
          </a:p>
        </p:txBody>
      </p:sp>
      <p:sp>
        <p:nvSpPr>
          <p:cNvPr id="3" name="Espace réservé du contenu 2">
            <a:extLst>
              <a:ext uri="{FF2B5EF4-FFF2-40B4-BE49-F238E27FC236}">
                <a16:creationId xmlns:a16="http://schemas.microsoft.com/office/drawing/2014/main" id="{1D41DA18-4ADA-469B-AF3B-64ED2F06AD20}"/>
              </a:ext>
            </a:extLst>
          </p:cNvPr>
          <p:cNvSpPr>
            <a:spLocks noGrp="1"/>
          </p:cNvSpPr>
          <p:nvPr>
            <p:ph idx="1"/>
          </p:nvPr>
        </p:nvSpPr>
        <p:spPr/>
        <p:txBody>
          <a:bodyPr/>
          <a:lstStyle/>
          <a:p>
            <a:r>
              <a:rPr lang="fr-FR" dirty="0" err="1"/>
              <a:t>L’openGL</a:t>
            </a:r>
            <a:r>
              <a:rPr lang="fr-FR" dirty="0"/>
              <a:t> est un standard de rendu 3D</a:t>
            </a:r>
          </a:p>
          <a:p>
            <a:pPr lvl="2"/>
            <a:r>
              <a:rPr lang="fr-FR" dirty="0"/>
              <a:t>Profite de l’accélération matériel des GPU</a:t>
            </a:r>
          </a:p>
          <a:p>
            <a:endParaRPr lang="fr-FR" dirty="0"/>
          </a:p>
          <a:p>
            <a:r>
              <a:rPr lang="fr-FR" dirty="0" err="1"/>
              <a:t>WebGL</a:t>
            </a:r>
            <a:r>
              <a:rPr lang="fr-FR" dirty="0"/>
              <a:t> est un standard web pour faire de la 3D basé sur </a:t>
            </a:r>
            <a:r>
              <a:rPr lang="fr-FR" dirty="0" err="1"/>
              <a:t>openGL</a:t>
            </a:r>
            <a:endParaRPr lang="fr-FR" dirty="0"/>
          </a:p>
          <a:p>
            <a:pPr lvl="2"/>
            <a:r>
              <a:rPr lang="fr-FR" dirty="0"/>
              <a:t>Fournit par HTML5</a:t>
            </a:r>
          </a:p>
          <a:p>
            <a:pPr lvl="2"/>
            <a:r>
              <a:rPr lang="fr-FR" dirty="0"/>
              <a:t>Faire rendre le dessin par </a:t>
            </a:r>
            <a:r>
              <a:rPr lang="fr-FR" dirty="0" err="1"/>
              <a:t>openGL</a:t>
            </a:r>
            <a:endParaRPr lang="fr-FR" dirty="0"/>
          </a:p>
          <a:p>
            <a:pPr lvl="2"/>
            <a:r>
              <a:rPr lang="fr-FR" dirty="0"/>
              <a:t>Rempli un espace de dessin avec le rendu</a:t>
            </a:r>
          </a:p>
          <a:p>
            <a:pPr lvl="2"/>
            <a:r>
              <a:rPr lang="fr-FR" dirty="0"/>
              <a:t>Supporté dès : </a:t>
            </a:r>
          </a:p>
          <a:p>
            <a:pPr lvl="3"/>
            <a:r>
              <a:rPr lang="fr-FR" dirty="0"/>
              <a:t>FF4, Chrome 9, safari*, IE11</a:t>
            </a:r>
          </a:p>
          <a:p>
            <a:endParaRPr lang="fr-FR" dirty="0"/>
          </a:p>
        </p:txBody>
      </p:sp>
    </p:spTree>
    <p:extLst>
      <p:ext uri="{BB962C8B-B14F-4D97-AF65-F5344CB8AC3E}">
        <p14:creationId xmlns:p14="http://schemas.microsoft.com/office/powerpoint/2010/main" val="320519562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559EF32-6077-435A-A3DD-63B5FAEFFE8F}"/>
              </a:ext>
            </a:extLst>
          </p:cNvPr>
          <p:cNvSpPr>
            <a:spLocks noGrp="1"/>
          </p:cNvSpPr>
          <p:nvPr>
            <p:ph type="title"/>
          </p:nvPr>
        </p:nvSpPr>
        <p:spPr/>
        <p:txBody>
          <a:bodyPr/>
          <a:lstStyle/>
          <a:p>
            <a:r>
              <a:rPr lang="fr-FR" dirty="0"/>
              <a:t>Les nouveaux events html5</a:t>
            </a:r>
          </a:p>
        </p:txBody>
      </p:sp>
      <p:sp>
        <p:nvSpPr>
          <p:cNvPr id="5" name="Espace réservé du contenu 4">
            <a:extLst>
              <a:ext uri="{FF2B5EF4-FFF2-40B4-BE49-F238E27FC236}">
                <a16:creationId xmlns:a16="http://schemas.microsoft.com/office/drawing/2014/main" id="{55C38750-1450-4E21-BADD-C1F73BB3F3FC}"/>
              </a:ext>
            </a:extLst>
          </p:cNvPr>
          <p:cNvSpPr>
            <a:spLocks noGrp="1"/>
          </p:cNvSpPr>
          <p:nvPr>
            <p:ph idx="1"/>
          </p:nvPr>
        </p:nvSpPr>
        <p:spPr/>
        <p:txBody>
          <a:bodyPr/>
          <a:lstStyle/>
          <a:p>
            <a:r>
              <a:rPr lang="fr-FR" dirty="0"/>
              <a:t>Liste des nouveaux events : </a:t>
            </a:r>
          </a:p>
          <a:p>
            <a:pPr marL="457200" lvl="1" indent="0" algn="ctr">
              <a:buNone/>
            </a:pPr>
            <a:r>
              <a:rPr lang="fr-FR" dirty="0">
                <a:hlinkClick r:id="rId2"/>
              </a:rPr>
              <a:t>http://41mag.fr/liste-des-balises-html5/liste-des-evenements-html5</a:t>
            </a:r>
            <a:endParaRPr lang="fr-FR" dirty="0"/>
          </a:p>
          <a:p>
            <a:pPr lvl="1"/>
            <a:r>
              <a:rPr lang="fr-FR" dirty="0" err="1"/>
              <a:t>onerror</a:t>
            </a:r>
            <a:endParaRPr lang="fr-FR" dirty="0"/>
          </a:p>
          <a:p>
            <a:pPr lvl="1"/>
            <a:r>
              <a:rPr lang="fr-FR" dirty="0" err="1"/>
              <a:t>ondrag</a:t>
            </a:r>
            <a:r>
              <a:rPr lang="fr-FR" dirty="0"/>
              <a:t> , …</a:t>
            </a:r>
          </a:p>
          <a:p>
            <a:pPr lvl="1"/>
            <a:r>
              <a:rPr lang="fr-FR" dirty="0" err="1"/>
              <a:t>onplay</a:t>
            </a:r>
            <a:r>
              <a:rPr lang="fr-FR" dirty="0"/>
              <a:t>, </a:t>
            </a:r>
            <a:r>
              <a:rPr lang="fr-FR" dirty="0" err="1"/>
              <a:t>onpause</a:t>
            </a:r>
            <a:endParaRPr lang="fr-FR" dirty="0"/>
          </a:p>
          <a:p>
            <a:pPr lvl="1"/>
            <a:r>
              <a:rPr lang="fr-FR" dirty="0" err="1"/>
              <a:t>ononline</a:t>
            </a:r>
            <a:r>
              <a:rPr lang="fr-FR" dirty="0"/>
              <a:t>, </a:t>
            </a:r>
            <a:r>
              <a:rPr lang="fr-FR" dirty="0" err="1"/>
              <a:t>onoffline</a:t>
            </a:r>
            <a:endParaRPr lang="fr-FR" dirty="0"/>
          </a:p>
          <a:p>
            <a:pPr lvl="1"/>
            <a:r>
              <a:rPr lang="fr-FR" dirty="0"/>
              <a:t>…</a:t>
            </a:r>
          </a:p>
        </p:txBody>
      </p:sp>
    </p:spTree>
    <p:extLst>
      <p:ext uri="{BB962C8B-B14F-4D97-AF65-F5344CB8AC3E}">
        <p14:creationId xmlns:p14="http://schemas.microsoft.com/office/powerpoint/2010/main" val="38052909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3738FB-9DBE-4B60-A1B1-6544C8DF2470}"/>
              </a:ext>
            </a:extLst>
          </p:cNvPr>
          <p:cNvSpPr>
            <a:spLocks noGrp="1"/>
          </p:cNvSpPr>
          <p:nvPr>
            <p:ph type="title"/>
          </p:nvPr>
        </p:nvSpPr>
        <p:spPr/>
        <p:txBody>
          <a:bodyPr/>
          <a:lstStyle/>
          <a:p>
            <a:r>
              <a:rPr lang="fr-FR" dirty="0"/>
              <a:t>Three.JS</a:t>
            </a:r>
          </a:p>
        </p:txBody>
      </p:sp>
      <p:sp>
        <p:nvSpPr>
          <p:cNvPr id="3" name="Espace réservé du contenu 2">
            <a:extLst>
              <a:ext uri="{FF2B5EF4-FFF2-40B4-BE49-F238E27FC236}">
                <a16:creationId xmlns:a16="http://schemas.microsoft.com/office/drawing/2014/main" id="{D709F6D5-B76A-4E77-8623-C40EE5628062}"/>
              </a:ext>
            </a:extLst>
          </p:cNvPr>
          <p:cNvSpPr>
            <a:spLocks noGrp="1"/>
          </p:cNvSpPr>
          <p:nvPr>
            <p:ph idx="1"/>
          </p:nvPr>
        </p:nvSpPr>
        <p:spPr/>
        <p:txBody>
          <a:bodyPr/>
          <a:lstStyle/>
          <a:p>
            <a:r>
              <a:rPr lang="fr-FR" dirty="0"/>
              <a:t>Three.js est une librairie d’intégration de contenu 3D </a:t>
            </a:r>
            <a:r>
              <a:rPr lang="fr-FR" dirty="0" err="1"/>
              <a:t>webGL</a:t>
            </a:r>
            <a:r>
              <a:rPr lang="fr-FR" dirty="0"/>
              <a:t> dans une page web</a:t>
            </a:r>
          </a:p>
          <a:p>
            <a:endParaRPr lang="fr-FR" dirty="0"/>
          </a:p>
          <a:p>
            <a:r>
              <a:rPr lang="fr-FR" dirty="0"/>
              <a:t>THREE propose un </a:t>
            </a:r>
            <a:r>
              <a:rPr lang="fr-FR" dirty="0" err="1"/>
              <a:t>renderer</a:t>
            </a:r>
            <a:endParaRPr lang="fr-FR" dirty="0"/>
          </a:p>
          <a:p>
            <a:pPr lvl="1"/>
            <a:r>
              <a:rPr lang="fr-FR" dirty="0"/>
              <a:t>Elle dispose de 2 éléments principaux</a:t>
            </a:r>
          </a:p>
          <a:p>
            <a:pPr lvl="2"/>
            <a:r>
              <a:rPr lang="fr-FR" dirty="0"/>
              <a:t>Scène</a:t>
            </a:r>
          </a:p>
          <a:p>
            <a:pPr lvl="3"/>
            <a:r>
              <a:rPr lang="fr-FR" dirty="0"/>
              <a:t>Constitué d’objets 3D</a:t>
            </a:r>
          </a:p>
          <a:p>
            <a:pPr lvl="1"/>
            <a:endParaRPr lang="fr-FR" dirty="0"/>
          </a:p>
          <a:p>
            <a:pPr lvl="2"/>
            <a:r>
              <a:rPr lang="fr-FR" dirty="0"/>
              <a:t>Camera</a:t>
            </a:r>
          </a:p>
          <a:p>
            <a:pPr lvl="3"/>
            <a:r>
              <a:rPr lang="fr-FR" dirty="0"/>
              <a:t>Pour cibler la visualisation</a:t>
            </a:r>
          </a:p>
        </p:txBody>
      </p:sp>
      <p:pic>
        <p:nvPicPr>
          <p:cNvPr id="7" name="Graphique 6">
            <a:extLst>
              <a:ext uri="{FF2B5EF4-FFF2-40B4-BE49-F238E27FC236}">
                <a16:creationId xmlns:a16="http://schemas.microsoft.com/office/drawing/2014/main" id="{EEF8D117-83E9-4708-BDE1-702A70ED9FE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581999" y="4008304"/>
            <a:ext cx="3593000" cy="2385977"/>
          </a:xfrm>
          <a:prstGeom prst="rect">
            <a:avLst/>
          </a:prstGeom>
        </p:spPr>
      </p:pic>
    </p:spTree>
    <p:extLst>
      <p:ext uri="{BB962C8B-B14F-4D97-AF65-F5344CB8AC3E}">
        <p14:creationId xmlns:p14="http://schemas.microsoft.com/office/powerpoint/2010/main" val="229414469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992ECB-C676-498F-9915-8AB64CFB49A2}"/>
              </a:ext>
            </a:extLst>
          </p:cNvPr>
          <p:cNvSpPr>
            <a:spLocks noGrp="1"/>
          </p:cNvSpPr>
          <p:nvPr>
            <p:ph type="title"/>
          </p:nvPr>
        </p:nvSpPr>
        <p:spPr/>
        <p:txBody>
          <a:bodyPr/>
          <a:lstStyle/>
          <a:p>
            <a:r>
              <a:rPr lang="fr-FR" dirty="0"/>
              <a:t>Three.js</a:t>
            </a:r>
            <a:br>
              <a:rPr lang="fr-FR" dirty="0"/>
            </a:br>
            <a:r>
              <a:rPr lang="fr-FR" dirty="0"/>
              <a:t>scène &amp; camera</a:t>
            </a:r>
          </a:p>
        </p:txBody>
      </p:sp>
      <p:sp>
        <p:nvSpPr>
          <p:cNvPr id="3" name="Espace réservé du contenu 2">
            <a:extLst>
              <a:ext uri="{FF2B5EF4-FFF2-40B4-BE49-F238E27FC236}">
                <a16:creationId xmlns:a16="http://schemas.microsoft.com/office/drawing/2014/main" id="{2398CDD4-96DB-4845-8672-F63FBBF2D7B8}"/>
              </a:ext>
            </a:extLst>
          </p:cNvPr>
          <p:cNvSpPr>
            <a:spLocks noGrp="1"/>
          </p:cNvSpPr>
          <p:nvPr>
            <p:ph idx="1"/>
          </p:nvPr>
        </p:nvSpPr>
        <p:spPr/>
        <p:txBody>
          <a:bodyPr>
            <a:normAutofit fontScale="47500" lnSpcReduction="20000"/>
          </a:bodyPr>
          <a:lstStyle/>
          <a:p>
            <a:r>
              <a:rPr lang="fr-FR" dirty="0"/>
              <a:t>Initialiser une scène et la camera : </a:t>
            </a:r>
          </a:p>
          <a:p>
            <a:pPr lvl="7"/>
            <a:r>
              <a:rPr lang="fr-FR" dirty="0"/>
              <a:t>Scene.js</a:t>
            </a:r>
          </a:p>
          <a:p>
            <a:pPr marL="0" indent="0">
              <a:buNone/>
            </a:pP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Create an </a:t>
            </a:r>
            <a:r>
              <a:rPr lang="fr-FR" b="0" i="1" dirty="0" err="1">
                <a:solidFill>
                  <a:srgbClr val="7F848E"/>
                </a:solidFill>
                <a:effectLst/>
                <a:latin typeface="Consolas" panose="020B0609020204030204" pitchFamily="49" charset="0"/>
              </a:rPr>
              <a:t>empty</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scene</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scene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THREE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Scene</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Create a basic perspective camera</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camera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THREE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PerspectiveCamera</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75</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err="1">
                <a:solidFill>
                  <a:srgbClr val="E06C75"/>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innerWidth</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innerHeight</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a:solidFill>
                  <a:srgbClr val="D19A66"/>
                </a:solidFill>
                <a:effectLst/>
                <a:latin typeface="Consolas" panose="020B0609020204030204" pitchFamily="49" charset="0"/>
              </a:rPr>
              <a:t>0.1</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1000</a:t>
            </a:r>
            <a:r>
              <a:rPr lang="fr-FR" b="0" dirty="0">
                <a:solidFill>
                  <a:srgbClr val="ABB2BF"/>
                </a:solidFill>
                <a:effectLst/>
                <a:latin typeface="Consolas" panose="020B0609020204030204" pitchFamily="49" charset="0"/>
              </a:rPr>
              <a:t>);</a:t>
            </a: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camera</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position</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z</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4</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Create a </a:t>
            </a:r>
            <a:r>
              <a:rPr lang="fr-FR" b="0" i="1" dirty="0" err="1">
                <a:solidFill>
                  <a:srgbClr val="7F848E"/>
                </a:solidFill>
                <a:effectLst/>
                <a:latin typeface="Consolas" panose="020B0609020204030204" pitchFamily="49" charset="0"/>
              </a:rPr>
              <a:t>renderer</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with</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Antialiasing</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renderer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THREE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WebGLRenderer</a:t>
            </a:r>
            <a:r>
              <a:rPr lang="fr-FR" b="0" dirty="0">
                <a:solidFill>
                  <a:srgbClr val="ABB2BF"/>
                </a:solidFill>
                <a:effectLst/>
                <a:latin typeface="Consolas" panose="020B0609020204030204" pitchFamily="49" charset="0"/>
              </a:rPr>
              <a:t>({ </a:t>
            </a:r>
            <a:r>
              <a:rPr lang="fr-FR" b="0" dirty="0" err="1">
                <a:solidFill>
                  <a:srgbClr val="98C379"/>
                </a:solidFill>
                <a:effectLst/>
                <a:latin typeface="Consolas" panose="020B0609020204030204" pitchFamily="49" charset="0"/>
              </a:rPr>
              <a:t>antialias</a:t>
            </a:r>
            <a:r>
              <a:rPr lang="fr-FR" b="0" dirty="0">
                <a:solidFill>
                  <a:srgbClr val="ABB2BF"/>
                </a:solidFill>
                <a:effectLst/>
                <a:latin typeface="Consolas" panose="020B0609020204030204" pitchFamily="49" charset="0"/>
              </a:rPr>
              <a:t>: </a:t>
            </a:r>
            <a:r>
              <a:rPr lang="fr-FR" b="0" dirty="0" err="1">
                <a:solidFill>
                  <a:srgbClr val="D19A66"/>
                </a:solidFill>
                <a:effectLst/>
                <a:latin typeface="Consolas" panose="020B0609020204030204" pitchFamily="49" charset="0"/>
              </a:rPr>
              <a:t>true</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Configure </a:t>
            </a:r>
            <a:r>
              <a:rPr lang="fr-FR" b="0" i="1" dirty="0" err="1">
                <a:solidFill>
                  <a:srgbClr val="7F848E"/>
                </a:solidFill>
                <a:effectLst/>
                <a:latin typeface="Consolas" panose="020B0609020204030204" pitchFamily="49" charset="0"/>
              </a:rPr>
              <a:t>renderer</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clear</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color</a:t>
            </a:r>
            <a:endParaRPr lang="fr-FR" b="0" dirty="0">
              <a:solidFill>
                <a:srgbClr val="ABB2BF"/>
              </a:solidFill>
              <a:effectLst/>
              <a:latin typeface="Consolas" panose="020B0609020204030204" pitchFamily="49" charset="0"/>
            </a:endParaRP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renderer</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setClearColor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"#000000"</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Configure </a:t>
            </a:r>
            <a:r>
              <a:rPr lang="fr-FR" b="0" i="1" dirty="0" err="1">
                <a:solidFill>
                  <a:srgbClr val="7F848E"/>
                </a:solidFill>
                <a:effectLst/>
                <a:latin typeface="Consolas" panose="020B0609020204030204" pitchFamily="49" charset="0"/>
              </a:rPr>
              <a:t>renderer</a:t>
            </a:r>
            <a:r>
              <a:rPr lang="fr-FR" b="0" i="1" dirty="0">
                <a:solidFill>
                  <a:srgbClr val="7F848E"/>
                </a:solidFill>
                <a:effectLst/>
                <a:latin typeface="Consolas" panose="020B0609020204030204" pitchFamily="49" charset="0"/>
              </a:rPr>
              <a:t> size</a:t>
            </a:r>
            <a:endParaRPr lang="fr-FR" b="0" dirty="0">
              <a:solidFill>
                <a:srgbClr val="ABB2BF"/>
              </a:solidFill>
              <a:effectLst/>
              <a:latin typeface="Consolas" panose="020B0609020204030204" pitchFamily="49" charset="0"/>
            </a:endParaRP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renderer</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setSize</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innerWidth</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innerHeight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Append </a:t>
            </a:r>
            <a:r>
              <a:rPr lang="fr-FR" b="0" i="1" dirty="0" err="1">
                <a:solidFill>
                  <a:srgbClr val="7F848E"/>
                </a:solidFill>
                <a:effectLst/>
                <a:latin typeface="Consolas" panose="020B0609020204030204" pitchFamily="49" charset="0"/>
              </a:rPr>
              <a:t>Renderer</a:t>
            </a:r>
            <a:r>
              <a:rPr lang="fr-FR" b="0" i="1" dirty="0">
                <a:solidFill>
                  <a:srgbClr val="7F848E"/>
                </a:solidFill>
                <a:effectLst/>
                <a:latin typeface="Consolas" panose="020B0609020204030204" pitchFamily="49" charset="0"/>
              </a:rPr>
              <a:t> to DOM</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document</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body</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appendChild</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renderer</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domElement</a:t>
            </a:r>
            <a:r>
              <a:rPr lang="fr-FR"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24982763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493DAA-C409-4B17-BCF7-8F8B6EEE903B}"/>
              </a:ext>
            </a:extLst>
          </p:cNvPr>
          <p:cNvSpPr>
            <a:spLocks noGrp="1"/>
          </p:cNvSpPr>
          <p:nvPr>
            <p:ph type="title"/>
          </p:nvPr>
        </p:nvSpPr>
        <p:spPr/>
        <p:txBody>
          <a:bodyPr/>
          <a:lstStyle/>
          <a:p>
            <a:r>
              <a:rPr lang="fr-FR" dirty="0"/>
              <a:t>Three.js</a:t>
            </a:r>
          </a:p>
        </p:txBody>
      </p:sp>
      <p:sp>
        <p:nvSpPr>
          <p:cNvPr id="3" name="Espace réservé du contenu 2">
            <a:extLst>
              <a:ext uri="{FF2B5EF4-FFF2-40B4-BE49-F238E27FC236}">
                <a16:creationId xmlns:a16="http://schemas.microsoft.com/office/drawing/2014/main" id="{1D05FD81-D0C8-4275-9CBC-CBB19EE8CB68}"/>
              </a:ext>
            </a:extLst>
          </p:cNvPr>
          <p:cNvSpPr>
            <a:spLocks noGrp="1"/>
          </p:cNvSpPr>
          <p:nvPr>
            <p:ph idx="1"/>
          </p:nvPr>
        </p:nvSpPr>
        <p:spPr/>
        <p:txBody>
          <a:bodyPr>
            <a:normAutofit/>
          </a:bodyPr>
          <a:lstStyle/>
          <a:p>
            <a:r>
              <a:rPr lang="fr-FR" dirty="0"/>
              <a:t>Les </a:t>
            </a:r>
            <a:r>
              <a:rPr lang="fr-FR" dirty="0" err="1"/>
              <a:t>Mesh</a:t>
            </a:r>
            <a:endParaRPr lang="fr-FR" dirty="0"/>
          </a:p>
          <a:p>
            <a:pPr lvl="1"/>
            <a:r>
              <a:rPr lang="fr-FR" dirty="0"/>
              <a:t>Sont composés de géométrie lié à un matériaux</a:t>
            </a:r>
          </a:p>
          <a:p>
            <a:endParaRPr lang="fr-FR" dirty="0"/>
          </a:p>
          <a:p>
            <a:r>
              <a:rPr lang="fr-FR" dirty="0"/>
              <a:t>Définir une forme JS simple :</a:t>
            </a:r>
          </a:p>
          <a:p>
            <a:pPr lvl="7"/>
            <a:r>
              <a:rPr lang="fr-FR" dirty="0"/>
              <a:t>Scene.js</a:t>
            </a:r>
          </a:p>
          <a:p>
            <a:pPr marL="396875" lvl="7" indent="0">
              <a:buNone/>
            </a:pPr>
            <a:r>
              <a:rPr lang="fr-FR" sz="2000" b="0" i="1" dirty="0">
                <a:solidFill>
                  <a:srgbClr val="7F848E"/>
                </a:solidFill>
                <a:effectLst/>
                <a:latin typeface="Consolas" panose="020B0609020204030204" pitchFamily="49" charset="0"/>
              </a:rPr>
              <a:t>// Create a Cube </a:t>
            </a:r>
            <a:r>
              <a:rPr lang="fr-FR" sz="2000" b="0" i="1" dirty="0" err="1">
                <a:solidFill>
                  <a:srgbClr val="7F848E"/>
                </a:solidFill>
                <a:effectLst/>
                <a:latin typeface="Consolas" panose="020B0609020204030204" pitchFamily="49" charset="0"/>
              </a:rPr>
              <a:t>Mesh</a:t>
            </a:r>
            <a:r>
              <a:rPr lang="fr-FR" sz="2000" b="0" i="1" dirty="0">
                <a:solidFill>
                  <a:srgbClr val="7F848E"/>
                </a:solidFill>
                <a:effectLst/>
                <a:latin typeface="Consolas" panose="020B0609020204030204" pitchFamily="49" charset="0"/>
              </a:rPr>
              <a:t> </a:t>
            </a:r>
            <a:r>
              <a:rPr lang="fr-FR" sz="2000" b="0" i="1" dirty="0" err="1">
                <a:solidFill>
                  <a:srgbClr val="7F848E"/>
                </a:solidFill>
                <a:effectLst/>
                <a:latin typeface="Consolas" panose="020B0609020204030204" pitchFamily="49" charset="0"/>
              </a:rPr>
              <a:t>with</a:t>
            </a:r>
            <a:r>
              <a:rPr lang="fr-FR" sz="2000" b="0" i="1" dirty="0">
                <a:solidFill>
                  <a:srgbClr val="7F848E"/>
                </a:solidFill>
                <a:effectLst/>
                <a:latin typeface="Consolas" panose="020B0609020204030204" pitchFamily="49" charset="0"/>
              </a:rPr>
              <a:t> basic </a:t>
            </a:r>
            <a:r>
              <a:rPr lang="fr-FR" sz="2000" b="0" i="1" dirty="0" err="1">
                <a:solidFill>
                  <a:srgbClr val="7F848E"/>
                </a:solidFill>
                <a:effectLst/>
                <a:latin typeface="Consolas" panose="020B0609020204030204" pitchFamily="49" charset="0"/>
              </a:rPr>
              <a:t>material</a:t>
            </a:r>
            <a:endParaRPr lang="fr-FR" sz="2000" i="1" dirty="0">
              <a:solidFill>
                <a:srgbClr val="ABB2BF"/>
              </a:solidFill>
              <a:latin typeface="Consolas" panose="020B0609020204030204" pitchFamily="49" charset="0"/>
            </a:endParaRPr>
          </a:p>
          <a:p>
            <a:pPr marL="400050" lvl="1" indent="0">
              <a:buNone/>
            </a:pPr>
            <a:r>
              <a:rPr lang="fr-FR" sz="1600" b="0" dirty="0">
                <a:solidFill>
                  <a:srgbClr val="C678DD"/>
                </a:solidFill>
                <a:effectLst/>
                <a:latin typeface="Consolas" panose="020B0609020204030204" pitchFamily="49" charset="0"/>
              </a:rPr>
              <a:t>var</a:t>
            </a:r>
            <a:r>
              <a:rPr lang="fr-FR" sz="1600" b="0" dirty="0">
                <a:solidFill>
                  <a:srgbClr val="ABB2BF"/>
                </a:solidFill>
                <a:effectLst/>
                <a:latin typeface="Consolas" panose="020B0609020204030204" pitchFamily="49" charset="0"/>
              </a:rPr>
              <a:t> </a:t>
            </a:r>
            <a:r>
              <a:rPr lang="fr-FR" sz="1600" b="0" dirty="0" err="1">
                <a:solidFill>
                  <a:srgbClr val="E06C75"/>
                </a:solidFill>
                <a:effectLst/>
                <a:latin typeface="Consolas" panose="020B0609020204030204" pitchFamily="49" charset="0"/>
              </a:rPr>
              <a:t>geometry</a:t>
            </a:r>
            <a:r>
              <a:rPr lang="fr-FR" sz="1600" b="0" dirty="0">
                <a:solidFill>
                  <a:srgbClr val="ABB2BF"/>
                </a:solidFill>
                <a:effectLst/>
                <a:latin typeface="Consolas" panose="020B0609020204030204" pitchFamily="49" charset="0"/>
              </a:rPr>
              <a:t> </a:t>
            </a:r>
            <a:r>
              <a:rPr lang="fr-FR" sz="1600" b="0" dirty="0">
                <a:solidFill>
                  <a:srgbClr val="56B6C2"/>
                </a:solidFill>
                <a:effectLst/>
                <a:latin typeface="Consolas" panose="020B0609020204030204" pitchFamily="49" charset="0"/>
              </a:rPr>
              <a:t>=</a:t>
            </a:r>
            <a:r>
              <a:rPr lang="fr-FR" sz="1600" b="0" dirty="0">
                <a:solidFill>
                  <a:srgbClr val="ABB2BF"/>
                </a:solidFill>
                <a:effectLst/>
                <a:latin typeface="Consolas" panose="020B0609020204030204" pitchFamily="49" charset="0"/>
              </a:rPr>
              <a:t> </a:t>
            </a:r>
            <a:r>
              <a:rPr lang="fr-FR" sz="1600" b="0" dirty="0">
                <a:solidFill>
                  <a:srgbClr val="C678DD"/>
                </a:solidFill>
                <a:effectLst/>
                <a:latin typeface="Consolas" panose="020B0609020204030204" pitchFamily="49" charset="0"/>
              </a:rPr>
              <a:t>new</a:t>
            </a:r>
            <a:r>
              <a:rPr lang="fr-FR" sz="1600" b="0" dirty="0">
                <a:solidFill>
                  <a:srgbClr val="ABB2BF"/>
                </a:solidFill>
                <a:effectLst/>
                <a:latin typeface="Consolas" panose="020B0609020204030204" pitchFamily="49" charset="0"/>
              </a:rPr>
              <a:t> </a:t>
            </a:r>
            <a:r>
              <a:rPr lang="fr-FR" sz="1600" b="0" dirty="0" err="1">
                <a:solidFill>
                  <a:srgbClr val="E5C07B"/>
                </a:solidFill>
                <a:effectLst/>
                <a:latin typeface="Consolas" panose="020B0609020204030204" pitchFamily="49" charset="0"/>
              </a:rPr>
              <a:t>THREE</a:t>
            </a:r>
            <a:r>
              <a:rPr lang="fr-FR" sz="1600" b="0" dirty="0" err="1">
                <a:solidFill>
                  <a:srgbClr val="ABB2BF"/>
                </a:solidFill>
                <a:effectLst/>
                <a:latin typeface="Consolas" panose="020B0609020204030204" pitchFamily="49" charset="0"/>
              </a:rPr>
              <a:t>.</a:t>
            </a:r>
            <a:r>
              <a:rPr lang="fr-FR" sz="1600" b="0" dirty="0" err="1">
                <a:solidFill>
                  <a:srgbClr val="61AFEF"/>
                </a:solidFill>
                <a:effectLst/>
                <a:latin typeface="Consolas" panose="020B0609020204030204" pitchFamily="49" charset="0"/>
              </a:rPr>
              <a:t>BoxGeometry</a:t>
            </a:r>
            <a:r>
              <a:rPr lang="fr-FR" sz="1600" b="0" dirty="0">
                <a:solidFill>
                  <a:srgbClr val="ABB2BF"/>
                </a:solidFill>
                <a:effectLst/>
                <a:latin typeface="Consolas" panose="020B0609020204030204" pitchFamily="49" charset="0"/>
              </a:rPr>
              <a:t>(</a:t>
            </a:r>
            <a:r>
              <a:rPr lang="fr-FR" sz="1600" b="0" dirty="0">
                <a:solidFill>
                  <a:srgbClr val="D19A66"/>
                </a:solidFill>
                <a:effectLst/>
                <a:latin typeface="Consolas" panose="020B0609020204030204" pitchFamily="49" charset="0"/>
              </a:rPr>
              <a:t>1</a:t>
            </a:r>
            <a:r>
              <a:rPr lang="fr-FR" sz="1600" b="0" dirty="0">
                <a:solidFill>
                  <a:srgbClr val="ABB2BF"/>
                </a:solidFill>
                <a:effectLst/>
                <a:latin typeface="Consolas" panose="020B0609020204030204" pitchFamily="49" charset="0"/>
              </a:rPr>
              <a:t>, </a:t>
            </a:r>
            <a:r>
              <a:rPr lang="fr-FR" sz="1600" b="0" dirty="0">
                <a:solidFill>
                  <a:srgbClr val="D19A66"/>
                </a:solidFill>
                <a:effectLst/>
                <a:latin typeface="Consolas" panose="020B0609020204030204" pitchFamily="49" charset="0"/>
              </a:rPr>
              <a:t>1</a:t>
            </a:r>
            <a:r>
              <a:rPr lang="fr-FR" sz="1600" b="0" dirty="0">
                <a:solidFill>
                  <a:srgbClr val="ABB2BF"/>
                </a:solidFill>
                <a:effectLst/>
                <a:latin typeface="Consolas" panose="020B0609020204030204" pitchFamily="49" charset="0"/>
              </a:rPr>
              <a:t>, </a:t>
            </a:r>
            <a:r>
              <a:rPr lang="fr-FR" sz="1600" b="0" dirty="0">
                <a:solidFill>
                  <a:srgbClr val="D19A66"/>
                </a:solidFill>
                <a:effectLst/>
                <a:latin typeface="Consolas" panose="020B0609020204030204" pitchFamily="49" charset="0"/>
              </a:rPr>
              <a:t>1</a:t>
            </a:r>
            <a:r>
              <a:rPr lang="fr-FR" sz="1600" b="0" dirty="0">
                <a:solidFill>
                  <a:srgbClr val="ABB2BF"/>
                </a:solidFill>
                <a:effectLst/>
                <a:latin typeface="Consolas" panose="020B0609020204030204" pitchFamily="49" charset="0"/>
              </a:rPr>
              <a:t>);</a:t>
            </a:r>
          </a:p>
          <a:p>
            <a:pPr marL="400050" lvl="1" indent="0">
              <a:buNone/>
            </a:pPr>
            <a:r>
              <a:rPr lang="fr-FR" sz="1600" b="0" dirty="0">
                <a:solidFill>
                  <a:srgbClr val="C678DD"/>
                </a:solidFill>
                <a:effectLst/>
                <a:latin typeface="Consolas" panose="020B0609020204030204" pitchFamily="49" charset="0"/>
              </a:rPr>
              <a:t>var</a:t>
            </a:r>
            <a:r>
              <a:rPr lang="fr-FR" sz="1600" b="0" dirty="0">
                <a:solidFill>
                  <a:srgbClr val="ABB2BF"/>
                </a:solidFill>
                <a:effectLst/>
                <a:latin typeface="Consolas" panose="020B0609020204030204" pitchFamily="49" charset="0"/>
              </a:rPr>
              <a:t> </a:t>
            </a:r>
            <a:r>
              <a:rPr lang="fr-FR" sz="1600" b="0" dirty="0" err="1">
                <a:solidFill>
                  <a:srgbClr val="E06C75"/>
                </a:solidFill>
                <a:effectLst/>
                <a:latin typeface="Consolas" panose="020B0609020204030204" pitchFamily="49" charset="0"/>
              </a:rPr>
              <a:t>material</a:t>
            </a:r>
            <a:r>
              <a:rPr lang="fr-FR" sz="1600" b="0" dirty="0">
                <a:solidFill>
                  <a:srgbClr val="ABB2BF"/>
                </a:solidFill>
                <a:effectLst/>
                <a:latin typeface="Consolas" panose="020B0609020204030204" pitchFamily="49" charset="0"/>
              </a:rPr>
              <a:t> </a:t>
            </a:r>
            <a:r>
              <a:rPr lang="fr-FR" sz="1600" b="0" dirty="0">
                <a:solidFill>
                  <a:srgbClr val="56B6C2"/>
                </a:solidFill>
                <a:effectLst/>
                <a:latin typeface="Consolas" panose="020B0609020204030204" pitchFamily="49" charset="0"/>
              </a:rPr>
              <a:t>=</a:t>
            </a:r>
            <a:r>
              <a:rPr lang="fr-FR" sz="1600" b="0" dirty="0">
                <a:solidFill>
                  <a:srgbClr val="ABB2BF"/>
                </a:solidFill>
                <a:effectLst/>
                <a:latin typeface="Consolas" panose="020B0609020204030204" pitchFamily="49" charset="0"/>
              </a:rPr>
              <a:t> </a:t>
            </a:r>
            <a:r>
              <a:rPr lang="fr-FR" sz="1600" b="0" dirty="0">
                <a:solidFill>
                  <a:srgbClr val="C678DD"/>
                </a:solidFill>
                <a:effectLst/>
                <a:latin typeface="Consolas" panose="020B0609020204030204" pitchFamily="49" charset="0"/>
              </a:rPr>
              <a:t>new</a:t>
            </a:r>
            <a:r>
              <a:rPr lang="fr-FR" sz="1600" b="0" dirty="0">
                <a:solidFill>
                  <a:srgbClr val="ABB2BF"/>
                </a:solidFill>
                <a:effectLst/>
                <a:latin typeface="Consolas" panose="020B0609020204030204" pitchFamily="49" charset="0"/>
              </a:rPr>
              <a:t> </a:t>
            </a:r>
            <a:r>
              <a:rPr lang="fr-FR" sz="1600" b="0" dirty="0" err="1">
                <a:solidFill>
                  <a:srgbClr val="E5C07B"/>
                </a:solidFill>
                <a:effectLst/>
                <a:latin typeface="Consolas" panose="020B0609020204030204" pitchFamily="49" charset="0"/>
              </a:rPr>
              <a:t>THREE</a:t>
            </a:r>
            <a:r>
              <a:rPr lang="fr-FR" sz="1600" b="0" dirty="0" err="1">
                <a:solidFill>
                  <a:srgbClr val="ABB2BF"/>
                </a:solidFill>
                <a:effectLst/>
                <a:latin typeface="Consolas" panose="020B0609020204030204" pitchFamily="49" charset="0"/>
              </a:rPr>
              <a:t>.</a:t>
            </a:r>
            <a:r>
              <a:rPr lang="fr-FR" sz="1600" b="0" dirty="0" err="1">
                <a:solidFill>
                  <a:srgbClr val="61AFEF"/>
                </a:solidFill>
                <a:effectLst/>
                <a:latin typeface="Consolas" panose="020B0609020204030204" pitchFamily="49" charset="0"/>
              </a:rPr>
              <a:t>MeshBasicMaterial</a:t>
            </a:r>
            <a:r>
              <a:rPr lang="fr-FR" sz="1600" b="0" dirty="0">
                <a:solidFill>
                  <a:srgbClr val="ABB2BF"/>
                </a:solidFill>
                <a:effectLst/>
                <a:latin typeface="Consolas" panose="020B0609020204030204" pitchFamily="49" charset="0"/>
              </a:rPr>
              <a:t>({ </a:t>
            </a:r>
            <a:r>
              <a:rPr lang="fr-FR" sz="1600" b="0" dirty="0" err="1">
                <a:solidFill>
                  <a:srgbClr val="98C379"/>
                </a:solidFill>
                <a:effectLst/>
                <a:latin typeface="Consolas" panose="020B0609020204030204" pitchFamily="49" charset="0"/>
              </a:rPr>
              <a:t>color</a:t>
            </a:r>
            <a:r>
              <a:rPr lang="fr-FR" sz="1600" b="0" dirty="0">
                <a:solidFill>
                  <a:srgbClr val="ABB2BF"/>
                </a:solidFill>
                <a:effectLst/>
                <a:latin typeface="Consolas" panose="020B0609020204030204" pitchFamily="49" charset="0"/>
              </a:rPr>
              <a:t>: </a:t>
            </a:r>
            <a:r>
              <a:rPr lang="fr-FR" sz="1600" b="0" dirty="0">
                <a:solidFill>
                  <a:srgbClr val="98C379"/>
                </a:solidFill>
                <a:effectLst/>
                <a:latin typeface="Consolas" panose="020B0609020204030204" pitchFamily="49" charset="0"/>
              </a:rPr>
              <a:t>"#433F81"</a:t>
            </a:r>
            <a:r>
              <a:rPr lang="fr-FR" sz="1600" b="0" dirty="0">
                <a:solidFill>
                  <a:srgbClr val="ABB2BF"/>
                </a:solidFill>
                <a:effectLst/>
                <a:latin typeface="Consolas" panose="020B0609020204030204" pitchFamily="49" charset="0"/>
              </a:rPr>
              <a:t> });</a:t>
            </a:r>
          </a:p>
          <a:p>
            <a:pPr marL="400050" lvl="1" indent="0">
              <a:buNone/>
            </a:pPr>
            <a:r>
              <a:rPr lang="fr-FR" sz="1600" b="0" dirty="0">
                <a:solidFill>
                  <a:srgbClr val="C678DD"/>
                </a:solidFill>
                <a:effectLst/>
                <a:latin typeface="Consolas" panose="020B0609020204030204" pitchFamily="49" charset="0"/>
              </a:rPr>
              <a:t>var</a:t>
            </a:r>
            <a:r>
              <a:rPr lang="fr-FR" sz="1600" b="0" dirty="0">
                <a:solidFill>
                  <a:srgbClr val="ABB2BF"/>
                </a:solidFill>
                <a:effectLst/>
                <a:latin typeface="Consolas" panose="020B0609020204030204" pitchFamily="49" charset="0"/>
              </a:rPr>
              <a:t> </a:t>
            </a:r>
            <a:r>
              <a:rPr lang="fr-FR" sz="1600" b="0" dirty="0">
                <a:solidFill>
                  <a:srgbClr val="E06C75"/>
                </a:solidFill>
                <a:effectLst/>
                <a:latin typeface="Consolas" panose="020B0609020204030204" pitchFamily="49" charset="0"/>
              </a:rPr>
              <a:t>cube</a:t>
            </a:r>
            <a:r>
              <a:rPr lang="fr-FR" sz="1600" b="0" dirty="0">
                <a:solidFill>
                  <a:srgbClr val="ABB2BF"/>
                </a:solidFill>
                <a:effectLst/>
                <a:latin typeface="Consolas" panose="020B0609020204030204" pitchFamily="49" charset="0"/>
              </a:rPr>
              <a:t> </a:t>
            </a:r>
            <a:r>
              <a:rPr lang="fr-FR" sz="1600" b="0" dirty="0">
                <a:solidFill>
                  <a:srgbClr val="56B6C2"/>
                </a:solidFill>
                <a:effectLst/>
                <a:latin typeface="Consolas" panose="020B0609020204030204" pitchFamily="49" charset="0"/>
              </a:rPr>
              <a:t>=</a:t>
            </a:r>
            <a:r>
              <a:rPr lang="fr-FR" sz="1600" b="0" dirty="0">
                <a:solidFill>
                  <a:srgbClr val="ABB2BF"/>
                </a:solidFill>
                <a:effectLst/>
                <a:latin typeface="Consolas" panose="020B0609020204030204" pitchFamily="49" charset="0"/>
              </a:rPr>
              <a:t> </a:t>
            </a:r>
            <a:r>
              <a:rPr lang="fr-FR" sz="1600" b="0" dirty="0">
                <a:solidFill>
                  <a:srgbClr val="C678DD"/>
                </a:solidFill>
                <a:effectLst/>
                <a:latin typeface="Consolas" panose="020B0609020204030204" pitchFamily="49" charset="0"/>
              </a:rPr>
              <a:t>new</a:t>
            </a:r>
            <a:r>
              <a:rPr lang="fr-FR" sz="1600" b="0" dirty="0">
                <a:solidFill>
                  <a:srgbClr val="ABB2BF"/>
                </a:solidFill>
                <a:effectLst/>
                <a:latin typeface="Consolas" panose="020B0609020204030204" pitchFamily="49" charset="0"/>
              </a:rPr>
              <a:t> </a:t>
            </a:r>
            <a:r>
              <a:rPr lang="fr-FR" sz="1600" b="0" dirty="0" err="1">
                <a:solidFill>
                  <a:srgbClr val="E5C07B"/>
                </a:solidFill>
                <a:effectLst/>
                <a:latin typeface="Consolas" panose="020B0609020204030204" pitchFamily="49" charset="0"/>
              </a:rPr>
              <a:t>THREE</a:t>
            </a:r>
            <a:r>
              <a:rPr lang="fr-FR" sz="1600" b="0" dirty="0" err="1">
                <a:solidFill>
                  <a:srgbClr val="ABB2BF"/>
                </a:solidFill>
                <a:effectLst/>
                <a:latin typeface="Consolas" panose="020B0609020204030204" pitchFamily="49" charset="0"/>
              </a:rPr>
              <a:t>.</a:t>
            </a:r>
            <a:r>
              <a:rPr lang="fr-FR" sz="1600" b="0" dirty="0" err="1">
                <a:solidFill>
                  <a:srgbClr val="61AFEF"/>
                </a:solidFill>
                <a:effectLst/>
                <a:latin typeface="Consolas" panose="020B0609020204030204" pitchFamily="49" charset="0"/>
              </a:rPr>
              <a:t>Mesh</a:t>
            </a:r>
            <a:r>
              <a:rPr lang="fr-FR" sz="1600" b="0" dirty="0">
                <a:solidFill>
                  <a:srgbClr val="ABB2BF"/>
                </a:solidFill>
                <a:effectLst/>
                <a:latin typeface="Consolas" panose="020B0609020204030204" pitchFamily="49" charset="0"/>
              </a:rPr>
              <a:t>(</a:t>
            </a:r>
            <a:r>
              <a:rPr lang="fr-FR" sz="1600" b="0" dirty="0" err="1">
                <a:solidFill>
                  <a:srgbClr val="E06C75"/>
                </a:solidFill>
                <a:effectLst/>
                <a:latin typeface="Consolas" panose="020B0609020204030204" pitchFamily="49" charset="0"/>
              </a:rPr>
              <a:t>geometry</a:t>
            </a:r>
            <a:r>
              <a:rPr lang="fr-FR" sz="1600" b="0" dirty="0">
                <a:solidFill>
                  <a:srgbClr val="ABB2BF"/>
                </a:solidFill>
                <a:effectLst/>
                <a:latin typeface="Consolas" panose="020B0609020204030204" pitchFamily="49" charset="0"/>
              </a:rPr>
              <a:t>, </a:t>
            </a:r>
            <a:r>
              <a:rPr lang="fr-FR" sz="1600" b="0" dirty="0" err="1">
                <a:solidFill>
                  <a:srgbClr val="E06C75"/>
                </a:solidFill>
                <a:effectLst/>
                <a:latin typeface="Consolas" panose="020B0609020204030204" pitchFamily="49" charset="0"/>
              </a:rPr>
              <a:t>material</a:t>
            </a:r>
            <a:r>
              <a:rPr lang="fr-FR" sz="1600" b="0" dirty="0">
                <a:solidFill>
                  <a:srgbClr val="ABB2BF"/>
                </a:solidFill>
                <a:effectLst/>
                <a:latin typeface="Consolas" panose="020B0609020204030204" pitchFamily="49" charset="0"/>
              </a:rPr>
              <a:t>);</a:t>
            </a:r>
          </a:p>
          <a:p>
            <a:pPr marL="0" indent="0">
              <a:buNone/>
            </a:pPr>
            <a:endParaRPr lang="fr-FR" sz="1600" b="0" dirty="0">
              <a:solidFill>
                <a:srgbClr val="ABB2BF"/>
              </a:solidFill>
              <a:effectLst/>
              <a:latin typeface="Consolas" panose="020B0609020204030204" pitchFamily="49" charset="0"/>
            </a:endParaRPr>
          </a:p>
          <a:p>
            <a:pPr marL="0" indent="0">
              <a:buNone/>
            </a:pPr>
            <a:r>
              <a:rPr lang="fr-FR" sz="1600" b="0" dirty="0">
                <a:solidFill>
                  <a:srgbClr val="ABB2BF"/>
                </a:solidFill>
                <a:effectLst/>
                <a:latin typeface="Consolas" panose="020B0609020204030204" pitchFamily="49" charset="0"/>
              </a:rPr>
              <a:t>    </a:t>
            </a:r>
            <a:r>
              <a:rPr lang="fr-FR" sz="1600" b="0" i="1" dirty="0">
                <a:solidFill>
                  <a:srgbClr val="7F848E"/>
                </a:solidFill>
                <a:effectLst/>
                <a:latin typeface="Consolas" panose="020B0609020204030204" pitchFamily="49" charset="0"/>
              </a:rPr>
              <a:t>// Add cube to </a:t>
            </a:r>
            <a:r>
              <a:rPr lang="fr-FR" sz="1600" b="0" i="1" dirty="0" err="1">
                <a:solidFill>
                  <a:srgbClr val="7F848E"/>
                </a:solidFill>
                <a:effectLst/>
                <a:latin typeface="Consolas" panose="020B0609020204030204" pitchFamily="49" charset="0"/>
              </a:rPr>
              <a:t>Scene</a:t>
            </a:r>
            <a:endParaRPr lang="fr-FR" sz="1600" b="0" dirty="0">
              <a:solidFill>
                <a:srgbClr val="ABB2BF"/>
              </a:solidFill>
              <a:effectLst/>
              <a:latin typeface="Consolas" panose="020B0609020204030204" pitchFamily="49" charset="0"/>
            </a:endParaRPr>
          </a:p>
          <a:p>
            <a:pPr marL="0" indent="0">
              <a:buNone/>
            </a:pPr>
            <a:r>
              <a:rPr lang="fr-FR" sz="1600" b="0" dirty="0">
                <a:solidFill>
                  <a:srgbClr val="E06C75"/>
                </a:solidFill>
                <a:effectLst/>
                <a:latin typeface="Consolas" panose="020B0609020204030204" pitchFamily="49" charset="0"/>
              </a:rPr>
              <a:t>    </a:t>
            </a:r>
            <a:r>
              <a:rPr lang="fr-FR" sz="1600" b="0" dirty="0" err="1">
                <a:solidFill>
                  <a:srgbClr val="E06C75"/>
                </a:solidFill>
                <a:effectLst/>
                <a:latin typeface="Consolas" panose="020B0609020204030204" pitchFamily="49" charset="0"/>
              </a:rPr>
              <a:t>scene</a:t>
            </a:r>
            <a:r>
              <a:rPr lang="fr-FR" sz="1600" b="0" dirty="0" err="1">
                <a:solidFill>
                  <a:srgbClr val="ABB2BF"/>
                </a:solidFill>
                <a:effectLst/>
                <a:latin typeface="Consolas" panose="020B0609020204030204" pitchFamily="49" charset="0"/>
              </a:rPr>
              <a:t>.</a:t>
            </a:r>
            <a:r>
              <a:rPr lang="fr-FR" sz="1600" b="0" dirty="0" err="1">
                <a:solidFill>
                  <a:srgbClr val="61AFEF"/>
                </a:solidFill>
                <a:effectLst/>
                <a:latin typeface="Consolas" panose="020B0609020204030204" pitchFamily="49" charset="0"/>
              </a:rPr>
              <a:t>add</a:t>
            </a:r>
            <a:r>
              <a:rPr lang="fr-FR" sz="1600" b="0" dirty="0">
                <a:solidFill>
                  <a:srgbClr val="ABB2BF"/>
                </a:solidFill>
                <a:effectLst/>
                <a:latin typeface="Consolas" panose="020B0609020204030204" pitchFamily="49" charset="0"/>
              </a:rPr>
              <a:t>(</a:t>
            </a:r>
            <a:r>
              <a:rPr lang="fr-FR" sz="1600" b="0" dirty="0">
                <a:solidFill>
                  <a:srgbClr val="E06C75"/>
                </a:solidFill>
                <a:effectLst/>
                <a:latin typeface="Consolas" panose="020B0609020204030204" pitchFamily="49" charset="0"/>
              </a:rPr>
              <a:t>cube</a:t>
            </a:r>
            <a:r>
              <a:rPr lang="fr-FR" sz="1600" b="0" dirty="0">
                <a:solidFill>
                  <a:srgbClr val="ABB2BF"/>
                </a:solidFill>
                <a:effectLst/>
                <a:latin typeface="Consolas" panose="020B0609020204030204" pitchFamily="49" charset="0"/>
              </a:rPr>
              <a:t>);</a:t>
            </a:r>
          </a:p>
          <a:p>
            <a:pPr lvl="7"/>
            <a:endParaRPr lang="fr-FR" dirty="0"/>
          </a:p>
          <a:p>
            <a:endParaRPr lang="fr-FR" dirty="0"/>
          </a:p>
        </p:txBody>
      </p:sp>
    </p:spTree>
    <p:extLst>
      <p:ext uri="{BB962C8B-B14F-4D97-AF65-F5344CB8AC3E}">
        <p14:creationId xmlns:p14="http://schemas.microsoft.com/office/powerpoint/2010/main" val="2135517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Syntaxe XML</a:t>
            </a:r>
          </a:p>
        </p:txBody>
      </p:sp>
      <p:sp>
        <p:nvSpPr>
          <p:cNvPr id="6" name="Espace réservé du texte 5"/>
          <p:cNvSpPr>
            <a:spLocks noGrp="1"/>
          </p:cNvSpPr>
          <p:nvPr>
            <p:ph type="body" idx="1"/>
          </p:nvPr>
        </p:nvSpPr>
        <p:spPr>
          <a:xfrm>
            <a:off x="214282" y="1000108"/>
            <a:ext cx="4143404" cy="639762"/>
          </a:xfrm>
        </p:spPr>
        <p:txBody>
          <a:bodyPr/>
          <a:lstStyle/>
          <a:p>
            <a:r>
              <a:rPr lang="fr-FR" dirty="0"/>
              <a:t>Représentation</a:t>
            </a:r>
          </a:p>
        </p:txBody>
      </p:sp>
      <p:sp>
        <p:nvSpPr>
          <p:cNvPr id="7" name="Espace réservé du contenu 6"/>
          <p:cNvSpPr>
            <a:spLocks noGrp="1"/>
          </p:cNvSpPr>
          <p:nvPr>
            <p:ph sz="half" idx="2"/>
          </p:nvPr>
        </p:nvSpPr>
        <p:spPr>
          <a:xfrm>
            <a:off x="214282" y="1711308"/>
            <a:ext cx="4143404" cy="4789526"/>
          </a:xfrm>
        </p:spPr>
        <p:txBody>
          <a:bodyPr/>
          <a:lstStyle/>
          <a:p>
            <a:r>
              <a:rPr lang="fr-FR" dirty="0"/>
              <a:t>Processing instruction</a:t>
            </a:r>
          </a:p>
          <a:p>
            <a:pPr lvl="2"/>
            <a:r>
              <a:rPr lang="fr-FR" dirty="0"/>
              <a:t>facultatif</a:t>
            </a:r>
          </a:p>
          <a:p>
            <a:r>
              <a:rPr lang="fr-FR" dirty="0"/>
              <a:t>Un attribut</a:t>
            </a:r>
          </a:p>
          <a:p>
            <a:pPr lvl="2"/>
            <a:r>
              <a:rPr lang="fr-FR" dirty="0"/>
              <a:t>Dans une balise ouvrante</a:t>
            </a:r>
          </a:p>
          <a:p>
            <a:pPr lvl="2"/>
            <a:r>
              <a:rPr lang="fr-FR" dirty="0"/>
              <a:t>nœud enfant de la balise</a:t>
            </a:r>
          </a:p>
          <a:p>
            <a:pPr lvl="1"/>
            <a:endParaRPr lang="fr-FR" dirty="0"/>
          </a:p>
          <a:p>
            <a:r>
              <a:rPr lang="fr-FR" dirty="0"/>
              <a:t>Une balise</a:t>
            </a:r>
          </a:p>
          <a:p>
            <a:pPr lvl="2"/>
            <a:r>
              <a:rPr lang="fr-FR" dirty="0"/>
              <a:t>ouverture  &lt; Nombalise &gt;</a:t>
            </a:r>
          </a:p>
          <a:p>
            <a:pPr lvl="2"/>
            <a:r>
              <a:rPr lang="fr-FR" dirty="0"/>
              <a:t>fermeture  &lt;</a:t>
            </a:r>
            <a:r>
              <a:rPr lang="fr-FR" b="1" dirty="0"/>
              <a:t>/</a:t>
            </a:r>
            <a:r>
              <a:rPr lang="fr-FR" dirty="0"/>
              <a:t>Nombalise &gt;</a:t>
            </a:r>
          </a:p>
          <a:p>
            <a:pPr lvl="2"/>
            <a:r>
              <a:rPr lang="fr-FR" dirty="0"/>
              <a:t>auto fermée &lt; Nombalise </a:t>
            </a:r>
            <a:r>
              <a:rPr lang="fr-FR" b="1" dirty="0"/>
              <a:t>/</a:t>
            </a:r>
            <a:r>
              <a:rPr lang="fr-FR" dirty="0"/>
              <a:t>&gt;</a:t>
            </a:r>
          </a:p>
          <a:p>
            <a:pPr lvl="2"/>
            <a:r>
              <a:rPr lang="fr-FR" dirty="0"/>
              <a:t>du contenue enfant entre les deux</a:t>
            </a:r>
          </a:p>
        </p:txBody>
      </p:sp>
      <p:sp>
        <p:nvSpPr>
          <p:cNvPr id="8" name="Espace réservé du texte 7"/>
          <p:cNvSpPr>
            <a:spLocks noGrp="1"/>
          </p:cNvSpPr>
          <p:nvPr>
            <p:ph type="body" sz="quarter" idx="3"/>
          </p:nvPr>
        </p:nvSpPr>
        <p:spPr>
          <a:xfrm>
            <a:off x="4498921" y="1000108"/>
            <a:ext cx="4430797" cy="639762"/>
          </a:xfrm>
        </p:spPr>
        <p:txBody>
          <a:bodyPr/>
          <a:lstStyle/>
          <a:p>
            <a:r>
              <a:rPr lang="fr-FR" dirty="0"/>
              <a:t>code XML - rss</a:t>
            </a:r>
          </a:p>
        </p:txBody>
      </p:sp>
      <p:sp>
        <p:nvSpPr>
          <p:cNvPr id="9" name="Espace réservé du contenu 8"/>
          <p:cNvSpPr>
            <a:spLocks noGrp="1"/>
          </p:cNvSpPr>
          <p:nvPr>
            <p:ph sz="half" idx="13"/>
          </p:nvPr>
        </p:nvSpPr>
        <p:spPr>
          <a:xfrm>
            <a:off x="4500562" y="1711308"/>
            <a:ext cx="4429156" cy="4789526"/>
          </a:xfrm>
        </p:spPr>
        <p:txBody>
          <a:bodyPr>
            <a:normAutofit/>
          </a:bodyPr>
          <a:lstStyle/>
          <a:p>
            <a:pPr>
              <a:buNone/>
            </a:pPr>
            <a:endParaRPr lang="fr-FR" sz="1200" dirty="0">
              <a:solidFill>
                <a:srgbClr val="7EA2B4"/>
              </a:solidFill>
              <a:latin typeface="Consolas"/>
            </a:endParaRPr>
          </a:p>
          <a:p>
            <a:pPr>
              <a:buNone/>
            </a:pPr>
            <a:endParaRPr lang="fr-FR" sz="1200" dirty="0">
              <a:solidFill>
                <a:srgbClr val="7EA2B4"/>
              </a:solidFill>
              <a:latin typeface="Consolas"/>
            </a:endParaRPr>
          </a:p>
          <a:p>
            <a:pPr>
              <a:buNone/>
            </a:pPr>
            <a:r>
              <a:rPr lang="fr-FR" sz="1200" dirty="0">
                <a:solidFill>
                  <a:srgbClr val="7EA2B4"/>
                </a:solidFill>
                <a:latin typeface="Consolas"/>
              </a:rPr>
              <a:t>&lt;?</a:t>
            </a:r>
            <a:r>
              <a:rPr lang="fr-FR" sz="1200" dirty="0">
                <a:solidFill>
                  <a:srgbClr val="D22D72"/>
                </a:solidFill>
                <a:latin typeface="Consolas"/>
              </a:rPr>
              <a:t>xml</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1.0</a:t>
            </a:r>
            <a:r>
              <a:rPr lang="fr-FR" sz="1200" dirty="0">
                <a:solidFill>
                  <a:srgbClr val="7EA2B4"/>
                </a:solidFill>
                <a:latin typeface="Consolas"/>
              </a:rPr>
              <a:t>" </a:t>
            </a:r>
            <a:r>
              <a:rPr lang="fr-FR" sz="1200" dirty="0">
                <a:solidFill>
                  <a:srgbClr val="935C25"/>
                </a:solidFill>
                <a:latin typeface="Consolas"/>
              </a:rPr>
              <a:t>encoding</a:t>
            </a:r>
            <a:r>
              <a:rPr lang="fr-FR" sz="1200" dirty="0">
                <a:solidFill>
                  <a:srgbClr val="7EA2B4"/>
                </a:solidFill>
                <a:latin typeface="Consolas"/>
              </a:rPr>
              <a:t>="</a:t>
            </a:r>
            <a:r>
              <a:rPr lang="fr-FR" sz="1200" dirty="0">
                <a:solidFill>
                  <a:srgbClr val="568C3B"/>
                </a:solidFill>
                <a:latin typeface="Consolas"/>
              </a:rPr>
              <a:t>iso-8859-1</a:t>
            </a:r>
            <a:r>
              <a:rPr lang="fr-FR" sz="1200" dirty="0">
                <a:solidFill>
                  <a:srgbClr val="7EA2B4"/>
                </a:solidFill>
                <a:latin typeface="Consolas"/>
              </a:rPr>
              <a:t>" ?&gt;</a:t>
            </a:r>
          </a:p>
          <a:p>
            <a:pPr>
              <a:buNone/>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2.0</a:t>
            </a:r>
            <a:r>
              <a:rPr lang="fr-FR" sz="1200" dirty="0">
                <a:solidFill>
                  <a:srgbClr val="7EA2B4"/>
                </a:solidFill>
                <a:latin typeface="Consolas"/>
              </a:rPr>
              <a:t>"&gt; </a:t>
            </a:r>
          </a:p>
          <a:p>
            <a:pPr>
              <a:buNone/>
              <a:tabLst>
                <a:tab pos="539750" algn="l"/>
              </a:tabLst>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 </a:t>
            </a:r>
          </a:p>
          <a:p>
            <a:pPr marL="447675">
              <a:buNone/>
              <a:tabLst>
                <a:tab pos="360363" algn="l"/>
              </a:tabLst>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&gt;Orsys&lt;/</a:t>
            </a:r>
            <a:r>
              <a:rPr lang="fr-FR" sz="1200" dirty="0">
                <a:solidFill>
                  <a:srgbClr val="D22D72"/>
                </a:solidFill>
                <a:latin typeface="Consolas"/>
              </a:rPr>
              <a:t>title</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&gt;http://www.orsys.fr&lt;/</a:t>
            </a:r>
            <a:r>
              <a:rPr lang="fr-FR" sz="1200" dirty="0">
                <a:solidFill>
                  <a:srgbClr val="D22D72"/>
                </a:solidFill>
                <a:latin typeface="Consolas"/>
              </a:rPr>
              <a:t>link</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a:buNone/>
              <a:tabLst>
                <a:tab pos="719138" algn="l"/>
              </a:tabLst>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&gt;Formation XML&lt;/</a:t>
            </a:r>
            <a:r>
              <a:rPr lang="fr-FR" sz="1200" dirty="0">
                <a:solidFill>
                  <a:srgbClr val="D22D72"/>
                </a:solidFill>
                <a:latin typeface="Consolas"/>
              </a:rPr>
              <a:t>title</a:t>
            </a:r>
            <a:r>
              <a:rPr lang="fr-FR" sz="1200" dirty="0">
                <a:solidFill>
                  <a:srgbClr val="7EA2B4"/>
                </a:solidFill>
                <a:latin typeface="Consolas"/>
              </a:rPr>
              <a:t>&gt; </a:t>
            </a:r>
          </a:p>
          <a:p>
            <a:pPr marL="447675">
              <a:buNone/>
              <a:tabLst>
                <a:tab pos="719138" algn="l"/>
              </a:tabLst>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&gt;http://orsys.fr/....html&lt;/</a:t>
            </a:r>
            <a:r>
              <a:rPr lang="fr-FR" sz="1200" dirty="0">
                <a:solidFill>
                  <a:srgbClr val="D22D72"/>
                </a:solidFill>
                <a:latin typeface="Consolas"/>
              </a:rPr>
              <a:t>link</a:t>
            </a:r>
            <a:r>
              <a:rPr lang="fr-FR" sz="1200" dirty="0">
                <a:solidFill>
                  <a:srgbClr val="7EA2B4"/>
                </a:solidFill>
                <a:latin typeface="Consolas"/>
              </a:rPr>
              <a:t>&gt; </a:t>
            </a:r>
          </a:p>
          <a:p>
            <a:pPr marL="447675">
              <a:buNone/>
              <a:tabLst>
                <a:tab pos="719138" algn="l"/>
              </a:tabLst>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&gt;Concevoir [...]XML…&lt;/</a:t>
            </a:r>
            <a:r>
              <a:rPr lang="fr-FR" sz="1200" dirty="0">
                <a:solidFill>
                  <a:srgbClr val="D22D72"/>
                </a:solidFill>
                <a:latin typeface="Consolas"/>
              </a:rPr>
              <a:t>description</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a:t>
            </a:r>
          </a:p>
          <a:p>
            <a:pPr>
              <a:buNone/>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&gt;</a:t>
            </a:r>
          </a:p>
          <a:p>
            <a:endParaRPr lang="fr-FR" sz="1200" dirty="0"/>
          </a:p>
        </p:txBody>
      </p:sp>
      <p:cxnSp>
        <p:nvCxnSpPr>
          <p:cNvPr id="14" name="Connecteur droit avec flèche 13"/>
          <p:cNvCxnSpPr/>
          <p:nvPr/>
        </p:nvCxnSpPr>
        <p:spPr>
          <a:xfrm>
            <a:off x="3571868" y="1928802"/>
            <a:ext cx="928694" cy="28575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Rectangle 14"/>
          <p:cNvSpPr/>
          <p:nvPr/>
        </p:nvSpPr>
        <p:spPr>
          <a:xfrm>
            <a:off x="4572000" y="2143116"/>
            <a:ext cx="4000528" cy="285752"/>
          </a:xfrm>
          <a:prstGeom prst="rect">
            <a:avLst/>
          </a:prstGeom>
          <a:solidFill>
            <a:schemeClr val="accent3">
              <a:alpha val="14000"/>
            </a:schemeClr>
          </a:solidFill>
          <a:ln>
            <a:solidFill>
              <a:schemeClr val="tx1">
                <a:alpha val="17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cxnSp>
        <p:nvCxnSpPr>
          <p:cNvPr id="16" name="Connecteur droit avec flèche 15"/>
          <p:cNvCxnSpPr>
            <a:endCxn id="19" idx="1"/>
          </p:cNvCxnSpPr>
          <p:nvPr/>
        </p:nvCxnSpPr>
        <p:spPr>
          <a:xfrm flipV="1">
            <a:off x="2571736" y="4036223"/>
            <a:ext cx="2786050" cy="25003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9" name="Rectangle 18"/>
          <p:cNvSpPr/>
          <p:nvPr/>
        </p:nvSpPr>
        <p:spPr>
          <a:xfrm>
            <a:off x="5357786" y="3929066"/>
            <a:ext cx="3214742" cy="214314"/>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cxnSp>
        <p:nvCxnSpPr>
          <p:cNvPr id="23" name="Connecteur droit avec flèche 22"/>
          <p:cNvCxnSpPr/>
          <p:nvPr/>
        </p:nvCxnSpPr>
        <p:spPr>
          <a:xfrm flipV="1">
            <a:off x="2143108" y="2714620"/>
            <a:ext cx="2714612" cy="250034"/>
          </a:xfrm>
          <a:prstGeom prst="straightConnector1">
            <a:avLst/>
          </a:prstGeom>
          <a:ln>
            <a:solidFill>
              <a:schemeClr val="tx2">
                <a:lumMod val="60000"/>
                <a:lumOff val="40000"/>
              </a:schemeClr>
            </a:solidFill>
            <a:tailEnd type="arrow"/>
          </a:ln>
        </p:spPr>
        <p:style>
          <a:lnRef idx="3">
            <a:schemeClr val="accent1"/>
          </a:lnRef>
          <a:fillRef idx="0">
            <a:schemeClr val="accent1"/>
          </a:fillRef>
          <a:effectRef idx="2">
            <a:schemeClr val="accent1"/>
          </a:effectRef>
          <a:fontRef idx="minor">
            <a:schemeClr val="tx1"/>
          </a:fontRef>
        </p:style>
      </p:cxnSp>
      <p:sp>
        <p:nvSpPr>
          <p:cNvPr id="24" name="Rectangle 23"/>
          <p:cNvSpPr/>
          <p:nvPr/>
        </p:nvSpPr>
        <p:spPr>
          <a:xfrm>
            <a:off x="4929190" y="2428868"/>
            <a:ext cx="1214446" cy="214314"/>
          </a:xfrm>
          <a:prstGeom prst="rect">
            <a:avLst/>
          </a:prstGeom>
          <a:solidFill>
            <a:schemeClr val="tx2">
              <a:lumMod val="60000"/>
              <a:lumOff val="40000"/>
              <a:alpha val="14000"/>
            </a:schemeClr>
          </a:solidFill>
          <a:ln>
            <a:solidFill>
              <a:schemeClr val="tx1">
                <a:alpha val="37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cxnSp>
        <p:nvCxnSpPr>
          <p:cNvPr id="26" name="Connecteur droit avec flèche 25"/>
          <p:cNvCxnSpPr>
            <a:endCxn id="27" idx="1"/>
          </p:cNvCxnSpPr>
          <p:nvPr/>
        </p:nvCxnSpPr>
        <p:spPr>
          <a:xfrm flipV="1">
            <a:off x="4214810" y="4893479"/>
            <a:ext cx="928694" cy="32147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7" name="Rectangle 26"/>
          <p:cNvSpPr/>
          <p:nvPr/>
        </p:nvSpPr>
        <p:spPr>
          <a:xfrm>
            <a:off x="5143504" y="4786322"/>
            <a:ext cx="785818" cy="214314"/>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80A05A-84D6-4456-815F-D3D101468826}"/>
              </a:ext>
            </a:extLst>
          </p:cNvPr>
          <p:cNvSpPr>
            <a:spLocks noGrp="1"/>
          </p:cNvSpPr>
          <p:nvPr>
            <p:ph type="title"/>
          </p:nvPr>
        </p:nvSpPr>
        <p:spPr/>
        <p:txBody>
          <a:bodyPr/>
          <a:lstStyle/>
          <a:p>
            <a:r>
              <a:rPr lang="fr-FR" dirty="0"/>
              <a:t>Intégration d’un .OBJ</a:t>
            </a:r>
          </a:p>
        </p:txBody>
      </p:sp>
      <p:sp>
        <p:nvSpPr>
          <p:cNvPr id="3" name="Espace réservé du contenu 2">
            <a:extLst>
              <a:ext uri="{FF2B5EF4-FFF2-40B4-BE49-F238E27FC236}">
                <a16:creationId xmlns:a16="http://schemas.microsoft.com/office/drawing/2014/main" id="{0DCB3CB6-C4C6-48B8-A6BC-B6072B295BAD}"/>
              </a:ext>
            </a:extLst>
          </p:cNvPr>
          <p:cNvSpPr>
            <a:spLocks noGrp="1"/>
          </p:cNvSpPr>
          <p:nvPr>
            <p:ph idx="1"/>
          </p:nvPr>
        </p:nvSpPr>
        <p:spPr/>
        <p:txBody>
          <a:bodyPr/>
          <a:lstStyle/>
          <a:p>
            <a:r>
              <a:rPr lang="fr-FR" dirty="0"/>
              <a:t>Vous pouvez intégrer des objet dont les géométries sont déjà définit :</a:t>
            </a:r>
          </a:p>
          <a:p>
            <a:endParaRPr lang="fr-FR" dirty="0"/>
          </a:p>
        </p:txBody>
      </p:sp>
    </p:spTree>
    <p:extLst>
      <p:ext uri="{BB962C8B-B14F-4D97-AF65-F5344CB8AC3E}">
        <p14:creationId xmlns:p14="http://schemas.microsoft.com/office/powerpoint/2010/main" val="30250815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9249904-FED8-4A5D-87A0-D755311D6904}"/>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B7FD16EF-35D8-4EBB-9FB5-2419986D30DD}"/>
              </a:ext>
            </a:extLst>
          </p:cNvPr>
          <p:cNvSpPr>
            <a:spLocks noGrp="1"/>
          </p:cNvSpPr>
          <p:nvPr>
            <p:ph idx="1"/>
          </p:nvPr>
        </p:nvSpPr>
        <p:spPr/>
        <p:txBody>
          <a:bodyPr>
            <a:normAutofit/>
          </a:bodyPr>
          <a:lstStyle/>
          <a:p>
            <a:pPr lvl="1"/>
            <a:r>
              <a:rPr lang="fr-FR" dirty="0"/>
              <a:t>Nouveaux événements.</a:t>
            </a:r>
          </a:p>
          <a:p>
            <a:pPr lvl="1"/>
            <a:r>
              <a:rPr lang="fr-FR" dirty="0"/>
              <a:t>Gestion des API multimédia.</a:t>
            </a:r>
          </a:p>
          <a:p>
            <a:pPr lvl="1"/>
            <a:r>
              <a:rPr lang="fr-FR" dirty="0"/>
              <a:t>Modes de communication client/serveur.</a:t>
            </a:r>
          </a:p>
          <a:p>
            <a:pPr lvl="1"/>
            <a:r>
              <a:rPr lang="fr-FR" dirty="0"/>
              <a:t>Utilisation des Web </a:t>
            </a:r>
            <a:r>
              <a:rPr lang="fr-FR" dirty="0" err="1"/>
              <a:t>Worker</a:t>
            </a:r>
            <a:r>
              <a:rPr lang="fr-FR" dirty="0"/>
              <a:t>.</a:t>
            </a:r>
          </a:p>
          <a:p>
            <a:pPr lvl="1"/>
            <a:r>
              <a:rPr lang="fr-FR" dirty="0"/>
              <a:t>Le développement mobile "offline first".</a:t>
            </a:r>
          </a:p>
          <a:p>
            <a:pPr lvl="1"/>
            <a:r>
              <a:rPr lang="fr-FR" dirty="0"/>
              <a:t>Optimisation des communications client/serveur.</a:t>
            </a:r>
          </a:p>
          <a:p>
            <a:pPr lvl="1"/>
            <a:r>
              <a:rPr lang="fr-FR" dirty="0"/>
              <a:t>Librairies graphiques (D3js, </a:t>
            </a:r>
            <a:r>
              <a:rPr lang="fr-FR" dirty="0" err="1"/>
              <a:t>ThreeJS</a:t>
            </a:r>
            <a:r>
              <a:rPr lang="fr-FR" dirty="0"/>
              <a:t>)</a:t>
            </a:r>
          </a:p>
          <a:p>
            <a:endParaRPr lang="fr-FR" dirty="0"/>
          </a:p>
        </p:txBody>
      </p:sp>
    </p:spTree>
    <p:extLst>
      <p:ext uri="{BB962C8B-B14F-4D97-AF65-F5344CB8AC3E}">
        <p14:creationId xmlns:p14="http://schemas.microsoft.com/office/powerpoint/2010/main" val="45810131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AutoShape 2"/>
          <p:cNvSpPr>
            <a:spLocks noGrp="1" noChangeArrowheads="1"/>
          </p:cNvSpPr>
          <p:nvPr>
            <p:ph type="title"/>
          </p:nvPr>
        </p:nvSpPr>
        <p:spPr/>
        <p:txBody>
          <a:bodyPr/>
          <a:lstStyle/>
          <a:p>
            <a:pPr eaLnBrk="1" hangingPunct="1"/>
            <a:r>
              <a:rPr lang="fr-FR" dirty="0"/>
              <a:t>Bibliographie</a:t>
            </a:r>
          </a:p>
        </p:txBody>
      </p:sp>
      <p:sp>
        <p:nvSpPr>
          <p:cNvPr id="26112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Livres de référence</a:t>
            </a:r>
          </a:p>
          <a:p>
            <a:pPr lvl="1" eaLnBrk="1" hangingPunct="1"/>
            <a:r>
              <a:rPr lang="fr-FR" dirty="0">
                <a:cs typeface="Times New Roman" pitchFamily="18" charset="0"/>
              </a:rPr>
              <a:t> « XSLT and XPath 2.0 » de Michael Kay chez </a:t>
            </a:r>
            <a:r>
              <a:rPr lang="fr-FR" dirty="0" err="1">
                <a:cs typeface="Times New Roman" pitchFamily="18" charset="0"/>
              </a:rPr>
              <a:t>Wrox</a:t>
            </a:r>
            <a:endParaRPr lang="fr-FR" dirty="0">
              <a:cs typeface="Times New Roman" pitchFamily="18" charset="0"/>
            </a:endParaRPr>
          </a:p>
          <a:p>
            <a:pPr lvl="1" eaLnBrk="1" hangingPunct="1"/>
            <a:r>
              <a:rPr lang="fr-FR" dirty="0">
                <a:cs typeface="Times New Roman" pitchFamily="18" charset="0"/>
              </a:rPr>
              <a:t>« Xml cours et exercices » de Alexandre Brillant</a:t>
            </a:r>
          </a:p>
          <a:p>
            <a:pPr lvl="1" eaLnBrk="1" hangingPunct="1"/>
            <a:endParaRPr lang="fr-FR" dirty="0">
              <a:cs typeface="Times New Roman" pitchFamily="18" charset="0"/>
            </a:endParaRPr>
          </a:p>
          <a:p>
            <a:pPr eaLnBrk="1" hangingPunct="1"/>
            <a:r>
              <a:rPr lang="fr-FR" dirty="0">
                <a:ea typeface="MS Mincho" pitchFamily="49" charset="-128"/>
              </a:rPr>
              <a:t>Sites de référence</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www.w3.org		(site du W3C - standards)</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www.w3schools.com	(Web </a:t>
            </a:r>
            <a:r>
              <a:rPr lang="fr-FR" dirty="0" err="1">
                <a:cs typeface="Times New Roman" pitchFamily="18" charset="0"/>
              </a:rPr>
              <a:t>programming</a:t>
            </a:r>
            <a:r>
              <a:rPr lang="fr-FR" dirty="0">
                <a:cs typeface="Times New Roman" pitchFamily="18" charset="0"/>
              </a:rPr>
              <a:t>)</a:t>
            </a:r>
          </a:p>
          <a:p>
            <a:pPr lvl="1" eaLnBrk="1" hangingPunct="1"/>
            <a:r>
              <a:rPr lang="fr-FR" dirty="0">
                <a:ea typeface="MS Mincho" pitchFamily="49" charset="-128"/>
              </a:rPr>
              <a:t> http://www.oreillynet.com/	(forum de développeurs)</a:t>
            </a:r>
          </a:p>
          <a:p>
            <a:pPr lvl="1" eaLnBrk="1" hangingPunct="1"/>
            <a:r>
              <a:rPr lang="fr-FR" dirty="0">
                <a:ea typeface="MS Mincho" pitchFamily="49" charset="-128"/>
              </a:rPr>
              <a:t> http://xmlfr.org			(blog XML)</a:t>
            </a:r>
          </a:p>
          <a:p>
            <a:pPr lvl="1" eaLnBrk="1" hangingPunct="1"/>
            <a:r>
              <a:rPr lang="fr-FR" dirty="0">
                <a:ea typeface="MS Mincho" pitchFamily="49" charset="-128"/>
              </a:rPr>
              <a:t> http://www.zvon.org		(guide de la galaxie XML)</a:t>
            </a:r>
            <a:endParaRPr lang="fr-FR" dirty="0">
              <a:cs typeface="Times New Roman" pitchFamily="18" charset="0"/>
            </a:endParaRPr>
          </a:p>
          <a:p>
            <a:pPr lvl="2"/>
            <a:endParaRPr lang="fr-FR" dirty="0">
              <a:cs typeface="Times New Roman" pitchFamily="18" charset="0"/>
            </a:endParaRPr>
          </a:p>
        </p:txBody>
      </p:sp>
      <p:sp>
        <p:nvSpPr>
          <p:cNvPr id="6" name="Espace réservé du numéro de diapositive 3"/>
          <p:cNvSpPr>
            <a:spLocks noGrp="1"/>
          </p:cNvSpPr>
          <p:nvPr>
            <p:ph type="sldNum" sz="quarter" idx="12"/>
          </p:nvPr>
        </p:nvSpPr>
        <p:spPr>
          <a:prstGeom prst="rect">
            <a:avLst/>
          </a:prstGeom>
        </p:spPr>
        <p:txBody>
          <a:bodyPr/>
          <a:lstStyle/>
          <a:p>
            <a:fld id="{5A33B5BC-E3F1-4ABE-A1A6-D2608D40EC2E}" type="slidenum">
              <a:rPr lang="fr-FR" sz="1400" b="1" smtClean="0">
                <a:solidFill>
                  <a:schemeClr val="bg1"/>
                </a:solidFill>
              </a:rPr>
              <a:pPr/>
              <a:t>192</a:t>
            </a:fld>
            <a:endParaRPr lang="fr-FR" sz="1400" b="1" dirty="0">
              <a:solidFill>
                <a:schemeClr val="bg1"/>
              </a:solidFill>
            </a:endParaRPr>
          </a:p>
        </p:txBody>
      </p:sp>
      <p:pic>
        <p:nvPicPr>
          <p:cNvPr id="4098" name="Picture 2"/>
          <p:cNvPicPr>
            <a:picLocks noChangeAspect="1" noChangeArrowheads="1"/>
          </p:cNvPicPr>
          <p:nvPr/>
        </p:nvPicPr>
        <p:blipFill>
          <a:blip r:embed="rId3"/>
          <a:srcRect/>
          <a:stretch>
            <a:fillRect/>
          </a:stretch>
        </p:blipFill>
        <p:spPr bwMode="auto">
          <a:xfrm rot="380412">
            <a:off x="5944396" y="1868327"/>
            <a:ext cx="2809875" cy="428625"/>
          </a:xfrm>
          <a:prstGeom prst="rect">
            <a:avLst/>
          </a:prstGeom>
          <a:noFill/>
          <a:ln w="9525">
            <a:noFill/>
            <a:miter lim="800000"/>
            <a:headEnd/>
            <a:tailEnd/>
          </a:ln>
          <a:effectLst/>
        </p:spPr>
      </p:pic>
      <p:sp>
        <p:nvSpPr>
          <p:cNvPr id="4100" name="AutoShape 4" descr="RÃ©sultat de recherche d'images pour &quot;w3c&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2" name="Picture 6" descr="RÃ©sultat de recherche d'images pour &quot;w3c&quot;"/>
          <p:cNvPicPr>
            <a:picLocks noChangeAspect="1" noChangeArrowheads="1"/>
          </p:cNvPicPr>
          <p:nvPr/>
        </p:nvPicPr>
        <p:blipFill>
          <a:blip r:embed="rId4"/>
          <a:srcRect/>
          <a:stretch>
            <a:fillRect/>
          </a:stretch>
        </p:blipFill>
        <p:spPr bwMode="auto">
          <a:xfrm rot="20965059">
            <a:off x="7551333" y="2651624"/>
            <a:ext cx="928694" cy="634608"/>
          </a:xfrm>
          <a:prstGeom prst="rect">
            <a:avLst/>
          </a:prstGeom>
          <a:noFill/>
        </p:spPr>
      </p:pic>
      <p:sp>
        <p:nvSpPr>
          <p:cNvPr id="4104" name="AutoShape 8" descr="O'Reilly hom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6" name="Picture 10" descr="RÃ©sultat de recherche d'images pour &quot;logo oreilly&quot;"/>
          <p:cNvPicPr>
            <a:picLocks noChangeAspect="1" noChangeArrowheads="1"/>
          </p:cNvPicPr>
          <p:nvPr/>
        </p:nvPicPr>
        <p:blipFill>
          <a:blip r:embed="rId5" cstate="print"/>
          <a:srcRect/>
          <a:stretch>
            <a:fillRect/>
          </a:stretch>
        </p:blipFill>
        <p:spPr bwMode="auto">
          <a:xfrm rot="356214">
            <a:off x="5575046" y="4700925"/>
            <a:ext cx="1127273" cy="306346"/>
          </a:xfrm>
          <a:prstGeom prst="rect">
            <a:avLst/>
          </a:prstGeom>
          <a:noFill/>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AutoShape 2"/>
          <p:cNvSpPr>
            <a:spLocks noGrp="1" noChangeArrowheads="1"/>
          </p:cNvSpPr>
          <p:nvPr>
            <p:ph type="title"/>
          </p:nvPr>
        </p:nvSpPr>
        <p:spPr/>
        <p:txBody>
          <a:bodyPr/>
          <a:lstStyle/>
          <a:p>
            <a:pPr eaLnBrk="1" hangingPunct="1"/>
            <a:r>
              <a:rPr lang="fr-FR"/>
              <a:t>Conclusion finale</a:t>
            </a:r>
          </a:p>
        </p:txBody>
      </p:sp>
      <p:sp>
        <p:nvSpPr>
          <p:cNvPr id="612355" name="Rectangle 3"/>
          <p:cNvSpPr>
            <a:spLocks noGrp="1" noChangeArrowheads="1"/>
          </p:cNvSpPr>
          <p:nvPr>
            <p:ph idx="1"/>
          </p:nvPr>
        </p:nvSpPr>
        <p:spPr/>
        <p:txBody>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charset="0"/>
            </a:endParaRPr>
          </a:p>
          <a:p>
            <a:pPr eaLnBrk="1" hangingPunct="1">
              <a:buFont typeface="Wingdings" pitchFamily="2" charset="2"/>
              <a:buNone/>
            </a:pPr>
            <a:r>
              <a:rPr lang="fr-FR" sz="1800" dirty="0">
                <a:cs typeface="Times New Roman" charset="0"/>
              </a:rPr>
              <a:t>Pendant cette formation, nous espérons :</a:t>
            </a:r>
            <a:br>
              <a:rPr lang="fr-FR" sz="1800" dirty="0">
                <a:cs typeface="Times New Roman" charset="0"/>
              </a:rPr>
            </a:br>
            <a:r>
              <a:rPr lang="fr-FR" sz="1800" dirty="0">
                <a:cs typeface="Times New Roman" charset="0"/>
              </a:rPr>
              <a:t>- que vous avez appris de nombreuses choses théoriques et pratiques</a:t>
            </a:r>
            <a:br>
              <a:rPr lang="fr-FR" sz="1800" dirty="0">
                <a:cs typeface="Times New Roman" charset="0"/>
              </a:rPr>
            </a:br>
            <a:r>
              <a:rPr lang="fr-FR" sz="1800" dirty="0">
                <a:cs typeface="Times New Roman" charset="0"/>
              </a:rPr>
              <a:t>- que vous y avez trouvé plus que ce que vous étiez venu chercher</a:t>
            </a:r>
            <a:br>
              <a:rPr lang="fr-FR" sz="1800" dirty="0">
                <a:cs typeface="Times New Roman" charset="0"/>
              </a:rPr>
            </a:br>
            <a:r>
              <a:rPr lang="fr-FR" sz="1800" dirty="0">
                <a:cs typeface="Times New Roman" charset="0"/>
              </a:rPr>
              <a:t>- et que vous avez passé un bon moment avec votre professeur</a:t>
            </a:r>
          </a:p>
          <a:p>
            <a:pPr eaLnBrk="1" hangingPunct="1">
              <a:buFont typeface="Wingdings" pitchFamily="2" charset="2"/>
              <a:buNone/>
            </a:pPr>
            <a:endParaRPr lang="fr-FR" sz="1800" dirty="0">
              <a:cs typeface="Times New Roman" charset="0"/>
            </a:endParaRPr>
          </a:p>
          <a:p>
            <a:pPr eaLnBrk="1" hangingPunct="1">
              <a:buFont typeface="Wingdings" pitchFamily="2" charset="2"/>
              <a:buNone/>
            </a:pPr>
            <a:r>
              <a:rPr lang="fr-FR" sz="1800" dirty="0">
                <a:cs typeface="Times New Roman" charset="0"/>
              </a:rPr>
              <a:t>Merci d’avoir fait confiance à ORSYS, à bientôt pour d’autres formations !</a:t>
            </a:r>
          </a:p>
        </p:txBody>
      </p:sp>
      <p:sp>
        <p:nvSpPr>
          <p:cNvPr id="4" name="Rectangle 13"/>
          <p:cNvSpPr>
            <a:spLocks noGrp="1" noChangeArrowheads="1"/>
          </p:cNvSpPr>
          <p:nvPr>
            <p:ph type="sldNum" sz="quarter" idx="12"/>
          </p:nvPr>
        </p:nvSpPr>
        <p:spPr>
          <a:ln/>
        </p:spPr>
        <p:txBody>
          <a:bodyPr/>
          <a:lstStyle/>
          <a:p>
            <a:pPr>
              <a:defRPr/>
            </a:pPr>
            <a:fld id="{C6BFE3ED-81D5-4230-A457-2FE30F2836DC}" type="slidenum">
              <a:rPr lang="fr-FR"/>
              <a:pPr>
                <a:defRPr/>
              </a:pPr>
              <a:t>193</a:t>
            </a:fld>
            <a:endParaRPr lang="fr-F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1C1414-7587-4F32-8370-662BF7090E19}"/>
              </a:ext>
            </a:extLst>
          </p:cNvPr>
          <p:cNvSpPr>
            <a:spLocks noGrp="1"/>
          </p:cNvSpPr>
          <p:nvPr>
            <p:ph type="title"/>
          </p:nvPr>
        </p:nvSpPr>
        <p:spPr/>
        <p:txBody>
          <a:bodyPr/>
          <a:lstStyle/>
          <a:p>
            <a:r>
              <a:rPr lang="fr-FR" dirty="0"/>
              <a:t>Annexes</a:t>
            </a:r>
          </a:p>
        </p:txBody>
      </p:sp>
      <p:sp>
        <p:nvSpPr>
          <p:cNvPr id="3" name="Espace réservé du texte 2">
            <a:extLst>
              <a:ext uri="{FF2B5EF4-FFF2-40B4-BE49-F238E27FC236}">
                <a16:creationId xmlns:a16="http://schemas.microsoft.com/office/drawing/2014/main" id="{E3451B84-D87E-4F33-BB18-7EA1809D01F4}"/>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21757861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Le langage html</a:t>
            </a:r>
          </a:p>
        </p:txBody>
      </p:sp>
      <p:sp>
        <p:nvSpPr>
          <p:cNvPr id="5" name="Espace réservé du texte 4"/>
          <p:cNvSpPr>
            <a:spLocks noGrp="1"/>
          </p:cNvSpPr>
          <p:nvPr>
            <p:ph type="body" idx="1"/>
          </p:nvPr>
        </p:nvSpPr>
        <p:spPr>
          <a:xfrm rot="20527304">
            <a:off x="25748" y="489606"/>
            <a:ext cx="7772400" cy="1159053"/>
          </a:xfrm>
        </p:spPr>
        <p:txBody>
          <a:bodyPr>
            <a:normAutofit/>
          </a:bodyPr>
          <a:lstStyle/>
          <a:p>
            <a:r>
              <a:rPr lang="fr-FR" dirty="0"/>
              <a:t>Structurer &amp; afficher du contenu</a:t>
            </a:r>
          </a:p>
        </p:txBody>
      </p:sp>
      <p:pic>
        <p:nvPicPr>
          <p:cNvPr id="6" name="Espace réservé pour une image  6" descr="11.png">
            <a:extLst>
              <a:ext uri="{FF2B5EF4-FFF2-40B4-BE49-F238E27FC236}">
                <a16:creationId xmlns:a16="http://schemas.microsoft.com/office/drawing/2014/main" id="{9D06D521-7BB1-4C69-81B1-BE2B2B33EE54}"/>
              </a:ext>
            </a:extLst>
          </p:cNvPr>
          <p:cNvPicPr>
            <a:picLocks noChangeAspect="1"/>
          </p:cNvPicPr>
          <p:nvPr/>
        </p:nvPicPr>
        <p:blipFill>
          <a:blip r:embed="rId3"/>
          <a:srcRect l="7648" r="7648"/>
          <a:stretch>
            <a:fillRect/>
          </a:stretch>
        </p:blipFill>
        <p:spPr>
          <a:xfrm>
            <a:off x="5076056" y="1412776"/>
            <a:ext cx="1978497" cy="2532475"/>
          </a:xfrm>
          <a:prstGeom prst="rect">
            <a:avLst/>
          </a:prstGeom>
        </p:spPr>
      </p:pic>
      <p:pic>
        <p:nvPicPr>
          <p:cNvPr id="7" name="Image 6">
            <a:extLst>
              <a:ext uri="{FF2B5EF4-FFF2-40B4-BE49-F238E27FC236}">
                <a16:creationId xmlns:a16="http://schemas.microsoft.com/office/drawing/2014/main" id="{0E0652AB-1785-4203-8D63-C2D43C3C727D}"/>
              </a:ext>
            </a:extLst>
          </p:cNvPr>
          <p:cNvPicPr>
            <a:picLocks noChangeAspect="1"/>
          </p:cNvPicPr>
          <p:nvPr/>
        </p:nvPicPr>
        <p:blipFill>
          <a:blip r:embed="rId4"/>
          <a:stretch>
            <a:fillRect/>
          </a:stretch>
        </p:blipFill>
        <p:spPr>
          <a:xfrm>
            <a:off x="6930527" y="2102526"/>
            <a:ext cx="1524895" cy="1884040"/>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id="{FD6A5B20-E793-4ED2-AA20-CCBD048462BE}"/>
              </a:ext>
            </a:extLst>
          </p:cNvPr>
          <p:cNvSpPr>
            <a:spLocks noGrp="1"/>
          </p:cNvSpPr>
          <p:nvPr>
            <p:ph type="title"/>
          </p:nvPr>
        </p:nvSpPr>
        <p:spPr/>
        <p:txBody>
          <a:bodyPr/>
          <a:lstStyle/>
          <a:p>
            <a:endParaRPr lang="fr-FR" dirty="0"/>
          </a:p>
        </p:txBody>
      </p:sp>
      <p:sp>
        <p:nvSpPr>
          <p:cNvPr id="13" name="Espace réservé du contenu 12">
            <a:extLst>
              <a:ext uri="{FF2B5EF4-FFF2-40B4-BE49-F238E27FC236}">
                <a16:creationId xmlns:a16="http://schemas.microsoft.com/office/drawing/2014/main" id="{3B95672F-624D-4137-AE16-05C6B25BC5A0}"/>
              </a:ext>
            </a:extLst>
          </p:cNvPr>
          <p:cNvSpPr>
            <a:spLocks noGrp="1"/>
          </p:cNvSpPr>
          <p:nvPr>
            <p:ph idx="1"/>
          </p:nvPr>
        </p:nvSpPr>
        <p:spPr/>
        <p:txBody>
          <a:bodyPr>
            <a:normAutofit lnSpcReduction="10000"/>
          </a:bodyPr>
          <a:lstStyle/>
          <a:p>
            <a:r>
              <a:rPr lang="fr-FR" dirty="0"/>
              <a:t>Balise principale</a:t>
            </a:r>
          </a:p>
          <a:p>
            <a:pPr lvl="2"/>
            <a:r>
              <a:rPr lang="fr-FR" dirty="0"/>
              <a:t>html</a:t>
            </a:r>
          </a:p>
          <a:p>
            <a:endParaRPr lang="fr-FR" dirty="0"/>
          </a:p>
          <a:p>
            <a:r>
              <a:rPr lang="fr-FR" dirty="0"/>
              <a:t>Balises enfants </a:t>
            </a:r>
          </a:p>
          <a:p>
            <a:pPr lvl="2"/>
            <a:endParaRPr lang="fr-FR" dirty="0"/>
          </a:p>
          <a:p>
            <a:pPr lvl="2"/>
            <a:r>
              <a:rPr lang="fr-FR" dirty="0" err="1"/>
              <a:t>head</a:t>
            </a:r>
            <a:endParaRPr lang="fr-FR" dirty="0"/>
          </a:p>
          <a:p>
            <a:pPr lvl="3"/>
            <a:r>
              <a:rPr lang="fr-FR" dirty="0"/>
              <a:t>Cerveau de la page, non affichable</a:t>
            </a:r>
          </a:p>
          <a:p>
            <a:pPr lvl="3"/>
            <a:endParaRPr lang="fr-FR" dirty="0"/>
          </a:p>
          <a:p>
            <a:pPr lvl="2"/>
            <a:endParaRPr lang="fr-FR" dirty="0"/>
          </a:p>
          <a:p>
            <a:pPr lvl="2"/>
            <a:r>
              <a:rPr lang="fr-FR" dirty="0"/>
              <a:t>body</a:t>
            </a:r>
          </a:p>
          <a:p>
            <a:pPr lvl="3"/>
            <a:r>
              <a:rPr lang="fr-FR" dirty="0"/>
              <a:t>corps affichable de la page </a:t>
            </a:r>
          </a:p>
        </p:txBody>
      </p:sp>
      <p:sp>
        <p:nvSpPr>
          <p:cNvPr id="9" name="Rectangle : coins arrondis 8">
            <a:extLst>
              <a:ext uri="{FF2B5EF4-FFF2-40B4-BE49-F238E27FC236}">
                <a16:creationId xmlns:a16="http://schemas.microsoft.com/office/drawing/2014/main" id="{0E46CE39-1A6E-40B6-A19E-2763617D9F0A}"/>
              </a:ext>
            </a:extLst>
          </p:cNvPr>
          <p:cNvSpPr/>
          <p:nvPr/>
        </p:nvSpPr>
        <p:spPr>
          <a:xfrm>
            <a:off x="5792602" y="2120630"/>
            <a:ext cx="2710816" cy="2232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html</a:t>
            </a:r>
          </a:p>
        </p:txBody>
      </p:sp>
      <p:sp>
        <p:nvSpPr>
          <p:cNvPr id="10" name="Rectangle : coins arrondis 9">
            <a:extLst>
              <a:ext uri="{FF2B5EF4-FFF2-40B4-BE49-F238E27FC236}">
                <a16:creationId xmlns:a16="http://schemas.microsoft.com/office/drawing/2014/main" id="{53F9F639-E645-4E55-A5CE-03DA501B98A3}"/>
              </a:ext>
            </a:extLst>
          </p:cNvPr>
          <p:cNvSpPr/>
          <p:nvPr/>
        </p:nvSpPr>
        <p:spPr>
          <a:xfrm rot="27501">
            <a:off x="5990453" y="2588682"/>
            <a:ext cx="2376264" cy="756084"/>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r-FR" dirty="0" err="1"/>
              <a:t>head</a:t>
            </a:r>
            <a:endParaRPr lang="fr-FR" dirty="0"/>
          </a:p>
        </p:txBody>
      </p:sp>
      <p:sp>
        <p:nvSpPr>
          <p:cNvPr id="11" name="Rectangle : coins arrondis 10">
            <a:extLst>
              <a:ext uri="{FF2B5EF4-FFF2-40B4-BE49-F238E27FC236}">
                <a16:creationId xmlns:a16="http://schemas.microsoft.com/office/drawing/2014/main" id="{46D53978-C680-4818-81FF-1611FCF1D9AA}"/>
              </a:ext>
            </a:extLst>
          </p:cNvPr>
          <p:cNvSpPr/>
          <p:nvPr/>
        </p:nvSpPr>
        <p:spPr>
          <a:xfrm rot="27501">
            <a:off x="5936618" y="3434776"/>
            <a:ext cx="2376264" cy="75608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fr-FR" dirty="0"/>
              <a:t>body</a:t>
            </a:r>
          </a:p>
        </p:txBody>
      </p:sp>
    </p:spTree>
    <p:extLst>
      <p:ext uri="{BB962C8B-B14F-4D97-AF65-F5344CB8AC3E}">
        <p14:creationId xmlns:p14="http://schemas.microsoft.com/office/powerpoint/2010/main" val="19315236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209DD1-1085-41FE-B45C-1892A8B45330}"/>
              </a:ext>
            </a:extLst>
          </p:cNvPr>
          <p:cNvSpPr>
            <a:spLocks noGrp="1"/>
          </p:cNvSpPr>
          <p:nvPr>
            <p:ph type="title"/>
          </p:nvPr>
        </p:nvSpPr>
        <p:spPr/>
        <p:txBody>
          <a:bodyPr/>
          <a:lstStyle/>
          <a:p>
            <a:r>
              <a:rPr lang="fr-FR" dirty="0" err="1"/>
              <a:t>head</a:t>
            </a:r>
            <a:endParaRPr lang="fr-FR" dirty="0"/>
          </a:p>
        </p:txBody>
      </p:sp>
      <p:sp>
        <p:nvSpPr>
          <p:cNvPr id="3" name="Espace réservé du contenu 2">
            <a:extLst>
              <a:ext uri="{FF2B5EF4-FFF2-40B4-BE49-F238E27FC236}">
                <a16:creationId xmlns:a16="http://schemas.microsoft.com/office/drawing/2014/main" id="{25624DC9-0918-40C8-B445-545BE012A93C}"/>
              </a:ext>
            </a:extLst>
          </p:cNvPr>
          <p:cNvSpPr>
            <a:spLocks noGrp="1"/>
          </p:cNvSpPr>
          <p:nvPr>
            <p:ph idx="1"/>
          </p:nvPr>
        </p:nvSpPr>
        <p:spPr/>
        <p:txBody>
          <a:bodyPr>
            <a:normAutofit/>
          </a:bodyPr>
          <a:lstStyle/>
          <a:p>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head</a:t>
            </a:r>
            <a:r>
              <a:rPr lang="fr-FR" dirty="0">
                <a:solidFill>
                  <a:srgbClr val="D3D0C8"/>
                </a:solidFill>
                <a:latin typeface="Consolas" panose="020B0609020204030204" pitchFamily="49" charset="0"/>
              </a:rPr>
              <a:t>&gt;</a:t>
            </a:r>
            <a:r>
              <a:rPr lang="fr-FR" dirty="0"/>
              <a:t> </a:t>
            </a:r>
            <a:r>
              <a:rPr lang="fr-FR" dirty="0">
                <a:sym typeface="Wingdings" panose="05000000000000000000" pitchFamily="2" charset="2"/>
              </a:rPr>
              <a:t> section logique de la page</a:t>
            </a:r>
            <a:endParaRPr lang="fr-FR" dirty="0"/>
          </a:p>
          <a:p>
            <a:r>
              <a:rPr lang="fr-FR" dirty="0"/>
              <a:t>Peux contenir </a:t>
            </a:r>
          </a:p>
          <a:p>
            <a:pPr lvl="1"/>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title</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titre de l'onglet</a:t>
            </a:r>
          </a:p>
          <a:p>
            <a:pPr lvl="1"/>
            <a:r>
              <a:rPr lang="en-US" dirty="0">
                <a:solidFill>
                  <a:srgbClr val="D3D0C8"/>
                </a:solidFill>
                <a:latin typeface="Consolas" panose="020B0609020204030204" pitchFamily="49" charset="0"/>
              </a:rPr>
              <a:t>&lt;</a:t>
            </a:r>
            <a:r>
              <a:rPr lang="en-US" dirty="0">
                <a:solidFill>
                  <a:srgbClr val="F2777A"/>
                </a:solidFill>
                <a:latin typeface="Consolas" panose="020B0609020204030204" pitchFamily="49" charset="0"/>
              </a:rPr>
              <a:t>link</a:t>
            </a:r>
            <a:r>
              <a:rPr lang="en-US" dirty="0">
                <a:solidFill>
                  <a:srgbClr val="D3D0C8"/>
                </a:solidFill>
                <a:latin typeface="Consolas" panose="020B0609020204030204" pitchFamily="49" charset="0"/>
              </a:rPr>
              <a:t> </a:t>
            </a:r>
            <a:r>
              <a:rPr lang="en-US" dirty="0" err="1">
                <a:solidFill>
                  <a:srgbClr val="6699CC"/>
                </a:solidFill>
                <a:latin typeface="Consolas" panose="020B0609020204030204" pitchFamily="49" charset="0"/>
              </a:rPr>
              <a:t>rel</a:t>
            </a:r>
            <a:r>
              <a:rPr lang="en-US" dirty="0">
                <a:solidFill>
                  <a:srgbClr val="D3D0C8"/>
                </a:solidFill>
                <a:latin typeface="Consolas" panose="020B0609020204030204" pitchFamily="49" charset="0"/>
              </a:rPr>
              <a:t>="</a:t>
            </a:r>
            <a:r>
              <a:rPr lang="en-US" dirty="0">
                <a:solidFill>
                  <a:srgbClr val="99CC99"/>
                </a:solidFill>
                <a:latin typeface="Consolas" panose="020B0609020204030204" pitchFamily="49" charset="0"/>
              </a:rPr>
              <a:t>stylesheet</a:t>
            </a:r>
            <a:r>
              <a:rPr lang="en-US" dirty="0">
                <a:solidFill>
                  <a:srgbClr val="D3D0C8"/>
                </a:solidFill>
                <a:latin typeface="Consolas" panose="020B0609020204030204" pitchFamily="49" charset="0"/>
              </a:rPr>
              <a:t>"</a:t>
            </a:r>
          </a:p>
          <a:p>
            <a:pPr marL="457200" lvl="1" indent="0">
              <a:buNone/>
            </a:pPr>
            <a:r>
              <a:rPr lang="en-US" dirty="0">
                <a:solidFill>
                  <a:srgbClr val="6699CC"/>
                </a:solidFill>
                <a:latin typeface="Consolas" panose="020B0609020204030204" pitchFamily="49" charset="0"/>
              </a:rPr>
              <a:t>		type</a:t>
            </a:r>
            <a:r>
              <a:rPr lang="en-US" dirty="0">
                <a:solidFill>
                  <a:srgbClr val="D3D0C8"/>
                </a:solidFill>
                <a:latin typeface="Consolas" panose="020B0609020204030204" pitchFamily="49" charset="0"/>
              </a:rPr>
              <a:t>="</a:t>
            </a:r>
            <a:r>
              <a:rPr lang="en-US" dirty="0">
                <a:solidFill>
                  <a:srgbClr val="99CC99"/>
                </a:solidFill>
                <a:latin typeface="Consolas" panose="020B0609020204030204" pitchFamily="49" charset="0"/>
              </a:rPr>
              <a:t>text/</a:t>
            </a:r>
            <a:r>
              <a:rPr lang="en-US" dirty="0" err="1">
                <a:solidFill>
                  <a:srgbClr val="99CC99"/>
                </a:solidFill>
                <a:latin typeface="Consolas" panose="020B0609020204030204" pitchFamily="49" charset="0"/>
              </a:rPr>
              <a:t>css</a:t>
            </a:r>
            <a:r>
              <a:rPr lang="en-US" dirty="0">
                <a:solidFill>
                  <a:srgbClr val="D3D0C8"/>
                </a:solidFill>
                <a:latin typeface="Consolas" panose="020B0609020204030204" pitchFamily="49" charset="0"/>
              </a:rPr>
              <a:t>"</a:t>
            </a:r>
          </a:p>
          <a:p>
            <a:pPr marL="0" indent="0">
              <a:buNone/>
            </a:pPr>
            <a:r>
              <a:rPr lang="fr-FR" dirty="0">
                <a:solidFill>
                  <a:srgbClr val="6699CC"/>
                </a:solidFill>
                <a:latin typeface="Consolas" panose="020B0609020204030204" pitchFamily="49" charset="0"/>
              </a:rPr>
              <a:t>		href</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main.css</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Feuille de style</a:t>
            </a:r>
          </a:p>
          <a:p>
            <a:pPr lvl="1"/>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script</a:t>
            </a:r>
            <a:r>
              <a:rPr lang="fr-FR" dirty="0">
                <a:solidFill>
                  <a:srgbClr val="D3D0C8"/>
                </a:solidFill>
                <a:latin typeface="Consolas" panose="020B0609020204030204" pitchFamily="49" charset="0"/>
              </a:rPr>
              <a:t> </a:t>
            </a:r>
            <a:r>
              <a:rPr lang="fr-FR" dirty="0">
                <a:solidFill>
                  <a:srgbClr val="6699CC"/>
                </a:solidFill>
                <a:latin typeface="Consolas" panose="020B0609020204030204" pitchFamily="49" charset="0"/>
              </a:rPr>
              <a:t>src</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main.js</a:t>
            </a:r>
            <a:r>
              <a:rPr lang="fr-FR" dirty="0">
                <a:solidFill>
                  <a:srgbClr val="D3D0C8"/>
                </a:solidFill>
                <a:latin typeface="Consolas" panose="020B0609020204030204" pitchFamily="49" charset="0"/>
              </a:rPr>
              <a:t>"&gt;&lt;/</a:t>
            </a:r>
            <a:r>
              <a:rPr lang="fr-FR" dirty="0">
                <a:solidFill>
                  <a:srgbClr val="F2777A"/>
                </a:solidFill>
                <a:latin typeface="Consolas" panose="020B0609020204030204" pitchFamily="49" charset="0"/>
              </a:rPr>
              <a:t>script</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Section de script </a:t>
            </a:r>
          </a:p>
          <a:p>
            <a:endParaRPr lang="en-US" dirty="0">
              <a:solidFill>
                <a:srgbClr val="D3D0C8"/>
              </a:solidFill>
              <a:latin typeface="Consolas" panose="020B0609020204030204" pitchFamily="49" charset="0"/>
            </a:endParaRPr>
          </a:p>
          <a:p>
            <a:pPr lvl="1"/>
            <a:endParaRPr lang="fr-FR" dirty="0"/>
          </a:p>
        </p:txBody>
      </p:sp>
    </p:spTree>
    <p:extLst>
      <p:ext uri="{BB962C8B-B14F-4D97-AF65-F5344CB8AC3E}">
        <p14:creationId xmlns:p14="http://schemas.microsoft.com/office/powerpoint/2010/main" val="118740249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F6DE70-D052-4E08-AA8D-3610D28FB6F3}"/>
              </a:ext>
            </a:extLst>
          </p:cNvPr>
          <p:cNvSpPr>
            <a:spLocks noGrp="1"/>
          </p:cNvSpPr>
          <p:nvPr>
            <p:ph type="title"/>
          </p:nvPr>
        </p:nvSpPr>
        <p:spPr/>
        <p:txBody>
          <a:bodyPr/>
          <a:lstStyle/>
          <a:p>
            <a:r>
              <a:rPr lang="fr-FR" dirty="0"/>
              <a:t>body</a:t>
            </a:r>
          </a:p>
        </p:txBody>
      </p:sp>
      <p:sp>
        <p:nvSpPr>
          <p:cNvPr id="3" name="Espace réservé du contenu 2">
            <a:extLst>
              <a:ext uri="{FF2B5EF4-FFF2-40B4-BE49-F238E27FC236}">
                <a16:creationId xmlns:a16="http://schemas.microsoft.com/office/drawing/2014/main" id="{A9CB56F2-8BD3-4B6B-8AA3-9C3C30365057}"/>
              </a:ext>
            </a:extLst>
          </p:cNvPr>
          <p:cNvSpPr>
            <a:spLocks noGrp="1"/>
          </p:cNvSpPr>
          <p:nvPr>
            <p:ph idx="1"/>
          </p:nvPr>
        </p:nvSpPr>
        <p:spPr/>
        <p:txBody>
          <a:bodyPr/>
          <a:lstStyle/>
          <a:p>
            <a:endParaRPr lang="fr-FR" dirty="0"/>
          </a:p>
          <a:p>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body</a:t>
            </a:r>
            <a:r>
              <a:rPr lang="fr-FR" dirty="0">
                <a:solidFill>
                  <a:srgbClr val="D3D0C8"/>
                </a:solidFill>
                <a:latin typeface="Consolas" panose="020B0609020204030204" pitchFamily="49" charset="0"/>
              </a:rPr>
              <a:t>&gt;</a:t>
            </a:r>
            <a:r>
              <a:rPr lang="fr-FR" dirty="0"/>
              <a:t> </a:t>
            </a:r>
            <a:r>
              <a:rPr lang="fr-FR" dirty="0">
                <a:sym typeface="Wingdings" panose="05000000000000000000" pitchFamily="2" charset="2"/>
              </a:rPr>
              <a:t> Corps de la page </a:t>
            </a:r>
          </a:p>
          <a:p>
            <a:endParaRPr lang="fr-FR" dirty="0">
              <a:sym typeface="Wingdings" panose="05000000000000000000" pitchFamily="2" charset="2"/>
            </a:endParaRPr>
          </a:p>
          <a:p>
            <a:endParaRPr lang="fr-FR" dirty="0">
              <a:sym typeface="Wingdings" panose="05000000000000000000" pitchFamily="2" charset="2"/>
            </a:endParaRPr>
          </a:p>
          <a:p>
            <a:r>
              <a:rPr lang="fr-FR" dirty="0">
                <a:sym typeface="Wingdings" panose="05000000000000000000" pitchFamily="2" charset="2"/>
              </a:rPr>
              <a:t>contient toutes les balises représentant du contenu affichable</a:t>
            </a:r>
            <a:endParaRPr lang="fr-FR" dirty="0"/>
          </a:p>
        </p:txBody>
      </p:sp>
    </p:spTree>
    <p:extLst>
      <p:ext uri="{BB962C8B-B14F-4D97-AF65-F5344CB8AC3E}">
        <p14:creationId xmlns:p14="http://schemas.microsoft.com/office/powerpoint/2010/main" val="325302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066800"/>
          </a:xfrm>
        </p:spPr>
        <p:txBody>
          <a:bodyPr>
            <a:normAutofit/>
          </a:bodyPr>
          <a:lstStyle/>
          <a:p>
            <a:r>
              <a:rPr lang="fr-FR" dirty="0"/>
              <a:t> « </a:t>
            </a:r>
            <a:r>
              <a:rPr lang="fr-FR" dirty="0" err="1"/>
              <a:t>well</a:t>
            </a:r>
            <a:r>
              <a:rPr lang="fr-FR" dirty="0"/>
              <a:t> </a:t>
            </a:r>
            <a:r>
              <a:rPr lang="fr-FR" dirty="0" err="1"/>
              <a:t>fordness</a:t>
            </a:r>
            <a:r>
              <a:rPr lang="fr-FR" dirty="0"/>
              <a:t>/ </a:t>
            </a:r>
            <a:r>
              <a:rPr lang="fr-FR" dirty="0" err="1"/>
              <a:t>Bienformité</a:t>
            </a:r>
            <a:r>
              <a:rPr lang="fr-FR" dirty="0"/>
              <a:t> »</a:t>
            </a:r>
          </a:p>
        </p:txBody>
      </p:sp>
      <p:sp>
        <p:nvSpPr>
          <p:cNvPr id="3" name="Espace réservé du contenu 2"/>
          <p:cNvSpPr>
            <a:spLocks noGrp="1"/>
          </p:cNvSpPr>
          <p:nvPr>
            <p:ph sz="half" idx="1"/>
          </p:nvPr>
        </p:nvSpPr>
        <p:spPr>
          <a:xfrm>
            <a:off x="457200" y="2204864"/>
            <a:ext cx="4038600" cy="4251410"/>
          </a:xfrm>
        </p:spPr>
        <p:txBody>
          <a:bodyPr>
            <a:normAutofit/>
          </a:bodyPr>
          <a:lstStyle/>
          <a:p>
            <a:pPr lvl="1"/>
            <a:endParaRPr lang="fr-FR" dirty="0"/>
          </a:p>
          <a:p>
            <a:pPr lvl="1">
              <a:buFont typeface="Wingdings" pitchFamily="2" charset="2"/>
              <a:buChar char="q"/>
            </a:pPr>
            <a:r>
              <a:rPr lang="fr-FR" dirty="0" err="1"/>
              <a:t>Processing</a:t>
            </a:r>
            <a:r>
              <a:rPr lang="fr-FR" dirty="0"/>
              <a:t> instruction XML en 1</a:t>
            </a:r>
            <a:r>
              <a:rPr lang="fr-FR" baseline="30000" dirty="0"/>
              <a:t>er</a:t>
            </a:r>
            <a:r>
              <a:rPr lang="fr-FR" dirty="0"/>
              <a:t> </a:t>
            </a:r>
            <a:r>
              <a:rPr lang="fr-FR" dirty="0" err="1"/>
              <a:t>caractere</a:t>
            </a:r>
            <a:endParaRPr lang="fr-FR" dirty="0"/>
          </a:p>
          <a:p>
            <a:pPr lvl="1">
              <a:buFont typeface="Wingdings" pitchFamily="2" charset="2"/>
              <a:buChar char="q"/>
            </a:pPr>
            <a:endParaRPr lang="fr-FR" dirty="0"/>
          </a:p>
          <a:p>
            <a:pPr lvl="1">
              <a:buFont typeface="Wingdings" pitchFamily="2" charset="2"/>
              <a:buChar char="q"/>
            </a:pPr>
            <a:r>
              <a:rPr lang="fr-FR" dirty="0"/>
              <a:t>Une seul balise racine</a:t>
            </a:r>
          </a:p>
          <a:p>
            <a:pPr lvl="1">
              <a:buFont typeface="Wingdings" pitchFamily="2" charset="2"/>
              <a:buChar char="q"/>
            </a:pPr>
            <a:endParaRPr lang="fr-FR" dirty="0"/>
          </a:p>
          <a:p>
            <a:pPr lvl="1">
              <a:buFont typeface="Wingdings" pitchFamily="2" charset="2"/>
              <a:buChar char="q"/>
            </a:pPr>
            <a:r>
              <a:rPr lang="fr-FR" dirty="0"/>
              <a:t>Pas de balise non fermé</a:t>
            </a:r>
          </a:p>
          <a:p>
            <a:pPr lvl="1">
              <a:buFont typeface="Wingdings" pitchFamily="2" charset="2"/>
              <a:buChar char="q"/>
            </a:pPr>
            <a:endParaRPr lang="fr-FR" dirty="0"/>
          </a:p>
          <a:p>
            <a:pPr lvl="1">
              <a:buFont typeface="Wingdings" pitchFamily="2" charset="2"/>
              <a:buChar char="q"/>
            </a:pPr>
            <a:r>
              <a:rPr lang="fr-FR" dirty="0"/>
              <a:t>Pas de balises croisées</a:t>
            </a:r>
          </a:p>
          <a:p>
            <a:pPr lvl="1">
              <a:buFont typeface="Wingdings" pitchFamily="2" charset="2"/>
              <a:buChar char="q"/>
            </a:pPr>
            <a:endParaRPr lang="fr-FR" dirty="0"/>
          </a:p>
          <a:p>
            <a:pPr lvl="1">
              <a:buFont typeface="Wingdings" pitchFamily="2" charset="2"/>
              <a:buChar char="q"/>
            </a:pPr>
            <a:r>
              <a:rPr lang="fr-FR" dirty="0"/>
              <a:t>Pas d’attribut sans valeur même </a:t>
            </a:r>
            <a:r>
              <a:rPr lang="fr-FR" dirty="0" err="1"/>
              <a:t>null</a:t>
            </a:r>
            <a:r>
              <a:rPr lang="fr-FR" dirty="0"/>
              <a:t> ( </a:t>
            </a:r>
            <a:r>
              <a:rPr lang="fr-FR" dirty="0" err="1"/>
              <a:t>attr</a:t>
            </a:r>
            <a:r>
              <a:rPr lang="fr-FR" dirty="0"/>
              <a:t>="" )</a:t>
            </a:r>
          </a:p>
        </p:txBody>
      </p:sp>
      <p:sp>
        <p:nvSpPr>
          <p:cNvPr id="6" name="Espace réservé du contenu 5"/>
          <p:cNvSpPr>
            <a:spLocks noGrp="1"/>
          </p:cNvSpPr>
          <p:nvPr>
            <p:ph sz="half" idx="2"/>
          </p:nvPr>
        </p:nvSpPr>
        <p:spPr>
          <a:xfrm>
            <a:off x="4648200" y="2204864"/>
            <a:ext cx="4038600" cy="4251410"/>
          </a:xfrm>
        </p:spPr>
        <p:txBody>
          <a:bodyPr>
            <a:normAutofit/>
          </a:bodyPr>
          <a:lstStyle/>
          <a:p>
            <a:pPr lvl="1"/>
            <a:endParaRPr lang="fr-FR" dirty="0"/>
          </a:p>
          <a:p>
            <a:pPr lvl="1">
              <a:buFont typeface="Wingdings" pitchFamily="2" charset="2"/>
              <a:buChar char="q"/>
            </a:pPr>
            <a:r>
              <a:rPr lang="fr-FR" dirty="0"/>
              <a:t>Le nom des balises commencent par une lettre ou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 nom des attributs commencent par une lettre ou un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Les valeurs d’ID commencent par une lettre ou un ‘_’ </a:t>
            </a:r>
            <a:r>
              <a:rPr lang="fr-FR" sz="1200" dirty="0"/>
              <a:t>(</a:t>
            </a:r>
            <a:r>
              <a:rPr lang="fr-FR" sz="1200" dirty="0" err="1"/>
              <a:t>underscore</a:t>
            </a:r>
            <a:r>
              <a:rPr lang="fr-FR" sz="1200" dirty="0"/>
              <a:t>)</a:t>
            </a:r>
            <a:r>
              <a:rPr lang="fr-FR" dirty="0"/>
              <a:t> </a:t>
            </a:r>
            <a:r>
              <a:rPr lang="fr-FR" dirty="0" err="1"/>
              <a:t>necessite</a:t>
            </a:r>
            <a:r>
              <a:rPr lang="fr-FR" dirty="0"/>
              <a:t> un </a:t>
            </a:r>
            <a:r>
              <a:rPr lang="fr-FR" dirty="0" err="1"/>
              <a:t>dtd</a:t>
            </a:r>
            <a:r>
              <a:rPr lang="fr-FR" dirty="0"/>
              <a:t>/</a:t>
            </a:r>
            <a:r>
              <a:rPr lang="fr-FR" dirty="0" err="1"/>
              <a:t>xsd</a:t>
            </a:r>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a:t>
            </a:fld>
            <a:endParaRPr lang="fr-FR"/>
          </a:p>
        </p:txBody>
      </p:sp>
      <p:sp>
        <p:nvSpPr>
          <p:cNvPr id="7" name="Espace réservé du contenu 6"/>
          <p:cNvSpPr>
            <a:spLocks noGrp="1"/>
          </p:cNvSpPr>
          <p:nvPr>
            <p:ph sz="half" idx="13"/>
          </p:nvPr>
        </p:nvSpPr>
        <p:spPr>
          <a:xfrm>
            <a:off x="467544" y="1196752"/>
            <a:ext cx="8280920" cy="936104"/>
          </a:xfrm>
        </p:spPr>
        <p:txBody>
          <a:bodyPr>
            <a:normAutofit fontScale="55000" lnSpcReduction="20000"/>
          </a:bodyPr>
          <a:lstStyle/>
          <a:p>
            <a:endParaRPr lang="fr-FR" dirty="0"/>
          </a:p>
          <a:p>
            <a:r>
              <a:rPr lang="fr-FR" dirty="0"/>
              <a:t>Les règles de « </a:t>
            </a:r>
            <a:r>
              <a:rPr lang="fr-FR" dirty="0" err="1"/>
              <a:t>bienformité</a:t>
            </a:r>
            <a:r>
              <a:rPr lang="fr-FR" dirty="0"/>
              <a:t> » sont les règles minimal de syntaxe pour qu’un fichier XML puisse être fonctionnel</a:t>
            </a:r>
          </a:p>
          <a:p>
            <a:r>
              <a:rPr lang="fr-FR" dirty="0"/>
              <a:t>Pour être valide le fichier doit avant le </a:t>
            </a:r>
            <a:r>
              <a:rPr lang="fr-FR" dirty="0" err="1"/>
              <a:t>dtd</a:t>
            </a:r>
            <a:r>
              <a:rPr lang="fr-FR" dirty="0"/>
              <a:t>/</a:t>
            </a:r>
            <a:r>
              <a:rPr lang="fr-FR" dirty="0" err="1"/>
              <a:t>xsd</a:t>
            </a:r>
            <a:r>
              <a:rPr lang="fr-FR" dirty="0"/>
              <a:t> </a:t>
            </a:r>
            <a:r>
              <a:rPr lang="fr-FR" dirty="0" err="1"/>
              <a:t>etre</a:t>
            </a:r>
            <a:r>
              <a:rPr lang="fr-FR" dirty="0"/>
              <a:t> bien formé</a:t>
            </a:r>
          </a:p>
          <a:p>
            <a:endParaRPr lang="fr-FR" dirty="0"/>
          </a:p>
          <a:p>
            <a:r>
              <a:rPr lang="fr-FR" dirty="0"/>
              <a:t>Il existe 8 </a:t>
            </a:r>
            <a:r>
              <a:rPr lang="fr-FR" dirty="0" err="1"/>
              <a:t>regles</a:t>
            </a:r>
            <a:r>
              <a:rPr lang="fr-FR" dirty="0"/>
              <a:t> en 1.0 et 6 en 1.1</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C04930-5DB6-465D-AD5D-F99A8F646FEE}"/>
              </a:ext>
            </a:extLst>
          </p:cNvPr>
          <p:cNvSpPr>
            <a:spLocks noGrp="1"/>
          </p:cNvSpPr>
          <p:nvPr>
            <p:ph type="title"/>
          </p:nvPr>
        </p:nvSpPr>
        <p:spPr/>
        <p:txBody>
          <a:bodyPr/>
          <a:lstStyle/>
          <a:p>
            <a:r>
              <a:rPr lang="fr-FR" dirty="0"/>
              <a:t>identifier les balises</a:t>
            </a:r>
          </a:p>
        </p:txBody>
      </p:sp>
      <p:sp>
        <p:nvSpPr>
          <p:cNvPr id="3" name="Espace réservé du contenu 2">
            <a:extLst>
              <a:ext uri="{FF2B5EF4-FFF2-40B4-BE49-F238E27FC236}">
                <a16:creationId xmlns:a16="http://schemas.microsoft.com/office/drawing/2014/main" id="{AFC67129-985D-4DF3-BDDF-1E44F7BF177C}"/>
              </a:ext>
            </a:extLst>
          </p:cNvPr>
          <p:cNvSpPr>
            <a:spLocks noGrp="1"/>
          </p:cNvSpPr>
          <p:nvPr>
            <p:ph idx="1"/>
          </p:nvPr>
        </p:nvSpPr>
        <p:spPr/>
        <p:txBody>
          <a:bodyPr/>
          <a:lstStyle/>
          <a:p>
            <a:r>
              <a:rPr lang="fr-FR" dirty="0"/>
              <a:t>id="</a:t>
            </a:r>
            <a:r>
              <a:rPr lang="fr-FR" dirty="0" err="1"/>
              <a:t>IdentifiantUnique</a:t>
            </a:r>
            <a:r>
              <a:rPr lang="fr-FR" dirty="0"/>
              <a:t>"</a:t>
            </a:r>
          </a:p>
          <a:p>
            <a:pPr lvl="1"/>
            <a:r>
              <a:rPr lang="fr-FR" dirty="0"/>
              <a:t>Identifie coté Navigateur  </a:t>
            </a:r>
            <a:r>
              <a:rPr lang="fr-FR" dirty="0" err="1"/>
              <a:t>css</a:t>
            </a:r>
            <a:r>
              <a:rPr lang="fr-FR" dirty="0"/>
              <a:t>/</a:t>
            </a:r>
            <a:r>
              <a:rPr lang="fr-FR" dirty="0" err="1"/>
              <a:t>js</a:t>
            </a:r>
            <a:r>
              <a:rPr lang="fr-FR" dirty="0"/>
              <a:t> </a:t>
            </a:r>
            <a:r>
              <a:rPr lang="fr-FR" sz="1800" dirty="0"/>
              <a:t>(client)</a:t>
            </a:r>
            <a:endParaRPr lang="fr-FR" dirty="0"/>
          </a:p>
          <a:p>
            <a:pPr lvl="1"/>
            <a:r>
              <a:rPr lang="fr-FR" dirty="0"/>
              <a:t>Règle </a:t>
            </a:r>
            <a:r>
              <a:rPr lang="fr-FR" b="1" u="sng" dirty="0"/>
              <a:t>d'unicité globale </a:t>
            </a:r>
            <a:r>
              <a:rPr lang="fr-FR" dirty="0"/>
              <a:t>à la page </a:t>
            </a:r>
          </a:p>
          <a:p>
            <a:pPr lvl="1"/>
            <a:r>
              <a:rPr lang="fr-FR" dirty="0"/>
              <a:t>Sur toutes les balises a mettre en forme </a:t>
            </a:r>
            <a:r>
              <a:rPr lang="fr-FR" dirty="0" err="1"/>
              <a:t>css</a:t>
            </a:r>
            <a:endParaRPr lang="fr-FR" dirty="0"/>
          </a:p>
          <a:p>
            <a:endParaRPr lang="fr-FR" dirty="0"/>
          </a:p>
          <a:p>
            <a:r>
              <a:rPr lang="fr-FR" dirty="0" err="1"/>
              <a:t>name</a:t>
            </a:r>
            <a:r>
              <a:rPr lang="fr-FR" dirty="0"/>
              <a:t>="</a:t>
            </a:r>
            <a:r>
              <a:rPr lang="fr-FR" dirty="0" err="1"/>
              <a:t>nomUnique</a:t>
            </a:r>
            <a:r>
              <a:rPr lang="fr-FR" dirty="0"/>
              <a:t>"</a:t>
            </a:r>
          </a:p>
          <a:p>
            <a:pPr lvl="1"/>
            <a:r>
              <a:rPr lang="fr-FR" dirty="0"/>
              <a:t>Identifie les inputs coté client serveur </a:t>
            </a:r>
            <a:r>
              <a:rPr lang="fr-FR" dirty="0" err="1"/>
              <a:t>php</a:t>
            </a:r>
            <a:r>
              <a:rPr lang="fr-FR" dirty="0"/>
              <a:t>/</a:t>
            </a:r>
            <a:r>
              <a:rPr lang="fr-FR" dirty="0" err="1"/>
              <a:t>asp</a:t>
            </a:r>
            <a:endParaRPr lang="fr-FR" dirty="0"/>
          </a:p>
          <a:p>
            <a:pPr lvl="1"/>
            <a:r>
              <a:rPr lang="fr-FR" dirty="0"/>
              <a:t>présent sur les balises </a:t>
            </a:r>
          </a:p>
          <a:p>
            <a:pPr lvl="4"/>
            <a:r>
              <a:rPr lang="fr-FR" dirty="0" err="1"/>
              <a:t>form</a:t>
            </a:r>
            <a:endParaRPr lang="fr-FR" dirty="0"/>
          </a:p>
          <a:p>
            <a:pPr lvl="4"/>
            <a:r>
              <a:rPr lang="fr-FR" dirty="0"/>
              <a:t>input, </a:t>
            </a:r>
            <a:r>
              <a:rPr lang="fr-FR" dirty="0" err="1"/>
              <a:t>texterea</a:t>
            </a:r>
            <a:r>
              <a:rPr lang="fr-FR" dirty="0"/>
              <a:t>, champs de formulaire …</a:t>
            </a:r>
          </a:p>
        </p:txBody>
      </p:sp>
    </p:spTree>
    <p:extLst>
      <p:ext uri="{BB962C8B-B14F-4D97-AF65-F5344CB8AC3E}">
        <p14:creationId xmlns:p14="http://schemas.microsoft.com/office/powerpoint/2010/main" val="34798297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D456B4-A70D-4957-88CC-34ADB5E7E2AB}"/>
              </a:ext>
            </a:extLst>
          </p:cNvPr>
          <p:cNvSpPr>
            <a:spLocks noGrp="1"/>
          </p:cNvSpPr>
          <p:nvPr>
            <p:ph type="title"/>
          </p:nvPr>
        </p:nvSpPr>
        <p:spPr/>
        <p:txBody>
          <a:bodyPr/>
          <a:lstStyle/>
          <a:p>
            <a:r>
              <a:rPr lang="fr-FR" dirty="0"/>
              <a:t>balises de structures</a:t>
            </a:r>
          </a:p>
        </p:txBody>
      </p:sp>
      <p:sp>
        <p:nvSpPr>
          <p:cNvPr id="3" name="Espace réservé du contenu 2">
            <a:extLst>
              <a:ext uri="{FF2B5EF4-FFF2-40B4-BE49-F238E27FC236}">
                <a16:creationId xmlns:a16="http://schemas.microsoft.com/office/drawing/2014/main" id="{64FF321C-3BCF-40B8-BA64-0049D2794891}"/>
              </a:ext>
            </a:extLst>
          </p:cNvPr>
          <p:cNvSpPr>
            <a:spLocks noGrp="1"/>
          </p:cNvSpPr>
          <p:nvPr>
            <p:ph idx="1"/>
          </p:nvPr>
        </p:nvSpPr>
        <p:spPr/>
        <p:txBody>
          <a:bodyPr>
            <a:normAutofit fontScale="92500"/>
          </a:bodyPr>
          <a:lstStyle/>
          <a:p>
            <a:r>
              <a:rPr lang="fr-FR" dirty="0"/>
              <a:t> </a:t>
            </a:r>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div</a:t>
            </a:r>
            <a:r>
              <a:rPr lang="fr-FR" dirty="0">
                <a:solidFill>
                  <a:srgbClr val="D3D0C8"/>
                </a:solidFill>
                <a:latin typeface="Consolas" panose="020B0609020204030204" pitchFamily="49" charset="0"/>
              </a:rPr>
              <a:t>&gt;</a:t>
            </a:r>
          </a:p>
          <a:p>
            <a:pPr lvl="2"/>
            <a:r>
              <a:rPr lang="fr-FR" dirty="0"/>
              <a:t>un bloc prenant tout l'espace en largeur </a:t>
            </a:r>
          </a:p>
          <a:p>
            <a:pPr lvl="2"/>
            <a:r>
              <a:rPr lang="fr-FR" dirty="0"/>
              <a:t>affecte le flux d'affichage </a:t>
            </a:r>
          </a:p>
          <a:p>
            <a:pPr lvl="3"/>
            <a:r>
              <a:rPr lang="fr-FR" dirty="0"/>
              <a:t>précédant = au dessus, suivant = au dessous</a:t>
            </a:r>
          </a:p>
          <a:p>
            <a:endParaRPr lang="fr-FR" dirty="0"/>
          </a:p>
          <a:p>
            <a:r>
              <a:rPr lang="fr-FR" dirty="0"/>
              <a:t> </a:t>
            </a:r>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span</a:t>
            </a:r>
            <a:r>
              <a:rPr lang="fr-FR" dirty="0">
                <a:solidFill>
                  <a:srgbClr val="D3D0C8"/>
                </a:solidFill>
                <a:latin typeface="Consolas" panose="020B0609020204030204" pitchFamily="49" charset="0"/>
              </a:rPr>
              <a:t>&gt;</a:t>
            </a:r>
            <a:endParaRPr lang="fr-FR" dirty="0"/>
          </a:p>
          <a:p>
            <a:pPr lvl="2"/>
            <a:r>
              <a:rPr lang="fr-FR" dirty="0"/>
              <a:t>une zone en ligne pour mettre en forme sans prendre d'espace supérieur au contenu</a:t>
            </a:r>
          </a:p>
          <a:p>
            <a:pPr lvl="2"/>
            <a:r>
              <a:rPr lang="fr-FR" dirty="0"/>
              <a:t>n'affecte pas le flux d'affichage</a:t>
            </a:r>
          </a:p>
          <a:p>
            <a:endParaRPr lang="fr-FR" dirty="0"/>
          </a:p>
        </p:txBody>
      </p:sp>
      <p:grpSp>
        <p:nvGrpSpPr>
          <p:cNvPr id="5" name="Groupe 4">
            <a:extLst>
              <a:ext uri="{FF2B5EF4-FFF2-40B4-BE49-F238E27FC236}">
                <a16:creationId xmlns:a16="http://schemas.microsoft.com/office/drawing/2014/main" id="{B3DEC99F-BB9A-4648-A620-8A620F927EA1}"/>
              </a:ext>
            </a:extLst>
          </p:cNvPr>
          <p:cNvGrpSpPr/>
          <p:nvPr/>
        </p:nvGrpSpPr>
        <p:grpSpPr>
          <a:xfrm rot="170974">
            <a:off x="5804596" y="2114600"/>
            <a:ext cx="2711811" cy="2184447"/>
            <a:chOff x="7020272" y="3933056"/>
            <a:chExt cx="1728193" cy="1296144"/>
          </a:xfrm>
        </p:grpSpPr>
        <p:sp>
          <p:nvSpPr>
            <p:cNvPr id="6" name="Rectangle à coins arrondis 7">
              <a:extLst>
                <a:ext uri="{FF2B5EF4-FFF2-40B4-BE49-F238E27FC236}">
                  <a16:creationId xmlns:a16="http://schemas.microsoft.com/office/drawing/2014/main" id="{04C8B430-468E-4195-BB58-52D1672DEFEC}"/>
                </a:ext>
              </a:extLst>
            </p:cNvPr>
            <p:cNvSpPr/>
            <p:nvPr/>
          </p:nvSpPr>
          <p:spPr>
            <a:xfrm>
              <a:off x="7020273"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div</a:t>
              </a:r>
            </a:p>
          </p:txBody>
        </p:sp>
        <p:sp>
          <p:nvSpPr>
            <p:cNvPr id="7" name="Rectangle à coins arrondis 8">
              <a:extLst>
                <a:ext uri="{FF2B5EF4-FFF2-40B4-BE49-F238E27FC236}">
                  <a16:creationId xmlns:a16="http://schemas.microsoft.com/office/drawing/2014/main" id="{410199E7-9892-455A-BC04-0545F8018C93}"/>
                </a:ext>
              </a:extLst>
            </p:cNvPr>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2400" b="1" dirty="0">
                  <a:solidFill>
                    <a:schemeClr val="bg1"/>
                  </a:solidFill>
                </a:rPr>
                <a:t>div</a:t>
              </a:r>
            </a:p>
          </p:txBody>
        </p:sp>
        <p:sp>
          <p:nvSpPr>
            <p:cNvPr id="8" name="Rectangle à coins arrondis 9">
              <a:extLst>
                <a:ext uri="{FF2B5EF4-FFF2-40B4-BE49-F238E27FC236}">
                  <a16:creationId xmlns:a16="http://schemas.microsoft.com/office/drawing/2014/main" id="{EA188F6A-8806-4089-AFCE-1CB4256D634E}"/>
                </a:ext>
              </a:extLst>
            </p:cNvPr>
            <p:cNvSpPr/>
            <p:nvPr/>
          </p:nvSpPr>
          <p:spPr>
            <a:xfrm>
              <a:off x="7380312" y="4869160"/>
              <a:ext cx="1296144" cy="288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2000" b="1" dirty="0"/>
                <a:t>div</a:t>
              </a:r>
              <a:endParaRPr lang="fr-FR" sz="3600" b="1" dirty="0"/>
            </a:p>
          </p:txBody>
        </p:sp>
        <p:sp>
          <p:nvSpPr>
            <p:cNvPr id="9" name="Rectangle à coins arrondis 10">
              <a:extLst>
                <a:ext uri="{FF2B5EF4-FFF2-40B4-BE49-F238E27FC236}">
                  <a16:creationId xmlns:a16="http://schemas.microsoft.com/office/drawing/2014/main" id="{271A86B6-5F9E-4003-8C8F-4E18F10CBD4A}"/>
                </a:ext>
              </a:extLst>
            </p:cNvPr>
            <p:cNvSpPr/>
            <p:nvPr/>
          </p:nvSpPr>
          <p:spPr>
            <a:xfrm>
              <a:off x="7343220" y="4438831"/>
              <a:ext cx="648072" cy="288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sz="2000" b="1" dirty="0" err="1"/>
                <a:t>span</a:t>
              </a:r>
              <a:endParaRPr lang="fr-FR" sz="1200" b="1" dirty="0"/>
            </a:p>
          </p:txBody>
        </p:sp>
        <p:sp>
          <p:nvSpPr>
            <p:cNvPr id="10" name="Rectangle à coins arrondis 11">
              <a:extLst>
                <a:ext uri="{FF2B5EF4-FFF2-40B4-BE49-F238E27FC236}">
                  <a16:creationId xmlns:a16="http://schemas.microsoft.com/office/drawing/2014/main" id="{D146D0E8-5BCE-4723-9273-570010F0D3C2}"/>
                </a:ext>
              </a:extLst>
            </p:cNvPr>
            <p:cNvSpPr/>
            <p:nvPr/>
          </p:nvSpPr>
          <p:spPr>
            <a:xfrm>
              <a:off x="8028384" y="4437112"/>
              <a:ext cx="648072" cy="288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sz="2000" b="1" dirty="0" err="1"/>
                <a:t>span</a:t>
              </a:r>
              <a:endParaRPr lang="fr-FR" sz="1200" b="1" dirty="0"/>
            </a:p>
          </p:txBody>
        </p:sp>
      </p:grpSp>
    </p:spTree>
    <p:extLst>
      <p:ext uri="{BB962C8B-B14F-4D97-AF65-F5344CB8AC3E}">
        <p14:creationId xmlns:p14="http://schemas.microsoft.com/office/powerpoint/2010/main" val="55086023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Tableaux</a:t>
            </a:r>
          </a:p>
        </p:txBody>
      </p:sp>
      <p:sp>
        <p:nvSpPr>
          <p:cNvPr id="3" name="Espace réservé du contenu 2"/>
          <p:cNvSpPr>
            <a:spLocks noGrp="1"/>
          </p:cNvSpPr>
          <p:nvPr>
            <p:ph idx="1"/>
          </p:nvPr>
        </p:nvSpPr>
        <p:spPr/>
        <p:txBody>
          <a:bodyPr>
            <a:noAutofit/>
          </a:bodyPr>
          <a:lstStyle/>
          <a:p>
            <a:r>
              <a:rPr lang="fr-FR" sz="1600" dirty="0"/>
              <a:t>Les tableaux : </a:t>
            </a:r>
            <a:r>
              <a:rPr lang="fr-FR" sz="1600" dirty="0">
                <a:solidFill>
                  <a:srgbClr val="D3D0C8"/>
                </a:solidFill>
                <a:latin typeface="Consolas" panose="020B0609020204030204" pitchFamily="49" charset="0"/>
              </a:rPr>
              <a:t>&lt;</a:t>
            </a:r>
            <a:r>
              <a:rPr lang="fr-FR" sz="1600" dirty="0">
                <a:solidFill>
                  <a:srgbClr val="F2777A"/>
                </a:solidFill>
                <a:latin typeface="Consolas" panose="020B0609020204030204" pitchFamily="49" charset="0"/>
              </a:rPr>
              <a:t>table</a:t>
            </a:r>
            <a:r>
              <a:rPr lang="fr-FR" sz="1600" dirty="0">
                <a:solidFill>
                  <a:srgbClr val="D3D0C8"/>
                </a:solidFill>
                <a:latin typeface="Consolas" panose="020B0609020204030204" pitchFamily="49" charset="0"/>
              </a:rPr>
              <a:t>&gt;</a:t>
            </a:r>
            <a:endParaRPr lang="fr-FR" sz="1600" dirty="0"/>
          </a:p>
          <a:p>
            <a:pPr lvl="1"/>
            <a:r>
              <a:rPr lang="fr-FR" sz="1400" dirty="0"/>
              <a:t>structure</a:t>
            </a:r>
          </a:p>
          <a:p>
            <a:pPr lvl="2"/>
            <a:r>
              <a:rPr lang="fr-FR" sz="1200" dirty="0"/>
              <a:t> </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thead</a:t>
            </a:r>
            <a:r>
              <a:rPr lang="fr-FR" sz="1400" dirty="0">
                <a:solidFill>
                  <a:srgbClr val="D3D0C8"/>
                </a:solidFill>
                <a:latin typeface="Consolas" panose="020B0609020204030204" pitchFamily="49" charset="0"/>
              </a:rPr>
              <a:t>&gt;</a:t>
            </a:r>
            <a:r>
              <a:rPr lang="fr-FR" sz="1400" dirty="0">
                <a:latin typeface="Consolas" panose="020B0609020204030204" pitchFamily="49" charset="0"/>
              </a:rPr>
              <a:t>&amp;</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tfooter</a:t>
            </a:r>
            <a:r>
              <a:rPr lang="fr-FR" sz="1400" dirty="0">
                <a:solidFill>
                  <a:srgbClr val="D3D0C8"/>
                </a:solidFill>
                <a:latin typeface="Consolas" panose="020B0609020204030204" pitchFamily="49" charset="0"/>
              </a:rPr>
              <a:t>&gt;</a:t>
            </a:r>
            <a:r>
              <a:rPr lang="fr-FR" sz="1400" dirty="0"/>
              <a:t>  sert à définir des sections de balises explicitement pour l'en tête et le pied de page</a:t>
            </a:r>
          </a:p>
          <a:p>
            <a:pPr lvl="2"/>
            <a:r>
              <a:rPr lang="fr-FR" sz="1400" b="1" i="1" dirty="0"/>
              <a:t> </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tboody</a:t>
            </a:r>
            <a:r>
              <a:rPr lang="fr-FR" sz="1400" dirty="0">
                <a:solidFill>
                  <a:srgbClr val="D3D0C8"/>
                </a:solidFill>
                <a:latin typeface="Consolas" panose="020B0609020204030204" pitchFamily="49" charset="0"/>
              </a:rPr>
              <a:t>&gt;</a:t>
            </a:r>
            <a:r>
              <a:rPr lang="fr-FR" sz="1400" dirty="0"/>
              <a:t>sert à définir le corps du tableaux si </a:t>
            </a:r>
            <a:r>
              <a:rPr lang="fr-FR" sz="1400" i="1" dirty="0" err="1"/>
              <a:t>tbody</a:t>
            </a:r>
            <a:r>
              <a:rPr lang="fr-FR" sz="1400" i="1" dirty="0"/>
              <a:t> et/ou </a:t>
            </a:r>
            <a:r>
              <a:rPr lang="fr-FR" sz="1400" i="1" dirty="0" err="1"/>
              <a:t>tfooter</a:t>
            </a:r>
            <a:r>
              <a:rPr lang="fr-FR" sz="1400" i="1" dirty="0"/>
              <a:t> est définit</a:t>
            </a:r>
          </a:p>
          <a:p>
            <a:pPr lvl="1"/>
            <a:endParaRPr lang="fr-FR" sz="1400" dirty="0"/>
          </a:p>
          <a:p>
            <a:pPr lvl="1"/>
            <a:r>
              <a:rPr lang="fr-FR" sz="1400" dirty="0"/>
              <a:t>Création de lignes</a:t>
            </a:r>
          </a:p>
          <a:p>
            <a:pPr marL="1158875" lvl="4"/>
            <a:r>
              <a:rPr lang="fr-FR" sz="1200" dirty="0">
                <a:latin typeface="Consolas" panose="020B0609020204030204" pitchFamily="49" charset="0"/>
              </a:rPr>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tr</a:t>
            </a:r>
            <a:r>
              <a:rPr lang="fr-FR" sz="1200" dirty="0">
                <a:solidFill>
                  <a:srgbClr val="D3D0C8"/>
                </a:solidFill>
                <a:latin typeface="Consolas" panose="020B0609020204030204" pitchFamily="49" charset="0"/>
              </a:rPr>
              <a:t>&gt;</a:t>
            </a:r>
            <a:r>
              <a:rPr lang="fr-FR" sz="1200" b="1" i="1" dirty="0">
                <a:solidFill>
                  <a:srgbClr val="C00000"/>
                </a:solidFill>
              </a:rPr>
              <a:t> (Table-</a:t>
            </a:r>
            <a:r>
              <a:rPr lang="fr-FR" sz="1200" b="1" i="1" dirty="0" err="1">
                <a:solidFill>
                  <a:srgbClr val="C00000"/>
                </a:solidFill>
              </a:rPr>
              <a:t>row</a:t>
            </a:r>
            <a:r>
              <a:rPr lang="fr-FR" sz="1200" b="1" i="1" dirty="0">
                <a:solidFill>
                  <a:srgbClr val="C00000"/>
                </a:solidFill>
              </a:rPr>
              <a:t>)</a:t>
            </a:r>
            <a:r>
              <a:rPr lang="fr-FR" sz="1200" dirty="0"/>
              <a:t> : définit une ligne</a:t>
            </a:r>
          </a:p>
          <a:p>
            <a:pPr marL="1158875" lvl="8"/>
            <a:r>
              <a:rPr lang="fr-FR" sz="1200" dirty="0">
                <a:solidFill>
                  <a:prstClr val="black"/>
                </a:solidFill>
              </a:rPr>
              <a:t>On y insère un ou des </a:t>
            </a:r>
            <a:r>
              <a:rPr lang="fr-FR" sz="1200" b="1" dirty="0">
                <a:solidFill>
                  <a:prstClr val="black"/>
                </a:solidFill>
              </a:rPr>
              <a:t>cellules (td ou th)</a:t>
            </a:r>
            <a:endParaRPr lang="fr-FR" sz="1200" b="1" dirty="0"/>
          </a:p>
          <a:p>
            <a:pPr marL="1158875" lvl="4"/>
            <a:endParaRPr lang="fr-FR" sz="1200" b="1" i="1" dirty="0">
              <a:solidFill>
                <a:srgbClr val="C00000"/>
              </a:solidFill>
            </a:endParaRPr>
          </a:p>
          <a:p>
            <a:pPr marL="1706563" lvl="4"/>
            <a:r>
              <a:rPr lang="fr-FR" sz="1200" b="1" i="1" dirty="0"/>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td</a:t>
            </a:r>
            <a:r>
              <a:rPr lang="fr-FR" sz="1200" dirty="0">
                <a:solidFill>
                  <a:srgbClr val="D3D0C8"/>
                </a:solidFill>
                <a:latin typeface="Consolas" panose="020B0609020204030204" pitchFamily="49" charset="0"/>
              </a:rPr>
              <a:t>&gt;</a:t>
            </a:r>
            <a:r>
              <a:rPr lang="fr-FR" sz="1200" b="1" i="1" dirty="0">
                <a:solidFill>
                  <a:srgbClr val="C00000"/>
                </a:solidFill>
              </a:rPr>
              <a:t> (Table-data-</a:t>
            </a:r>
            <a:r>
              <a:rPr lang="fr-FR" sz="1200" b="1" i="1" dirty="0" err="1">
                <a:solidFill>
                  <a:srgbClr val="C00000"/>
                </a:solidFill>
              </a:rPr>
              <a:t>cell</a:t>
            </a:r>
            <a:r>
              <a:rPr lang="fr-FR" sz="1200" b="1" i="1" dirty="0">
                <a:solidFill>
                  <a:srgbClr val="C00000"/>
                </a:solidFill>
              </a:rPr>
              <a:t>)</a:t>
            </a:r>
            <a:r>
              <a:rPr lang="fr-FR" sz="1200" dirty="0"/>
              <a:t> : définit une cellule du données</a:t>
            </a:r>
          </a:p>
          <a:p>
            <a:pPr marL="1706563" lvl="8"/>
            <a:r>
              <a:rPr lang="fr-FR" sz="1200" dirty="0"/>
              <a:t>On y insère un </a:t>
            </a:r>
            <a:r>
              <a:rPr lang="fr-FR" sz="1200" b="1" dirty="0"/>
              <a:t>du contenu html</a:t>
            </a:r>
          </a:p>
          <a:p>
            <a:pPr marL="1706563" lvl="8"/>
            <a:endParaRPr lang="fr-FR" sz="1200" b="1" dirty="0"/>
          </a:p>
          <a:p>
            <a:pPr marL="1706563" lvl="4"/>
            <a:r>
              <a:rPr lang="fr-FR" sz="1200" b="1" i="1" dirty="0"/>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th</a:t>
            </a:r>
            <a:r>
              <a:rPr lang="fr-FR" sz="1200" dirty="0">
                <a:solidFill>
                  <a:srgbClr val="D3D0C8"/>
                </a:solidFill>
                <a:latin typeface="Consolas" panose="020B0609020204030204" pitchFamily="49" charset="0"/>
              </a:rPr>
              <a:t>&gt;</a:t>
            </a:r>
            <a:r>
              <a:rPr lang="fr-FR" sz="1200" b="1" i="1" dirty="0">
                <a:solidFill>
                  <a:srgbClr val="C00000"/>
                </a:solidFill>
              </a:rPr>
              <a:t> (Table-header-</a:t>
            </a:r>
            <a:r>
              <a:rPr lang="fr-FR" sz="1200" b="1" i="1" dirty="0" err="1">
                <a:solidFill>
                  <a:srgbClr val="C00000"/>
                </a:solidFill>
              </a:rPr>
              <a:t>cell</a:t>
            </a:r>
            <a:r>
              <a:rPr lang="fr-FR" sz="1200" b="1" i="1" dirty="0">
                <a:solidFill>
                  <a:srgbClr val="C00000"/>
                </a:solidFill>
              </a:rPr>
              <a:t>)</a:t>
            </a:r>
            <a:r>
              <a:rPr lang="fr-FR" sz="1200" dirty="0"/>
              <a:t> : définit une cellule du typée en tête </a:t>
            </a:r>
          </a:p>
          <a:p>
            <a:pPr marL="1706563" lvl="8"/>
            <a:r>
              <a:rPr lang="fr-FR" sz="1200" dirty="0"/>
              <a:t>On y insère un </a:t>
            </a:r>
            <a:r>
              <a:rPr lang="fr-FR" sz="1200" b="1" dirty="0"/>
              <a:t>du contenu html</a:t>
            </a:r>
          </a:p>
          <a:p>
            <a:pPr marL="1706563" lvl="8"/>
            <a:r>
              <a:rPr lang="fr-FR" sz="1200" b="1" dirty="0"/>
              <a:t>cellule déjà gras et centrée</a:t>
            </a:r>
          </a:p>
          <a:p>
            <a:pPr marL="2149475" lvl="7"/>
            <a:endParaRPr lang="fr-FR" sz="1100" b="1" dirty="0"/>
          </a:p>
        </p:txBody>
      </p:sp>
      <p:sp>
        <p:nvSpPr>
          <p:cNvPr id="4" name="Rectangle 13"/>
          <p:cNvSpPr>
            <a:spLocks noGrp="1" noChangeArrowheads="1"/>
          </p:cNvSpPr>
          <p:nvPr>
            <p:ph type="sldNum" sz="quarter" idx="12"/>
          </p:nvPr>
        </p:nvSpPr>
        <p:spPr>
          <a:xfrm>
            <a:off x="7884368" y="6444578"/>
            <a:ext cx="589746" cy="270570"/>
          </a:xfrm>
          <a:noFill/>
        </p:spPr>
        <p:txBody>
          <a:bodyPr>
            <a:normAutofit lnSpcReduction="10000"/>
          </a:bodyPr>
          <a:lstStyle/>
          <a:p>
            <a:fld id="{D0E731D8-F5EB-4F9B-86C1-C3C0F6B5B5FB}" type="slidenum">
              <a:rPr lang="fr-FR" smtClean="0"/>
              <a:pPr/>
              <a:t>202</a:t>
            </a:fld>
            <a:endParaRPr lang="fr-FR" dirty="0"/>
          </a:p>
        </p:txBody>
      </p:sp>
      <p:grpSp>
        <p:nvGrpSpPr>
          <p:cNvPr id="22" name="Groupe 21"/>
          <p:cNvGrpSpPr/>
          <p:nvPr/>
        </p:nvGrpSpPr>
        <p:grpSpPr>
          <a:xfrm rot="158379">
            <a:off x="5632825" y="1798781"/>
            <a:ext cx="2928958" cy="3636404"/>
            <a:chOff x="4247964" y="1376772"/>
            <a:chExt cx="3996444" cy="3636404"/>
          </a:xfrm>
        </p:grpSpPr>
        <p:sp>
          <p:nvSpPr>
            <p:cNvPr id="23" name="Rectangle 22"/>
            <p:cNvSpPr/>
            <p:nvPr/>
          </p:nvSpPr>
          <p:spPr>
            <a:xfrm>
              <a:off x="4247964" y="1376772"/>
              <a:ext cx="3996444" cy="3636404"/>
            </a:xfrm>
            <a:prstGeom prst="rect">
              <a:avLst/>
            </a:prstGeom>
            <a:solidFill>
              <a:srgbClr val="5D7E9D"/>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2400" b="1" dirty="0">
                  <a:solidFill>
                    <a:srgbClr val="FFFDDD"/>
                  </a:solidFill>
                </a:rPr>
                <a:t>&lt;table&gt;</a:t>
              </a:r>
            </a:p>
          </p:txBody>
        </p:sp>
        <p:sp>
          <p:nvSpPr>
            <p:cNvPr id="24" name="Rectangle 23"/>
            <p:cNvSpPr/>
            <p:nvPr/>
          </p:nvSpPr>
          <p:spPr>
            <a:xfrm>
              <a:off x="4899531" y="1630772"/>
              <a:ext cx="3128853" cy="3166379"/>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a:t>&lt;</a:t>
              </a:r>
              <a:r>
                <a:rPr lang="fr-FR" b="1" dirty="0" err="1"/>
                <a:t>thead</a:t>
              </a:r>
              <a:r>
                <a:rPr lang="fr-FR" b="1" dirty="0"/>
                <a:t>&gt;</a:t>
              </a:r>
              <a:r>
                <a:rPr lang="fr-FR" dirty="0"/>
                <a:t>, </a:t>
              </a:r>
            </a:p>
            <a:p>
              <a:pPr algn="ctr"/>
              <a:r>
                <a:rPr lang="fr-FR" b="1" dirty="0"/>
                <a:t>&lt;</a:t>
              </a:r>
              <a:r>
                <a:rPr lang="fr-FR" b="1" dirty="0" err="1"/>
                <a:t>tbody</a:t>
              </a:r>
              <a:r>
                <a:rPr lang="fr-FR" b="1" dirty="0"/>
                <a:t>&gt;,</a:t>
              </a:r>
              <a:endParaRPr lang="fr-FR" dirty="0"/>
            </a:p>
            <a:p>
              <a:pPr algn="ctr"/>
              <a:r>
                <a:rPr lang="fr-FR" b="1" dirty="0"/>
                <a:t>&lt;</a:t>
              </a:r>
              <a:r>
                <a:rPr lang="fr-FR" b="1" dirty="0" err="1"/>
                <a:t>tfooter</a:t>
              </a:r>
              <a:r>
                <a:rPr lang="fr-FR" b="1" dirty="0"/>
                <a:t>&gt;</a:t>
              </a:r>
              <a:r>
                <a:rPr lang="fr-FR" dirty="0"/>
                <a:t> </a:t>
              </a:r>
            </a:p>
          </p:txBody>
        </p:sp>
        <p:grpSp>
          <p:nvGrpSpPr>
            <p:cNvPr id="25" name="Groupe 16"/>
            <p:cNvGrpSpPr/>
            <p:nvPr/>
          </p:nvGrpSpPr>
          <p:grpSpPr>
            <a:xfrm>
              <a:off x="4992330" y="2572515"/>
              <a:ext cx="2828651" cy="2152628"/>
              <a:chOff x="5172350" y="2320487"/>
              <a:chExt cx="2828651" cy="2152628"/>
            </a:xfrm>
          </p:grpSpPr>
          <p:sp>
            <p:nvSpPr>
              <p:cNvPr id="27" name="Rectangle 26"/>
              <p:cNvSpPr/>
              <p:nvPr/>
            </p:nvSpPr>
            <p:spPr>
              <a:xfrm>
                <a:off x="5172350" y="2320487"/>
                <a:ext cx="2828651" cy="2152628"/>
              </a:xfrm>
              <a:prstGeom prst="rect">
                <a:avLst/>
              </a:prstGeom>
              <a:solidFill>
                <a:srgbClr val="F2FDF7"/>
              </a:solidFill>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sz="2400" b="1" dirty="0"/>
                  <a:t>&lt;tr&gt;</a:t>
                </a:r>
                <a:endParaRPr lang="fr-FR" sz="2400" dirty="0"/>
              </a:p>
            </p:txBody>
          </p:sp>
          <p:sp>
            <p:nvSpPr>
              <p:cNvPr id="28" name="Rectangle 27"/>
              <p:cNvSpPr/>
              <p:nvPr/>
            </p:nvSpPr>
            <p:spPr>
              <a:xfrm>
                <a:off x="5465003" y="2748762"/>
                <a:ext cx="2383361" cy="1472328"/>
              </a:xfrm>
              <a:prstGeom prst="rect">
                <a:avLst/>
              </a:prstGeom>
            </p:spPr>
            <p:style>
              <a:lnRef idx="1">
                <a:schemeClr val="accent3"/>
              </a:lnRef>
              <a:fillRef idx="2">
                <a:schemeClr val="accent3"/>
              </a:fillRef>
              <a:effectRef idx="1">
                <a:schemeClr val="accent3"/>
              </a:effectRef>
              <a:fontRef idx="minor">
                <a:schemeClr val="dk1"/>
              </a:fontRef>
            </p:style>
            <p:txBody>
              <a:bodyPr vert="vert270" rtlCol="0" anchor="t" anchorCtr="0"/>
              <a:lstStyle/>
              <a:p>
                <a:pPr algn="ctr"/>
                <a:r>
                  <a:rPr lang="fr-FR" sz="2000" b="1" dirty="0"/>
                  <a:t>&lt;td&gt; ou &lt;th&gt;</a:t>
                </a:r>
              </a:p>
            </p:txBody>
          </p:sp>
          <p:sp>
            <p:nvSpPr>
              <p:cNvPr id="29" name="Rectangle 28"/>
              <p:cNvSpPr/>
              <p:nvPr/>
            </p:nvSpPr>
            <p:spPr>
              <a:xfrm>
                <a:off x="6264188" y="2957923"/>
                <a:ext cx="1404155" cy="1155153"/>
              </a:xfrm>
              <a:prstGeom prst="rect">
                <a:avLst/>
              </a:prstGeom>
              <a:solidFill>
                <a:srgbClr val="FFFDDD"/>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lang="fr-FR" dirty="0"/>
                  <a:t>contenu de cellule</a:t>
                </a:r>
              </a:p>
            </p:txBody>
          </p:sp>
        </p:grpSp>
      </p:grpSp>
    </p:spTree>
    <p:extLst>
      <p:ext uri="{BB962C8B-B14F-4D97-AF65-F5344CB8AC3E}">
        <p14:creationId xmlns:p14="http://schemas.microsoft.com/office/powerpoint/2010/main" val="22715766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Tableaux</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tableaux :</a:t>
            </a:r>
          </a:p>
          <a:p>
            <a:r>
              <a:rPr lang="fr-FR" dirty="0"/>
              <a:t>Le comportement des cellules de tableaux est configurable pour les fusion de cellules en ligne ou en colonnes avec les attributs suivants sur les </a:t>
            </a:r>
            <a:r>
              <a:rPr lang="fr-FR" sz="2600"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td</a:t>
            </a:r>
            <a:r>
              <a:rPr lang="fr-FR" sz="2100" dirty="0">
                <a:solidFill>
                  <a:srgbClr val="D3D0C8"/>
                </a:solidFill>
                <a:latin typeface="Consolas" panose="020B0609020204030204" pitchFamily="49" charset="0"/>
              </a:rPr>
              <a:t>&gt;</a:t>
            </a:r>
            <a:r>
              <a:rPr lang="fr-FR" sz="2100" b="1" i="1" dirty="0">
                <a:solidFill>
                  <a:srgbClr val="C00000"/>
                </a:solidFill>
              </a:rPr>
              <a:t>  &amp;</a:t>
            </a:r>
            <a:r>
              <a:rPr lang="fr-FR" sz="2100" b="1" i="1" dirty="0"/>
              <a:t> </a:t>
            </a:r>
            <a:r>
              <a:rPr lang="fr-FR" sz="2100"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th</a:t>
            </a:r>
            <a:r>
              <a:rPr lang="fr-FR" sz="2100" dirty="0">
                <a:solidFill>
                  <a:srgbClr val="D3D0C8"/>
                </a:solidFill>
                <a:latin typeface="Consolas" panose="020B0609020204030204" pitchFamily="49" charset="0"/>
              </a:rPr>
              <a:t>&gt;</a:t>
            </a:r>
            <a:r>
              <a:rPr lang="fr-FR" sz="2100" b="1" i="1" dirty="0">
                <a:solidFill>
                  <a:srgbClr val="C00000"/>
                </a:solidFill>
              </a:rPr>
              <a:t> </a:t>
            </a:r>
            <a:endParaRPr lang="fr-FR" sz="5700" dirty="0"/>
          </a:p>
          <a:p>
            <a:pPr lvl="2"/>
            <a:r>
              <a:rPr lang="en-US" dirty="0" err="1">
                <a:solidFill>
                  <a:srgbClr val="6699CC"/>
                </a:solidFill>
                <a:latin typeface="Consolas" panose="020B0609020204030204" pitchFamily="49" charset="0"/>
              </a:rPr>
              <a:t>colspan</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horizontalement</a:t>
            </a:r>
          </a:p>
          <a:p>
            <a:pPr marL="1341438" lvl="8"/>
            <a:endParaRPr lang="fr-FR" dirty="0"/>
          </a:p>
          <a:p>
            <a:pPr marL="1341438" lvl="8"/>
            <a:r>
              <a:rPr lang="fr-FR" dirty="0"/>
              <a:t>On y insère un chiffre</a:t>
            </a:r>
          </a:p>
          <a:p>
            <a:pPr lvl="8"/>
            <a:endParaRPr lang="fr-FR" dirty="0"/>
          </a:p>
          <a:p>
            <a:pPr lvl="5"/>
            <a:endParaRPr lang="fr-FR" dirty="0"/>
          </a:p>
          <a:p>
            <a:pPr lvl="2"/>
            <a:r>
              <a:rPr lang="en-US" dirty="0" err="1">
                <a:solidFill>
                  <a:srgbClr val="6699CC"/>
                </a:solidFill>
                <a:latin typeface="Consolas" panose="020B0609020204030204" pitchFamily="49" charset="0"/>
              </a:rPr>
              <a:t>colspn</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verticalement</a:t>
            </a:r>
          </a:p>
          <a:p>
            <a:pPr marL="1341438" lvl="8"/>
            <a:endParaRPr lang="fr-FR" dirty="0"/>
          </a:p>
          <a:p>
            <a:pPr marL="1341438" lvl="8"/>
            <a:r>
              <a:rPr lang="fr-FR" dirty="0"/>
              <a:t>On y insère un chiffre</a:t>
            </a:r>
          </a:p>
        </p:txBody>
      </p:sp>
      <p:sp>
        <p:nvSpPr>
          <p:cNvPr id="4" name="Rectangle 13"/>
          <p:cNvSpPr>
            <a:spLocks noGrp="1" noChangeArrowheads="1"/>
          </p:cNvSpPr>
          <p:nvPr>
            <p:ph type="sldNum" sz="quarter" idx="12"/>
          </p:nvPr>
        </p:nvSpPr>
        <p:spPr/>
        <p:txBody>
          <a:bodyPr/>
          <a:lstStyle/>
          <a:p>
            <a:fld id="{D0E731D8-F5EB-4F9B-86C1-C3C0F6B5B5FB}" type="slidenum">
              <a:rPr lang="fr-FR" smtClean="0"/>
              <a:pPr/>
              <a:t>203</a:t>
            </a:fld>
            <a:endParaRPr lang="fr-FR"/>
          </a:p>
        </p:txBody>
      </p:sp>
      <p:graphicFrame>
        <p:nvGraphicFramePr>
          <p:cNvPr id="13" name="Tableau 12"/>
          <p:cNvGraphicFramePr>
            <a:graphicFrameLocks noGrp="1"/>
          </p:cNvGraphicFramePr>
          <p:nvPr/>
        </p:nvGraphicFramePr>
        <p:xfrm>
          <a:off x="5857884" y="2071678"/>
          <a:ext cx="2643206" cy="1491648"/>
        </p:xfrm>
        <a:graphic>
          <a:graphicData uri="http://schemas.openxmlformats.org/drawingml/2006/table">
            <a:tbl>
              <a:tblPr firstRow="1" bandRow="1">
                <a:tableStyleId>{8799B23B-EC83-4686-B30A-512413B5E67A}</a:tableStyleId>
              </a:tblPr>
              <a:tblGrid>
                <a:gridCol w="2154155">
                  <a:extLst>
                    <a:ext uri="{9D8B030D-6E8A-4147-A177-3AD203B41FA5}">
                      <a16:colId xmlns:a16="http://schemas.microsoft.com/office/drawing/2014/main" val="20000"/>
                    </a:ext>
                  </a:extLst>
                </a:gridCol>
                <a:gridCol w="489051">
                  <a:extLst>
                    <a:ext uri="{9D8B030D-6E8A-4147-A177-3AD203B41FA5}">
                      <a16:colId xmlns:a16="http://schemas.microsoft.com/office/drawing/2014/main" val="20001"/>
                    </a:ext>
                  </a:extLst>
                </a:gridCol>
              </a:tblGrid>
              <a:tr h="497216">
                <a:tc gridSpan="2">
                  <a:txBody>
                    <a:bodyPr/>
                    <a:lstStyle/>
                    <a:p>
                      <a:pPr algn="ctr"/>
                      <a:r>
                        <a:rPr lang="fr-FR" dirty="0">
                          <a:latin typeface="Permanent Marker" pitchFamily="2" charset="0"/>
                          <a:ea typeface="Permanent Marker" pitchFamily="2" charset="0"/>
                        </a:rPr>
                        <a:t>colonnes</a:t>
                      </a:r>
                      <a:r>
                        <a:rPr lang="fr-FR" baseline="0" dirty="0">
                          <a:latin typeface="Permanent Marker" pitchFamily="2" charset="0"/>
                          <a:ea typeface="Permanent Marker" pitchFamily="2" charset="0"/>
                        </a:rPr>
                        <a:t> fusionnées</a:t>
                      </a:r>
                      <a:endParaRPr lang="fr-FR" dirty="0">
                        <a:latin typeface="Permanent Marker" pitchFamily="2" charset="0"/>
                        <a:ea typeface="Permanent Marker" pitchFamily="2" charset="0"/>
                      </a:endParaRPr>
                    </a:p>
                  </a:txBody>
                  <a:tcPr/>
                </a:tc>
                <a:tc hMerge="1">
                  <a:txBody>
                    <a:bodyPr/>
                    <a:lstStyle/>
                    <a:p>
                      <a:endParaRPr lang="fr-FR" dirty="0"/>
                    </a:p>
                  </a:txBody>
                  <a:tcPr/>
                </a:tc>
                <a:extLst>
                  <a:ext uri="{0D108BD9-81ED-4DB2-BD59-A6C34878D82A}">
                    <a16:rowId xmlns:a16="http://schemas.microsoft.com/office/drawing/2014/main" val="10000"/>
                  </a:ext>
                </a:extLst>
              </a:tr>
              <a:tr h="497216">
                <a:tc rowSpan="2">
                  <a:txBody>
                    <a:bodyPr/>
                    <a:lstStyle/>
                    <a:p>
                      <a:pPr algn="ctr"/>
                      <a:r>
                        <a:rPr lang="fr-FR" dirty="0">
                          <a:latin typeface="Permanent Marker" pitchFamily="2" charset="0"/>
                          <a:ea typeface="Permanent Marker" pitchFamily="2" charset="0"/>
                        </a:rPr>
                        <a:t>Lignes fusionnées</a:t>
                      </a:r>
                    </a:p>
                  </a:txBody>
                  <a:tcPr anchor="ct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97216">
                <a:tc vMerge="1">
                  <a:txBody>
                    <a:bodyPr/>
                    <a:lstStyle/>
                    <a:p>
                      <a:endParaRPr lang="fr-FR" dirty="0"/>
                    </a:p>
                  </a:txBody>
                  <a:tcP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cxnSp>
        <p:nvCxnSpPr>
          <p:cNvPr id="22" name="Connecteur droit avec flèche 21"/>
          <p:cNvCxnSpPr>
            <a:cxnSpLocks/>
          </p:cNvCxnSpPr>
          <p:nvPr/>
        </p:nvCxnSpPr>
        <p:spPr>
          <a:xfrm flipV="1">
            <a:off x="4355976" y="2531750"/>
            <a:ext cx="1359032" cy="65581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a:cxnSpLocks/>
          </p:cNvCxnSpPr>
          <p:nvPr/>
        </p:nvCxnSpPr>
        <p:spPr>
          <a:xfrm flipV="1">
            <a:off x="5036347" y="3563326"/>
            <a:ext cx="1035851" cy="120777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2959836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01F5F-8EB9-4C52-9FE0-DA1573B9F70F}"/>
              </a:ext>
            </a:extLst>
          </p:cNvPr>
          <p:cNvSpPr>
            <a:spLocks noGrp="1"/>
          </p:cNvSpPr>
          <p:nvPr>
            <p:ph type="title"/>
          </p:nvPr>
        </p:nvSpPr>
        <p:spPr/>
        <p:txBody>
          <a:bodyPr/>
          <a:lstStyle/>
          <a:p>
            <a:r>
              <a:rPr lang="fr-FR" dirty="0"/>
              <a:t>Les formulaires</a:t>
            </a:r>
          </a:p>
        </p:txBody>
      </p:sp>
      <p:sp>
        <p:nvSpPr>
          <p:cNvPr id="6" name="Espace réservé du texte 5">
            <a:extLst>
              <a:ext uri="{FF2B5EF4-FFF2-40B4-BE49-F238E27FC236}">
                <a16:creationId xmlns:a16="http://schemas.microsoft.com/office/drawing/2014/main" id="{6F43232D-FD5E-4D20-A909-0EDC08B66AA7}"/>
              </a:ext>
            </a:extLst>
          </p:cNvPr>
          <p:cNvSpPr>
            <a:spLocks noGrp="1"/>
          </p:cNvSpPr>
          <p:nvPr>
            <p:ph type="body" idx="1"/>
          </p:nvPr>
        </p:nvSpPr>
        <p:spPr/>
        <p:txBody>
          <a:bodyPr/>
          <a:lstStyle/>
          <a:p>
            <a:r>
              <a:rPr lang="fr-FR" dirty="0"/>
              <a:t>Structure des formulaires</a:t>
            </a:r>
          </a:p>
        </p:txBody>
      </p:sp>
      <p:sp>
        <p:nvSpPr>
          <p:cNvPr id="7" name="Espace réservé du contenu 6">
            <a:extLst>
              <a:ext uri="{FF2B5EF4-FFF2-40B4-BE49-F238E27FC236}">
                <a16:creationId xmlns:a16="http://schemas.microsoft.com/office/drawing/2014/main" id="{34D54925-EE8B-49C0-AFF8-AE6869256B45}"/>
              </a:ext>
            </a:extLst>
          </p:cNvPr>
          <p:cNvSpPr>
            <a:spLocks noGrp="1"/>
          </p:cNvSpPr>
          <p:nvPr>
            <p:ph sz="half" idx="2"/>
          </p:nvPr>
        </p:nvSpPr>
        <p:spPr>
          <a:xfrm>
            <a:off x="214282" y="1785926"/>
            <a:ext cx="5365830" cy="4643470"/>
          </a:xfrm>
        </p:spPr>
        <p:txBody>
          <a:bodyPr>
            <a:normAutofit fontScale="92500" lnSpcReduction="20000"/>
          </a:bodyPr>
          <a:lstStyle/>
          <a:p>
            <a:r>
              <a:rPr lang="fr-FR" dirty="0">
                <a:latin typeface="Consolas" panose="020B0609020204030204" pitchFamily="49" charset="0"/>
                <a:cs typeface="Consolas" panose="020B0609020204030204" pitchFamily="49" charset="0"/>
              </a:rPr>
              <a:t>La balise </a:t>
            </a:r>
            <a:r>
              <a:rPr lang="fr-FR" dirty="0">
                <a:solidFill>
                  <a:schemeClr val="bg1">
                    <a:lumMod val="50000"/>
                  </a:schemeClr>
                </a:solidFill>
                <a:latin typeface="Consolas" panose="020B0609020204030204" pitchFamily="49" charset="0"/>
                <a:cs typeface="Consolas" panose="020B0609020204030204" pitchFamily="49" charset="0"/>
              </a:rPr>
              <a:t>&lt;</a:t>
            </a:r>
            <a:r>
              <a:rPr lang="fr-FR" dirty="0" err="1">
                <a:solidFill>
                  <a:srgbClr val="F2777A"/>
                </a:solidFill>
                <a:latin typeface="Consolas" panose="020B0609020204030204" pitchFamily="49" charset="0"/>
                <a:cs typeface="Consolas" panose="020B0609020204030204" pitchFamily="49" charset="0"/>
              </a:rPr>
              <a:t>form</a:t>
            </a:r>
            <a:r>
              <a:rPr lang="fr-FR" dirty="0">
                <a:solidFill>
                  <a:schemeClr val="bg1">
                    <a:lumMod val="50000"/>
                  </a:schemeClr>
                </a:solidFill>
                <a:latin typeface="Consolas" panose="020B0609020204030204" pitchFamily="49" charset="0"/>
                <a:cs typeface="Consolas" panose="020B0609020204030204" pitchFamily="49" charset="0"/>
              </a:rPr>
              <a:t>&gt;</a:t>
            </a:r>
            <a:r>
              <a:rPr lang="fr-FR" dirty="0">
                <a:latin typeface="Consolas" panose="020B0609020204030204" pitchFamily="49" charset="0"/>
                <a:cs typeface="Consolas" panose="020B0609020204030204" pitchFamily="49" charset="0"/>
              </a:rPr>
              <a:t> englobe tous les champs du formulaire</a:t>
            </a:r>
          </a:p>
          <a:p>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L'attribut action </a:t>
            </a:r>
          </a:p>
          <a:p>
            <a:pPr lvl="2"/>
            <a:r>
              <a:rPr lang="fr-FR" dirty="0">
                <a:latin typeface="Consolas" panose="020B0609020204030204" pitchFamily="49" charset="0"/>
                <a:cs typeface="Consolas" panose="020B0609020204030204" pitchFamily="49" charset="0"/>
              </a:rPr>
              <a:t>url de la page serveur qui réceptionne le formulaire</a:t>
            </a:r>
          </a:p>
          <a:p>
            <a:pPr lvl="2"/>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L'attribut </a:t>
            </a:r>
            <a:r>
              <a:rPr lang="fr-FR" dirty="0" err="1">
                <a:latin typeface="Consolas" panose="020B0609020204030204" pitchFamily="49" charset="0"/>
                <a:cs typeface="Consolas" panose="020B0609020204030204" pitchFamily="49" charset="0"/>
              </a:rPr>
              <a:t>method</a:t>
            </a:r>
            <a:r>
              <a:rPr lang="fr-FR" dirty="0">
                <a:latin typeface="Consolas" panose="020B0609020204030204" pitchFamily="49" charset="0"/>
                <a:cs typeface="Consolas" panose="020B0609020204030204" pitchFamily="49" charset="0"/>
              </a:rPr>
              <a:t> </a:t>
            </a:r>
          </a:p>
          <a:p>
            <a:pPr lvl="2"/>
            <a:endParaRPr lang="fr-FR" b="1" i="1" u="sng" dirty="0">
              <a:latin typeface="Consolas" panose="020B0609020204030204" pitchFamily="49" charset="0"/>
              <a:cs typeface="Consolas" panose="020B0609020204030204" pitchFamily="49" charset="0"/>
            </a:endParaRPr>
          </a:p>
          <a:p>
            <a:pPr lvl="2"/>
            <a:r>
              <a:rPr lang="fr-FR" b="1" i="1" u="sng" dirty="0">
                <a:latin typeface="Consolas" panose="020B0609020204030204" pitchFamily="49" charset="0"/>
                <a:cs typeface="Consolas" panose="020B0609020204030204" pitchFamily="49" charset="0"/>
              </a:rPr>
              <a:t>GET</a:t>
            </a:r>
            <a:r>
              <a:rPr lang="fr-FR" dirty="0">
                <a:latin typeface="Consolas" panose="020B0609020204030204" pitchFamily="49" charset="0"/>
                <a:cs typeface="Consolas" panose="020B0609020204030204" pitchFamily="49" charset="0"/>
              </a:rPr>
              <a:t> : envoie le contenu du formulaire condensé dans l'adresse url précédé par </a:t>
            </a:r>
            <a:r>
              <a:rPr lang="fr-FR" sz="2000" b="1" dirty="0">
                <a:latin typeface="Consolas" panose="020B0609020204030204" pitchFamily="49" charset="0"/>
                <a:cs typeface="Consolas" panose="020B0609020204030204" pitchFamily="49" charset="0"/>
              </a:rPr>
              <a:t>?</a:t>
            </a:r>
            <a:r>
              <a:rPr lang="fr-FR" dirty="0">
                <a:latin typeface="Consolas" panose="020B0609020204030204" pitchFamily="49" charset="0"/>
                <a:cs typeface="Consolas" panose="020B0609020204030204" pitchFamily="49" charset="0"/>
              </a:rPr>
              <a:t> et séparés par </a:t>
            </a:r>
            <a:r>
              <a:rPr lang="fr-FR" sz="2000" b="1" dirty="0">
                <a:latin typeface="Consolas" panose="020B0609020204030204" pitchFamily="49" charset="0"/>
                <a:cs typeface="Consolas" panose="020B0609020204030204" pitchFamily="49" charset="0"/>
              </a:rPr>
              <a:t>&amp;</a:t>
            </a:r>
            <a:endParaRPr lang="fr-FR" b="1" dirty="0">
              <a:latin typeface="Consolas" panose="020B0609020204030204" pitchFamily="49" charset="0"/>
              <a:cs typeface="Consolas" panose="020B0609020204030204" pitchFamily="49" charset="0"/>
            </a:endParaRPr>
          </a:p>
          <a:p>
            <a:pPr lvl="3"/>
            <a:r>
              <a:rPr lang="fr-FR" dirty="0">
                <a:latin typeface="Consolas" panose="020B0609020204030204" pitchFamily="49" charset="0"/>
                <a:cs typeface="Consolas" panose="020B0609020204030204" pitchFamily="49" charset="0"/>
              </a:rPr>
              <a:t>a.php</a:t>
            </a:r>
            <a:r>
              <a:rPr lang="fr-FR" sz="1800" b="1" dirty="0">
                <a:latin typeface="Consolas" panose="020B0609020204030204" pitchFamily="49" charset="0"/>
                <a:cs typeface="Consolas" panose="020B0609020204030204" pitchFamily="49" charset="0"/>
              </a:rPr>
              <a:t>?</a:t>
            </a:r>
            <a:r>
              <a:rPr lang="fr-FR" dirty="0">
                <a:latin typeface="Consolas" panose="020B0609020204030204" pitchFamily="49" charset="0"/>
                <a:cs typeface="Consolas" panose="020B0609020204030204" pitchFamily="49" charset="0"/>
              </a:rPr>
              <a:t>champ1=value&amp;champ2=val</a:t>
            </a:r>
          </a:p>
          <a:p>
            <a:pPr lvl="3"/>
            <a:endParaRPr lang="fr-FR" dirty="0">
              <a:latin typeface="Consolas" panose="020B0609020204030204" pitchFamily="49" charset="0"/>
              <a:cs typeface="Consolas" panose="020B0609020204030204" pitchFamily="49" charset="0"/>
            </a:endParaRPr>
          </a:p>
          <a:p>
            <a:pPr lvl="2"/>
            <a:r>
              <a:rPr lang="fr-FR" b="1" i="1" u="sng" dirty="0">
                <a:latin typeface="Consolas" panose="020B0609020204030204" pitchFamily="49" charset="0"/>
                <a:cs typeface="Consolas" panose="020B0609020204030204" pitchFamily="49" charset="0"/>
              </a:rPr>
              <a:t>POST</a:t>
            </a:r>
            <a:r>
              <a:rPr lang="fr-FR" dirty="0">
                <a:latin typeface="Consolas" panose="020B0609020204030204" pitchFamily="49" charset="0"/>
                <a:cs typeface="Consolas" panose="020B0609020204030204" pitchFamily="49" charset="0"/>
              </a:rPr>
              <a:t> : envoie dans le contenu du paquet http</a:t>
            </a:r>
          </a:p>
        </p:txBody>
      </p:sp>
      <p:sp>
        <p:nvSpPr>
          <p:cNvPr id="5" name="Rectangle : coins arrondis 4">
            <a:extLst>
              <a:ext uri="{FF2B5EF4-FFF2-40B4-BE49-F238E27FC236}">
                <a16:creationId xmlns:a16="http://schemas.microsoft.com/office/drawing/2014/main" id="{4C37F0F2-C162-4B2E-9D50-7859F4258D49}"/>
              </a:ext>
            </a:extLst>
          </p:cNvPr>
          <p:cNvSpPr/>
          <p:nvPr/>
        </p:nvSpPr>
        <p:spPr>
          <a:xfrm>
            <a:off x="5796136" y="1844824"/>
            <a:ext cx="3024336" cy="4248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t>&lt;</a:t>
            </a:r>
            <a:r>
              <a:rPr lang="fr-FR" b="1" dirty="0" err="1"/>
              <a:t>form</a:t>
            </a:r>
            <a:r>
              <a:rPr lang="fr-FR" dirty="0"/>
              <a:t> action="</a:t>
            </a:r>
            <a:r>
              <a:rPr lang="fr-FR" dirty="0" err="1"/>
              <a:t>a.php</a:t>
            </a:r>
            <a:r>
              <a:rPr lang="fr-FR" dirty="0"/>
              <a:t>" </a:t>
            </a:r>
            <a:r>
              <a:rPr lang="fr-FR" dirty="0" err="1"/>
              <a:t>method</a:t>
            </a:r>
            <a:r>
              <a:rPr lang="fr-FR" dirty="0"/>
              <a:t>="GET|POST"&gt;</a:t>
            </a:r>
          </a:p>
        </p:txBody>
      </p:sp>
      <p:sp>
        <p:nvSpPr>
          <p:cNvPr id="8" name="Rectangle : coins arrondis 7">
            <a:extLst>
              <a:ext uri="{FF2B5EF4-FFF2-40B4-BE49-F238E27FC236}">
                <a16:creationId xmlns:a16="http://schemas.microsoft.com/office/drawing/2014/main" id="{A99FC2D7-69D6-4B39-93F0-7C3F64BAF8BD}"/>
              </a:ext>
            </a:extLst>
          </p:cNvPr>
          <p:cNvSpPr/>
          <p:nvPr/>
        </p:nvSpPr>
        <p:spPr>
          <a:xfrm>
            <a:off x="5945421" y="2708920"/>
            <a:ext cx="2803043" cy="432048"/>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&lt;Input </a:t>
            </a:r>
            <a:r>
              <a:rPr lang="fr-FR" dirty="0" err="1"/>
              <a:t>name</a:t>
            </a:r>
            <a:r>
              <a:rPr lang="fr-FR" dirty="0"/>
              <a:t>='' type=''/&gt;</a:t>
            </a:r>
          </a:p>
        </p:txBody>
      </p:sp>
      <p:sp>
        <p:nvSpPr>
          <p:cNvPr id="10" name="Rectangle : coins arrondis 9">
            <a:extLst>
              <a:ext uri="{FF2B5EF4-FFF2-40B4-BE49-F238E27FC236}">
                <a16:creationId xmlns:a16="http://schemas.microsoft.com/office/drawing/2014/main" id="{91BF2975-98FD-4A78-B1CC-A4E03F86A9CF}"/>
              </a:ext>
            </a:extLst>
          </p:cNvPr>
          <p:cNvSpPr/>
          <p:nvPr/>
        </p:nvSpPr>
        <p:spPr>
          <a:xfrm>
            <a:off x="5945421" y="3284984"/>
            <a:ext cx="2803043" cy="720080"/>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a:t>
            </a:r>
            <a:r>
              <a:rPr lang="fr-FR" dirty="0" err="1"/>
              <a:t>textarea</a:t>
            </a:r>
            <a:r>
              <a:rPr lang="fr-FR" dirty="0"/>
              <a:t> </a:t>
            </a:r>
            <a:r>
              <a:rPr lang="fr-FR" dirty="0" err="1"/>
              <a:t>name</a:t>
            </a:r>
            <a:r>
              <a:rPr lang="fr-FR" dirty="0"/>
              <a:t>=''&gt;</a:t>
            </a:r>
          </a:p>
          <a:p>
            <a:pPr algn="ctr"/>
            <a:r>
              <a:rPr lang="fr-FR" dirty="0"/>
              <a:t>&lt;/</a:t>
            </a:r>
            <a:r>
              <a:rPr lang="fr-FR" dirty="0" err="1"/>
              <a:t>textarea</a:t>
            </a:r>
            <a:r>
              <a:rPr lang="fr-FR" dirty="0"/>
              <a:t>&gt;</a:t>
            </a:r>
          </a:p>
        </p:txBody>
      </p:sp>
      <p:sp>
        <p:nvSpPr>
          <p:cNvPr id="11" name="Rectangle : coins arrondis 10">
            <a:extLst>
              <a:ext uri="{FF2B5EF4-FFF2-40B4-BE49-F238E27FC236}">
                <a16:creationId xmlns:a16="http://schemas.microsoft.com/office/drawing/2014/main" id="{DD93F763-D682-4247-8A59-E44F697538EF}"/>
              </a:ext>
            </a:extLst>
          </p:cNvPr>
          <p:cNvSpPr/>
          <p:nvPr/>
        </p:nvSpPr>
        <p:spPr>
          <a:xfrm>
            <a:off x="5945421" y="5013176"/>
            <a:ext cx="2803043" cy="432048"/>
          </a:xfrm>
          <a:prstGeom prst="roundRect">
            <a:avLst/>
          </a:prstGeom>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fr-FR" dirty="0"/>
              <a:t>&lt;Input type='</a:t>
            </a:r>
            <a:r>
              <a:rPr lang="fr-FR" dirty="0" err="1"/>
              <a:t>submit</a:t>
            </a:r>
            <a:r>
              <a:rPr lang="fr-FR" dirty="0"/>
              <a:t>'/&gt;</a:t>
            </a:r>
          </a:p>
        </p:txBody>
      </p:sp>
      <p:sp>
        <p:nvSpPr>
          <p:cNvPr id="12" name="Rectangle : coins arrondis 11">
            <a:extLst>
              <a:ext uri="{FF2B5EF4-FFF2-40B4-BE49-F238E27FC236}">
                <a16:creationId xmlns:a16="http://schemas.microsoft.com/office/drawing/2014/main" id="{2E845AE0-F676-4151-B4E1-BC2CB89A7B76}"/>
              </a:ext>
            </a:extLst>
          </p:cNvPr>
          <p:cNvSpPr/>
          <p:nvPr/>
        </p:nvSpPr>
        <p:spPr>
          <a:xfrm>
            <a:off x="5945421" y="4437112"/>
            <a:ext cx="2803043" cy="432048"/>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fr-FR" dirty="0"/>
              <a:t>&lt;Input  type='reset'/&gt;</a:t>
            </a:r>
          </a:p>
        </p:txBody>
      </p:sp>
      <p:sp>
        <p:nvSpPr>
          <p:cNvPr id="13" name="Rectangle : coins arrondis 12">
            <a:extLst>
              <a:ext uri="{FF2B5EF4-FFF2-40B4-BE49-F238E27FC236}">
                <a16:creationId xmlns:a16="http://schemas.microsoft.com/office/drawing/2014/main" id="{ED2849E3-1E91-40CB-B8EF-A6C283C28024}"/>
              </a:ext>
            </a:extLst>
          </p:cNvPr>
          <p:cNvSpPr/>
          <p:nvPr/>
        </p:nvSpPr>
        <p:spPr>
          <a:xfrm>
            <a:off x="6084168" y="5661248"/>
            <a:ext cx="2448272" cy="28803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b="1" dirty="0">
                <a:solidFill>
                  <a:schemeClr val="bg1"/>
                </a:solidFill>
              </a:rPr>
              <a:t>&lt;/</a:t>
            </a:r>
            <a:r>
              <a:rPr lang="fr-FR" b="1" dirty="0" err="1">
                <a:solidFill>
                  <a:schemeClr val="bg1"/>
                </a:solidFill>
              </a:rPr>
              <a:t>form</a:t>
            </a:r>
            <a:r>
              <a:rPr lang="fr-FR" b="1" dirty="0">
                <a:solidFill>
                  <a:schemeClr val="bg1"/>
                </a:solidFill>
              </a:rPr>
              <a:t>&gt;</a:t>
            </a:r>
          </a:p>
        </p:txBody>
      </p:sp>
    </p:spTree>
    <p:extLst>
      <p:ext uri="{BB962C8B-B14F-4D97-AF65-F5344CB8AC3E}">
        <p14:creationId xmlns:p14="http://schemas.microsoft.com/office/powerpoint/2010/main" val="58343627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01F5F-8EB9-4C52-9FE0-DA1573B9F70F}"/>
              </a:ext>
            </a:extLst>
          </p:cNvPr>
          <p:cNvSpPr>
            <a:spLocks noGrp="1"/>
          </p:cNvSpPr>
          <p:nvPr>
            <p:ph type="title"/>
          </p:nvPr>
        </p:nvSpPr>
        <p:spPr/>
        <p:txBody>
          <a:bodyPr/>
          <a:lstStyle/>
          <a:p>
            <a:r>
              <a:rPr lang="fr-FR" dirty="0"/>
              <a:t>Les formulaires</a:t>
            </a:r>
          </a:p>
        </p:txBody>
      </p:sp>
      <p:sp>
        <p:nvSpPr>
          <p:cNvPr id="6" name="Espace réservé du texte 5">
            <a:extLst>
              <a:ext uri="{FF2B5EF4-FFF2-40B4-BE49-F238E27FC236}">
                <a16:creationId xmlns:a16="http://schemas.microsoft.com/office/drawing/2014/main" id="{6F43232D-FD5E-4D20-A909-0EDC08B66AA7}"/>
              </a:ext>
            </a:extLst>
          </p:cNvPr>
          <p:cNvSpPr>
            <a:spLocks noGrp="1"/>
          </p:cNvSpPr>
          <p:nvPr>
            <p:ph type="body" idx="1"/>
          </p:nvPr>
        </p:nvSpPr>
        <p:spPr/>
        <p:txBody>
          <a:bodyPr/>
          <a:lstStyle/>
          <a:p>
            <a:r>
              <a:rPr lang="fr-FR" dirty="0"/>
              <a:t>Structure des formulaires</a:t>
            </a:r>
          </a:p>
        </p:txBody>
      </p:sp>
      <p:sp>
        <p:nvSpPr>
          <p:cNvPr id="7" name="Espace réservé du contenu 6">
            <a:extLst>
              <a:ext uri="{FF2B5EF4-FFF2-40B4-BE49-F238E27FC236}">
                <a16:creationId xmlns:a16="http://schemas.microsoft.com/office/drawing/2014/main" id="{34D54925-EE8B-49C0-AFF8-AE6869256B45}"/>
              </a:ext>
            </a:extLst>
          </p:cNvPr>
          <p:cNvSpPr>
            <a:spLocks noGrp="1"/>
          </p:cNvSpPr>
          <p:nvPr>
            <p:ph sz="half" idx="2"/>
          </p:nvPr>
        </p:nvSpPr>
        <p:spPr>
          <a:xfrm>
            <a:off x="214282" y="1785926"/>
            <a:ext cx="5365830" cy="4643470"/>
          </a:xfrm>
        </p:spPr>
        <p:txBody>
          <a:bodyPr>
            <a:normAutofit lnSpcReduction="10000"/>
          </a:bodyPr>
          <a:lstStyle/>
          <a:p>
            <a:r>
              <a:rPr lang="fr-FR" dirty="0">
                <a:latin typeface="Consolas" panose="020B0609020204030204" pitchFamily="49" charset="0"/>
                <a:cs typeface="Consolas" panose="020B0609020204030204" pitchFamily="49" charset="0"/>
              </a:rPr>
              <a:t>Différents types d'input </a:t>
            </a:r>
          </a:p>
          <a:p>
            <a:pPr lvl="1"/>
            <a:r>
              <a:rPr lang="en-US" b="1" u="sng" dirty="0">
                <a:latin typeface="Consolas" panose="020B0609020204030204" pitchFamily="49" charset="0"/>
                <a:cs typeface="Consolas" panose="020B0609020204030204" pitchFamily="49" charset="0"/>
              </a:rPr>
              <a:t>html 4.01 </a:t>
            </a:r>
            <a:r>
              <a:rPr lang="en-US" dirty="0">
                <a:latin typeface="Consolas" panose="020B0609020204030204" pitchFamily="49" charset="0"/>
                <a:cs typeface="Consolas" panose="020B0609020204030204" pitchFamily="49" charset="0"/>
              </a:rPr>
              <a:t>: text, checkbox, file, radio, hidden, password, </a:t>
            </a:r>
            <a:r>
              <a:rPr lang="en-US" sz="1700" i="1" dirty="0" err="1">
                <a:latin typeface="Consolas" panose="020B0609020204030204" pitchFamily="49" charset="0"/>
                <a:cs typeface="Consolas" panose="020B0609020204030204" pitchFamily="49" charset="0"/>
              </a:rPr>
              <a:t>textarea</a:t>
            </a:r>
            <a:r>
              <a:rPr lang="en-US" sz="1700" i="1" dirty="0">
                <a:latin typeface="Consolas" panose="020B0609020204030204" pitchFamily="49" charset="0"/>
                <a:cs typeface="Consolas" panose="020B0609020204030204" pitchFamily="49" charset="0"/>
              </a:rPr>
              <a:t>*</a:t>
            </a:r>
          </a:p>
          <a:p>
            <a:pPr lvl="1"/>
            <a:endParaRPr lang="en-US" b="1" u="sng" dirty="0">
              <a:latin typeface="Consolas" panose="020B0609020204030204" pitchFamily="49" charset="0"/>
              <a:cs typeface="Consolas" panose="020B0609020204030204" pitchFamily="49" charset="0"/>
            </a:endParaRPr>
          </a:p>
          <a:p>
            <a:pPr lvl="1"/>
            <a:r>
              <a:rPr lang="en-US" b="1" u="sng" dirty="0">
                <a:latin typeface="Consolas" panose="020B0609020204030204" pitchFamily="49" charset="0"/>
                <a:cs typeface="Consolas" panose="020B0609020204030204" pitchFamily="49" charset="0"/>
              </a:rPr>
              <a:t>html 5 </a:t>
            </a:r>
            <a:r>
              <a:rPr lang="en-US" dirty="0">
                <a:latin typeface="Consolas" panose="020B0609020204030204" pitchFamily="49" charset="0"/>
                <a:cs typeface="Consolas" panose="020B0609020204030204" pitchFamily="49" charset="0"/>
              </a:rPr>
              <a:t>: number, range, search, </a:t>
            </a:r>
            <a:r>
              <a:rPr lang="en-US" dirty="0" err="1">
                <a:latin typeface="Consolas" panose="020B0609020204030204" pitchFamily="49" charset="0"/>
                <a:cs typeface="Consolas" panose="020B0609020204030204" pitchFamily="49" charset="0"/>
              </a:rPr>
              <a:t>tel</a:t>
            </a:r>
            <a:r>
              <a:rPr lang="en-US" dirty="0">
                <a:latin typeface="Consolas" panose="020B0609020204030204" pitchFamily="49" charset="0"/>
                <a:cs typeface="Consolas" panose="020B0609020204030204" pitchFamily="49" charset="0"/>
              </a:rPr>
              <a:t>, mail, </a:t>
            </a:r>
            <a:r>
              <a:rPr lang="en-US" dirty="0" err="1">
                <a:latin typeface="Consolas" panose="020B0609020204030204" pitchFamily="49" charset="0"/>
                <a:cs typeface="Consolas" panose="020B0609020204030204" pitchFamily="49" charset="0"/>
              </a:rPr>
              <a:t>url</a:t>
            </a:r>
            <a:r>
              <a:rPr lang="en-US" dirty="0">
                <a:latin typeface="Consolas" panose="020B0609020204030204" pitchFamily="49" charset="0"/>
                <a:cs typeface="Consolas" panose="020B0609020204030204" pitchFamily="49" charset="0"/>
              </a:rPr>
              <a:t>, week, color, month, image, date, datetime</a:t>
            </a:r>
          </a:p>
          <a:p>
            <a:pPr lvl="1"/>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2 input spéciaux :</a:t>
            </a:r>
          </a:p>
          <a:p>
            <a:pPr lvl="1"/>
            <a:r>
              <a:rPr lang="fr-FR" dirty="0">
                <a:latin typeface="Consolas" panose="020B0609020204030204" pitchFamily="49" charset="0"/>
                <a:cs typeface="Consolas" panose="020B0609020204030204" pitchFamily="49" charset="0"/>
              </a:rPr>
              <a:t>reset </a:t>
            </a:r>
            <a:r>
              <a:rPr lang="fr-FR" dirty="0">
                <a:latin typeface="Consolas" panose="020B0609020204030204" pitchFamily="49" charset="0"/>
                <a:cs typeface="Consolas" panose="020B0609020204030204" pitchFamily="49" charset="0"/>
                <a:sym typeface="Wingdings" panose="05000000000000000000" pitchFamily="2" charset="2"/>
              </a:rPr>
              <a:t> remet tous les champs a la valeur présent dans value=""</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submit</a:t>
            </a:r>
            <a:endParaRPr lang="fr-FR" dirty="0">
              <a:latin typeface="Consolas" panose="020B0609020204030204" pitchFamily="49" charset="0"/>
              <a:cs typeface="Consolas" panose="020B0609020204030204" pitchFamily="49" charset="0"/>
            </a:endParaRPr>
          </a:p>
        </p:txBody>
      </p:sp>
      <p:sp>
        <p:nvSpPr>
          <p:cNvPr id="5" name="Rectangle : coins arrondis 4">
            <a:extLst>
              <a:ext uri="{FF2B5EF4-FFF2-40B4-BE49-F238E27FC236}">
                <a16:creationId xmlns:a16="http://schemas.microsoft.com/office/drawing/2014/main" id="{4C37F0F2-C162-4B2E-9D50-7859F4258D49}"/>
              </a:ext>
            </a:extLst>
          </p:cNvPr>
          <p:cNvSpPr/>
          <p:nvPr/>
        </p:nvSpPr>
        <p:spPr>
          <a:xfrm>
            <a:off x="5796136" y="1844824"/>
            <a:ext cx="3024336" cy="4248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t>&lt;</a:t>
            </a:r>
            <a:r>
              <a:rPr lang="fr-FR" b="1" dirty="0" err="1"/>
              <a:t>form</a:t>
            </a:r>
            <a:r>
              <a:rPr lang="fr-FR" dirty="0"/>
              <a:t> action="" </a:t>
            </a:r>
            <a:r>
              <a:rPr lang="fr-FR" dirty="0" err="1"/>
              <a:t>method</a:t>
            </a:r>
            <a:r>
              <a:rPr lang="fr-FR" dirty="0"/>
              <a:t>=""&gt;</a:t>
            </a:r>
          </a:p>
        </p:txBody>
      </p:sp>
      <p:sp>
        <p:nvSpPr>
          <p:cNvPr id="8" name="Rectangle : coins arrondis 7">
            <a:extLst>
              <a:ext uri="{FF2B5EF4-FFF2-40B4-BE49-F238E27FC236}">
                <a16:creationId xmlns:a16="http://schemas.microsoft.com/office/drawing/2014/main" id="{A99FC2D7-69D6-4B39-93F0-7C3F64BAF8BD}"/>
              </a:ext>
            </a:extLst>
          </p:cNvPr>
          <p:cNvSpPr/>
          <p:nvPr/>
        </p:nvSpPr>
        <p:spPr>
          <a:xfrm>
            <a:off x="5945421" y="2708920"/>
            <a:ext cx="2803043" cy="432048"/>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&lt;Input </a:t>
            </a:r>
            <a:r>
              <a:rPr lang="fr-FR" dirty="0" err="1"/>
              <a:t>name</a:t>
            </a:r>
            <a:r>
              <a:rPr lang="fr-FR" dirty="0"/>
              <a:t>='' type=''/&gt;</a:t>
            </a:r>
          </a:p>
        </p:txBody>
      </p:sp>
      <p:sp>
        <p:nvSpPr>
          <p:cNvPr id="10" name="Rectangle : coins arrondis 9">
            <a:extLst>
              <a:ext uri="{FF2B5EF4-FFF2-40B4-BE49-F238E27FC236}">
                <a16:creationId xmlns:a16="http://schemas.microsoft.com/office/drawing/2014/main" id="{91BF2975-98FD-4A78-B1CC-A4E03F86A9CF}"/>
              </a:ext>
            </a:extLst>
          </p:cNvPr>
          <p:cNvSpPr/>
          <p:nvPr/>
        </p:nvSpPr>
        <p:spPr>
          <a:xfrm>
            <a:off x="5945421" y="3284984"/>
            <a:ext cx="2803043" cy="720080"/>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a:t>
            </a:r>
            <a:r>
              <a:rPr lang="fr-FR" dirty="0" err="1"/>
              <a:t>textarea</a:t>
            </a:r>
            <a:r>
              <a:rPr lang="fr-FR" dirty="0"/>
              <a:t> </a:t>
            </a:r>
            <a:r>
              <a:rPr lang="fr-FR" dirty="0" err="1"/>
              <a:t>name</a:t>
            </a:r>
            <a:r>
              <a:rPr lang="fr-FR" dirty="0"/>
              <a:t>=''&gt;</a:t>
            </a:r>
          </a:p>
          <a:p>
            <a:pPr algn="ctr"/>
            <a:r>
              <a:rPr lang="fr-FR" dirty="0"/>
              <a:t>&lt;/</a:t>
            </a:r>
            <a:r>
              <a:rPr lang="fr-FR" dirty="0" err="1"/>
              <a:t>textarea</a:t>
            </a:r>
            <a:r>
              <a:rPr lang="fr-FR" dirty="0"/>
              <a:t>&gt;</a:t>
            </a:r>
          </a:p>
        </p:txBody>
      </p:sp>
      <p:sp>
        <p:nvSpPr>
          <p:cNvPr id="11" name="Rectangle : coins arrondis 10">
            <a:extLst>
              <a:ext uri="{FF2B5EF4-FFF2-40B4-BE49-F238E27FC236}">
                <a16:creationId xmlns:a16="http://schemas.microsoft.com/office/drawing/2014/main" id="{DD93F763-D682-4247-8A59-E44F697538EF}"/>
              </a:ext>
            </a:extLst>
          </p:cNvPr>
          <p:cNvSpPr/>
          <p:nvPr/>
        </p:nvSpPr>
        <p:spPr>
          <a:xfrm>
            <a:off x="5945421" y="5013176"/>
            <a:ext cx="2803043" cy="432048"/>
          </a:xfrm>
          <a:prstGeom prst="roundRect">
            <a:avLst/>
          </a:prstGeom>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fr-FR" dirty="0"/>
              <a:t>&lt;Input type='</a:t>
            </a:r>
            <a:r>
              <a:rPr lang="fr-FR" dirty="0" err="1"/>
              <a:t>submit</a:t>
            </a:r>
            <a:r>
              <a:rPr lang="fr-FR" dirty="0"/>
              <a:t>'/&gt;</a:t>
            </a:r>
          </a:p>
        </p:txBody>
      </p:sp>
      <p:sp>
        <p:nvSpPr>
          <p:cNvPr id="12" name="Rectangle : coins arrondis 11">
            <a:extLst>
              <a:ext uri="{FF2B5EF4-FFF2-40B4-BE49-F238E27FC236}">
                <a16:creationId xmlns:a16="http://schemas.microsoft.com/office/drawing/2014/main" id="{2E845AE0-F676-4151-B4E1-BC2CB89A7B76}"/>
              </a:ext>
            </a:extLst>
          </p:cNvPr>
          <p:cNvSpPr/>
          <p:nvPr/>
        </p:nvSpPr>
        <p:spPr>
          <a:xfrm>
            <a:off x="5945421" y="4437112"/>
            <a:ext cx="2803043" cy="432048"/>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fr-FR" dirty="0"/>
              <a:t>&lt;Input  type='reset'/&gt;</a:t>
            </a:r>
          </a:p>
        </p:txBody>
      </p:sp>
      <p:sp>
        <p:nvSpPr>
          <p:cNvPr id="13" name="Rectangle : coins arrondis 12">
            <a:extLst>
              <a:ext uri="{FF2B5EF4-FFF2-40B4-BE49-F238E27FC236}">
                <a16:creationId xmlns:a16="http://schemas.microsoft.com/office/drawing/2014/main" id="{ED2849E3-1E91-40CB-B8EF-A6C283C28024}"/>
              </a:ext>
            </a:extLst>
          </p:cNvPr>
          <p:cNvSpPr/>
          <p:nvPr/>
        </p:nvSpPr>
        <p:spPr>
          <a:xfrm>
            <a:off x="6084168" y="5661248"/>
            <a:ext cx="2448272" cy="28803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b="1" dirty="0">
                <a:solidFill>
                  <a:schemeClr val="bg1"/>
                </a:solidFill>
              </a:rPr>
              <a:t>&lt;/</a:t>
            </a:r>
            <a:r>
              <a:rPr lang="fr-FR" b="1" dirty="0" err="1">
                <a:solidFill>
                  <a:schemeClr val="bg1"/>
                </a:solidFill>
              </a:rPr>
              <a:t>form</a:t>
            </a:r>
            <a:r>
              <a:rPr lang="fr-FR" b="1" dirty="0">
                <a:solidFill>
                  <a:schemeClr val="bg1"/>
                </a:solidFill>
              </a:rPr>
              <a:t>&gt;</a:t>
            </a:r>
          </a:p>
        </p:txBody>
      </p:sp>
    </p:spTree>
    <p:extLst>
      <p:ext uri="{BB962C8B-B14F-4D97-AF65-F5344CB8AC3E}">
        <p14:creationId xmlns:p14="http://schemas.microsoft.com/office/powerpoint/2010/main" val="284855094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E7F51BD-69F4-430D-90FB-7C822ACC9143}"/>
              </a:ext>
            </a:extLst>
          </p:cNvPr>
          <p:cNvSpPr>
            <a:spLocks noGrp="1"/>
          </p:cNvSpPr>
          <p:nvPr>
            <p:ph type="title"/>
          </p:nvPr>
        </p:nvSpPr>
        <p:spPr/>
        <p:txBody>
          <a:bodyPr/>
          <a:lstStyle/>
          <a:p>
            <a:r>
              <a:rPr lang="fr-FR" dirty="0"/>
              <a:t>Les listes</a:t>
            </a:r>
          </a:p>
        </p:txBody>
      </p:sp>
      <p:sp>
        <p:nvSpPr>
          <p:cNvPr id="6" name="Espace réservé du contenu 5">
            <a:extLst>
              <a:ext uri="{FF2B5EF4-FFF2-40B4-BE49-F238E27FC236}">
                <a16:creationId xmlns:a16="http://schemas.microsoft.com/office/drawing/2014/main" id="{23389176-AB67-4C6A-8AF6-DFF596194D42}"/>
              </a:ext>
            </a:extLst>
          </p:cNvPr>
          <p:cNvSpPr>
            <a:spLocks noGrp="1"/>
          </p:cNvSpPr>
          <p:nvPr>
            <p:ph idx="1"/>
          </p:nvPr>
        </p:nvSpPr>
        <p:spPr/>
        <p:txBody>
          <a:bodyPr/>
          <a:lstStyle/>
          <a:p>
            <a:r>
              <a:rPr lang="fr-FR" dirty="0"/>
              <a:t>Les listes sont </a:t>
            </a:r>
            <a:r>
              <a:rPr lang="fr-FR" dirty="0" err="1"/>
              <a:t>imbricables</a:t>
            </a:r>
            <a:endParaRPr lang="fr-FR" dirty="0"/>
          </a:p>
          <a:p>
            <a:r>
              <a:rPr lang="fr-FR" dirty="0"/>
              <a:t>Liste simple sans puce</a:t>
            </a:r>
          </a:p>
          <a:p>
            <a:pPr lvl="1"/>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dl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a:t>
            </a:r>
            <a:endParaRPr lang="fr-FR" dirty="0"/>
          </a:p>
          <a:p>
            <a:pPr lvl="2"/>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 </a:t>
            </a:r>
            <a:endParaRPr lang="fr-FR" dirty="0"/>
          </a:p>
          <a:p>
            <a:r>
              <a:rPr lang="fr-FR" dirty="0"/>
              <a:t>Listes de puces simples</a:t>
            </a:r>
          </a:p>
          <a:p>
            <a:pPr lvl="1"/>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ul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 à puces</a:t>
            </a:r>
            <a:endParaRPr lang="fr-FR" dirty="0"/>
          </a:p>
          <a:p>
            <a:pPr lvl="2"/>
            <a:r>
              <a:rPr lang="fr-FR" dirty="0"/>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 </a:t>
            </a:r>
            <a:endParaRPr lang="fr-FR" dirty="0"/>
          </a:p>
          <a:p>
            <a:r>
              <a:rPr lang="fr-FR" dirty="0"/>
              <a:t>Liste de puces numérotées</a:t>
            </a:r>
          </a:p>
          <a:p>
            <a:pPr lvl="1"/>
            <a:r>
              <a:rPr lang="fr-FR" dirty="0"/>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ol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 numérotées</a:t>
            </a:r>
            <a:endParaRPr lang="fr-FR" dirty="0"/>
          </a:p>
          <a:p>
            <a:pPr lvl="2"/>
            <a:r>
              <a:rPr lang="fr-FR" dirty="0"/>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a:t>
            </a:r>
            <a:endParaRPr lang="fr-FR" dirty="0"/>
          </a:p>
          <a:p>
            <a:endParaRPr lang="fr-FR" dirty="0"/>
          </a:p>
          <a:p>
            <a:pPr lvl="1"/>
            <a:endParaRPr lang="fr-FR" dirty="0"/>
          </a:p>
        </p:txBody>
      </p:sp>
    </p:spTree>
    <p:extLst>
      <p:ext uri="{BB962C8B-B14F-4D97-AF65-F5344CB8AC3E}">
        <p14:creationId xmlns:p14="http://schemas.microsoft.com/office/powerpoint/2010/main" val="16081724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1DFBF0-19BD-45A6-9901-8FE27917A726}"/>
              </a:ext>
            </a:extLst>
          </p:cNvPr>
          <p:cNvSpPr>
            <a:spLocks noGrp="1"/>
          </p:cNvSpPr>
          <p:nvPr>
            <p:ph type="title"/>
          </p:nvPr>
        </p:nvSpPr>
        <p:spPr/>
        <p:txBody>
          <a:bodyPr/>
          <a:lstStyle/>
          <a:p>
            <a:r>
              <a:rPr lang="fr-FR" dirty="0"/>
              <a:t>balises courantes</a:t>
            </a:r>
          </a:p>
        </p:txBody>
      </p:sp>
      <p:sp>
        <p:nvSpPr>
          <p:cNvPr id="3" name="Espace réservé du contenu 2">
            <a:extLst>
              <a:ext uri="{FF2B5EF4-FFF2-40B4-BE49-F238E27FC236}">
                <a16:creationId xmlns:a16="http://schemas.microsoft.com/office/drawing/2014/main" id="{862845D0-16CF-4912-A6DC-EC088E54897E}"/>
              </a:ext>
            </a:extLst>
          </p:cNvPr>
          <p:cNvSpPr>
            <a:spLocks noGrp="1"/>
          </p:cNvSpPr>
          <p:nvPr>
            <p:ph idx="1"/>
          </p:nvPr>
        </p:nvSpPr>
        <p:spPr/>
        <p:txBody>
          <a:bodyPr>
            <a:normAutofit fontScale="85000" lnSpcReduction="20000"/>
          </a:bodyPr>
          <a:lstStyle/>
          <a:p>
            <a:r>
              <a:rPr lang="fr-FR" dirty="0"/>
              <a:t>images</a:t>
            </a:r>
          </a:p>
          <a:p>
            <a:pPr lvl="2"/>
            <a:r>
              <a:rPr lang="fr-FR" dirty="0"/>
              <a:t> </a:t>
            </a:r>
            <a:r>
              <a:rPr lang="fr-FR" dirty="0">
                <a:solidFill>
                  <a:srgbClr val="D3D0C8"/>
                </a:solidFill>
                <a:latin typeface="Consolas" panose="020B0609020204030204" pitchFamily="49" charset="0"/>
              </a:rPr>
              <a:t>&lt;</a:t>
            </a:r>
            <a:r>
              <a:rPr lang="fr-FR" sz="2600" b="1" dirty="0" err="1">
                <a:solidFill>
                  <a:srgbClr val="F2777A"/>
                </a:solidFill>
                <a:latin typeface="Consolas" panose="020B0609020204030204" pitchFamily="49" charset="0"/>
              </a:rPr>
              <a:t>img</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src</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img.jpg</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alt</a:t>
            </a:r>
            <a:r>
              <a:rPr lang="fr-FR" dirty="0">
                <a:solidFill>
                  <a:srgbClr val="D3D0C8"/>
                </a:solidFill>
                <a:latin typeface="Consolas" panose="020B0609020204030204" pitchFamily="49" charset="0"/>
              </a:rPr>
              <a:t>="</a:t>
            </a:r>
            <a:r>
              <a:rPr lang="fr-FR" sz="2000" dirty="0">
                <a:solidFill>
                  <a:srgbClr val="99CC99"/>
                </a:solidFill>
                <a:latin typeface="Consolas" panose="020B0609020204030204" pitchFamily="49" charset="0"/>
              </a:rPr>
              <a:t>texte alternatif</a:t>
            </a:r>
            <a:r>
              <a:rPr lang="fr-FR" dirty="0">
                <a:solidFill>
                  <a:srgbClr val="D3D0C8"/>
                </a:solidFill>
                <a:latin typeface="Consolas" panose="020B0609020204030204" pitchFamily="49" charset="0"/>
              </a:rPr>
              <a:t>"/&gt;</a:t>
            </a:r>
          </a:p>
          <a:p>
            <a:pPr lvl="2"/>
            <a:endParaRPr lang="fr-FR" dirty="0"/>
          </a:p>
          <a:p>
            <a:r>
              <a:rPr lang="fr-FR" dirty="0"/>
              <a:t>liens</a:t>
            </a:r>
          </a:p>
          <a:p>
            <a:pPr lvl="2"/>
            <a:r>
              <a:rPr lang="fr-FR" dirty="0"/>
              <a:t> </a:t>
            </a:r>
            <a:r>
              <a:rPr lang="fr-FR"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a</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href</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http://lien.fr/</a:t>
            </a:r>
            <a:r>
              <a:rPr lang="fr-FR" dirty="0">
                <a:solidFill>
                  <a:srgbClr val="D3D0C8"/>
                </a:solidFill>
                <a:latin typeface="Consolas" panose="020B0609020204030204" pitchFamily="49" charset="0"/>
              </a:rPr>
              <a:t>"&gt;</a:t>
            </a:r>
            <a:r>
              <a:rPr lang="fr-FR" sz="2000" b="1" u="sng" dirty="0">
                <a:solidFill>
                  <a:schemeClr val="bg1">
                    <a:lumMod val="50000"/>
                  </a:schemeClr>
                </a:solidFill>
                <a:latin typeface="Consolas" panose="020B0609020204030204" pitchFamily="49" charset="0"/>
              </a:rPr>
              <a:t>zone cliquable</a:t>
            </a:r>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a</a:t>
            </a:r>
            <a:r>
              <a:rPr lang="fr-FR" dirty="0">
                <a:solidFill>
                  <a:srgbClr val="D3D0C8"/>
                </a:solidFill>
                <a:latin typeface="Consolas" panose="020B0609020204030204" pitchFamily="49" charset="0"/>
              </a:rPr>
              <a:t>&gt;</a:t>
            </a:r>
          </a:p>
          <a:p>
            <a:endParaRPr lang="fr-FR" dirty="0"/>
          </a:p>
          <a:p>
            <a:r>
              <a:rPr lang="fr-FR" dirty="0"/>
              <a:t>Saut de ligne</a:t>
            </a:r>
          </a:p>
          <a:p>
            <a:pPr lvl="2"/>
            <a:r>
              <a:rPr lang="fr-FR" dirty="0"/>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br</a:t>
            </a:r>
            <a:r>
              <a:rPr lang="fr-FR" dirty="0">
                <a:solidFill>
                  <a:srgbClr val="D3D0C8"/>
                </a:solidFill>
                <a:latin typeface="Consolas" panose="020B0609020204030204" pitchFamily="49" charset="0"/>
              </a:rPr>
              <a:t>/&gt;</a:t>
            </a:r>
          </a:p>
          <a:p>
            <a:endParaRPr lang="fr-FR" dirty="0">
              <a:latin typeface="Consolas" panose="020B0609020204030204" pitchFamily="49" charset="0"/>
            </a:endParaRPr>
          </a:p>
          <a:p>
            <a:r>
              <a:rPr lang="fr-FR" dirty="0">
                <a:latin typeface="Consolas" panose="020B0609020204030204" pitchFamily="49" charset="0"/>
              </a:rPr>
              <a:t>Gras, souligné, grand, petit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u</a:t>
            </a:r>
            <a:r>
              <a:rPr lang="en-US" dirty="0">
                <a:solidFill>
                  <a:srgbClr val="D3D0C8"/>
                </a:solidFill>
                <a:latin typeface="Consolas" panose="020B0609020204030204" pitchFamily="49" charset="0"/>
              </a:rPr>
              <a:t>&gt;</a:t>
            </a:r>
            <a:r>
              <a:rPr lang="en-US" dirty="0" err="1">
                <a:solidFill>
                  <a:schemeClr val="bg1">
                    <a:lumMod val="50000"/>
                  </a:schemeClr>
                </a:solidFill>
                <a:latin typeface="Consolas" panose="020B0609020204030204" pitchFamily="49" charset="0"/>
              </a:rPr>
              <a:t>souligné</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u</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bold</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big</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grand</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big</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small</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petit</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small</a:t>
            </a:r>
            <a:r>
              <a:rPr lang="en-US" dirty="0">
                <a:solidFill>
                  <a:srgbClr val="D3D0C8"/>
                </a:solidFill>
                <a:latin typeface="Consolas" panose="020B0609020204030204" pitchFamily="49" charset="0"/>
              </a:rPr>
              <a:t>&gt;</a:t>
            </a:r>
          </a:p>
          <a:p>
            <a:pPr lvl="2"/>
            <a:endParaRPr lang="fr-FR" dirty="0">
              <a:latin typeface="Consolas" panose="020B0609020204030204" pitchFamily="49" charset="0"/>
            </a:endParaRPr>
          </a:p>
          <a:p>
            <a:pPr lvl="2"/>
            <a:endParaRPr lang="fr-FR" dirty="0"/>
          </a:p>
          <a:p>
            <a:endParaRPr lang="fr-FR" dirty="0"/>
          </a:p>
        </p:txBody>
      </p:sp>
    </p:spTree>
    <p:extLst>
      <p:ext uri="{BB962C8B-B14F-4D97-AF65-F5344CB8AC3E}">
        <p14:creationId xmlns:p14="http://schemas.microsoft.com/office/powerpoint/2010/main" val="173953938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lstStyle/>
          <a:p>
            <a:r>
              <a:rPr lang="fr-FR" dirty="0"/>
              <a:t>Dans cette partie vous avez découvert :</a:t>
            </a:r>
          </a:p>
          <a:p>
            <a:pPr lvl="2"/>
            <a:endParaRPr lang="fr-FR" dirty="0"/>
          </a:p>
          <a:p>
            <a:pPr lvl="2"/>
            <a:endParaRPr lang="fr-FR" dirty="0"/>
          </a:p>
          <a:p>
            <a:pPr lvl="2"/>
            <a:r>
              <a:rPr lang="fr-FR" dirty="0"/>
              <a:t>La structure d'un fichier HTML</a:t>
            </a:r>
          </a:p>
          <a:p>
            <a:pPr lvl="2"/>
            <a:endParaRPr lang="fr-FR" dirty="0"/>
          </a:p>
          <a:p>
            <a:pPr lvl="2"/>
            <a:endParaRPr lang="fr-FR" dirty="0"/>
          </a:p>
          <a:p>
            <a:pPr lvl="2"/>
            <a:r>
              <a:rPr lang="fr-FR" dirty="0"/>
              <a:t>Différentes balises de structures du HTML</a:t>
            </a:r>
          </a:p>
        </p:txBody>
      </p:sp>
    </p:spTree>
    <p:extLst>
      <p:ext uri="{BB962C8B-B14F-4D97-AF65-F5344CB8AC3E}">
        <p14:creationId xmlns:p14="http://schemas.microsoft.com/office/powerpoint/2010/main" val="311276827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722313" y="357165"/>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209</a:t>
            </a:fld>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JSON</a:t>
            </a:r>
          </a:p>
        </p:txBody>
      </p:sp>
      <p:sp>
        <p:nvSpPr>
          <p:cNvPr id="8" name="Espace réservé du contenu 7"/>
          <p:cNvSpPr>
            <a:spLocks noGrp="1"/>
          </p:cNvSpPr>
          <p:nvPr>
            <p:ph idx="1"/>
          </p:nvPr>
        </p:nvSpPr>
        <p:spPr/>
        <p:txBody>
          <a:bodyPr>
            <a:normAutofit fontScale="92500" lnSpcReduction="10000"/>
          </a:bodyPr>
          <a:lstStyle/>
          <a:p>
            <a:r>
              <a:rPr lang="fr-FR" dirty="0"/>
              <a:t>JSON </a:t>
            </a:r>
            <a:r>
              <a:rPr lang="fr-FR" dirty="0">
                <a:sym typeface="Wingdings" panose="05000000000000000000" pitchFamily="2" charset="2"/>
              </a:rPr>
              <a:t> Javascript Object Notation</a:t>
            </a:r>
          </a:p>
          <a:p>
            <a:pPr lvl="1"/>
            <a:r>
              <a:rPr lang="fr-FR" dirty="0"/>
              <a:t>Un format concurrent à XML</a:t>
            </a:r>
          </a:p>
          <a:p>
            <a:endParaRPr lang="fr-FR" dirty="0"/>
          </a:p>
          <a:p>
            <a:pPr lvl="1"/>
            <a:r>
              <a:rPr lang="fr-FR" dirty="0"/>
              <a:t>JSON est un langage structuré basé sur la syntaxe Javascript</a:t>
            </a:r>
          </a:p>
          <a:p>
            <a:pPr lvl="2"/>
            <a:r>
              <a:rPr lang="fr-FR" dirty="0"/>
              <a:t>Association clefs / valeur</a:t>
            </a:r>
          </a:p>
          <a:p>
            <a:pPr lvl="2"/>
            <a:r>
              <a:rPr lang="fr-FR" dirty="0"/>
              <a:t>Différents types de valeurs :</a:t>
            </a:r>
          </a:p>
          <a:p>
            <a:pPr lvl="3"/>
            <a:r>
              <a:rPr lang="fr-FR" dirty="0"/>
              <a:t>Object, array, </a:t>
            </a:r>
            <a:r>
              <a:rPr lang="fr-FR" dirty="0" err="1"/>
              <a:t>number</a:t>
            </a:r>
            <a:r>
              <a:rPr lang="fr-FR" dirty="0"/>
              <a:t>, string, null</a:t>
            </a:r>
          </a:p>
          <a:p>
            <a:endParaRPr lang="fr-FR" dirty="0"/>
          </a:p>
          <a:p>
            <a:pPr lvl="1"/>
            <a:r>
              <a:rPr lang="fr-FR" dirty="0"/>
              <a:t>JSON possède désormais une technique de validation</a:t>
            </a:r>
          </a:p>
          <a:p>
            <a:pPr lvl="2"/>
            <a:r>
              <a:rPr lang="fr-FR" dirty="0"/>
              <a:t>JSON </a:t>
            </a:r>
            <a:r>
              <a:rPr lang="fr-FR" dirty="0" err="1"/>
              <a:t>Schema</a:t>
            </a:r>
            <a:r>
              <a:rPr lang="fr-FR" dirty="0"/>
              <a:t> </a:t>
            </a:r>
          </a:p>
          <a:p>
            <a:pPr lvl="3"/>
            <a:r>
              <a:rPr lang="fr-FR" dirty="0"/>
              <a:t>intégrable en js jusqu’à la version 2019</a:t>
            </a:r>
          </a:p>
          <a:p>
            <a:endParaRPr lang="fr-FR" dirty="0"/>
          </a:p>
        </p:txBody>
      </p:sp>
      <p:pic>
        <p:nvPicPr>
          <p:cNvPr id="10" name="Picture 4" descr="https://www.percona.com/sites/default/files/json-logo.png"/>
          <p:cNvPicPr>
            <a:picLocks noChangeAspect="1" noChangeArrowheads="1"/>
          </p:cNvPicPr>
          <p:nvPr/>
        </p:nvPicPr>
        <p:blipFill>
          <a:blip r:embed="rId3"/>
          <a:srcRect/>
          <a:stretch>
            <a:fillRect/>
          </a:stretch>
        </p:blipFill>
        <p:spPr bwMode="auto">
          <a:xfrm rot="250060">
            <a:off x="6742778" y="2730246"/>
            <a:ext cx="2112125" cy="837425"/>
          </a:xfrm>
          <a:prstGeom prst="rect">
            <a:avLst/>
          </a:prstGeom>
          <a:noFill/>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210</a:t>
            </a:fld>
            <a:endParaRPr lang="fr-F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775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211</a:t>
            </a:fld>
            <a:endParaRPr lang="fr-F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594" name="AutoShape 2"/>
          <p:cNvSpPr>
            <a:spLocks noGrp="1" noChangeArrowheads="1"/>
          </p:cNvSpPr>
          <p:nvPr>
            <p:ph type="title"/>
          </p:nvPr>
        </p:nvSpPr>
        <p:spPr/>
        <p:txBody>
          <a:bodyPr/>
          <a:lstStyle/>
          <a:p>
            <a:r>
              <a:rPr lang="fr-FR"/>
              <a:t>SVG et animations SMIL</a:t>
            </a:r>
          </a:p>
        </p:txBody>
      </p:sp>
      <p:sp>
        <p:nvSpPr>
          <p:cNvPr id="2030595" name="Rectangle 3"/>
          <p:cNvSpPr>
            <a:spLocks noGrp="1" noChangeArrowheads="1"/>
          </p:cNvSpPr>
          <p:nvPr>
            <p:ph idx="1"/>
          </p:nvPr>
        </p:nvSpPr>
        <p:spPr/>
        <p:txBody>
          <a:bodyPr/>
          <a:lstStyle/>
          <a:p>
            <a:r>
              <a:rPr lang="fr-FR" dirty="0"/>
              <a:t>SMIL 2.0 pour les animations</a:t>
            </a:r>
          </a:p>
          <a:p>
            <a:pPr lvl="1"/>
            <a:r>
              <a:rPr lang="fr-FR" dirty="0"/>
              <a:t> SVG intègre la syntaxe SMIL 2.0 pour la gestion des animations</a:t>
            </a:r>
          </a:p>
        </p:txBody>
      </p:sp>
      <p:sp>
        <p:nvSpPr>
          <p:cNvPr id="5" name="Rectangle 13"/>
          <p:cNvSpPr>
            <a:spLocks noGrp="1" noChangeArrowheads="1"/>
          </p:cNvSpPr>
          <p:nvPr>
            <p:ph type="sldNum" sz="quarter" idx="12"/>
          </p:nvPr>
        </p:nvSpPr>
        <p:spPr/>
        <p:txBody>
          <a:bodyPr/>
          <a:lstStyle/>
          <a:p>
            <a:fld id="{BBC552CA-B8A2-4072-B964-393F9242276B}" type="slidenum">
              <a:rPr lang="fr-FR" smtClean="0"/>
              <a:pPr/>
              <a:t>212</a:t>
            </a:fld>
            <a:endParaRPr lang="fr-F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213</a:t>
            </a:fld>
            <a:endParaRPr lang="fr-F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2643174" y="3786190"/>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2" name="AutoShape 6"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2" name="Rectangle 11"/>
          <p:cNvSpPr/>
          <p:nvPr/>
        </p:nvSpPr>
        <p:spPr>
          <a:xfrm>
            <a:off x="6440871" y="5857892"/>
            <a:ext cx="2274533" cy="461665"/>
          </a:xfrm>
          <a:prstGeom prst="rect">
            <a:avLst/>
          </a:prstGeom>
        </p:spPr>
        <p:txBody>
          <a:bodyPr wrap="none">
            <a:spAutoFit/>
          </a:bodyPr>
          <a:lstStyle/>
          <a:p>
            <a:r>
              <a:rPr lang="fr-FR" sz="2400" b="1" dirty="0"/>
              <a:t>https://zlib.net/</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214</a:t>
            </a:fld>
            <a:endParaRPr lang="fr-FR"/>
          </a:p>
        </p:txBody>
      </p:sp>
      <p:sp>
        <p:nvSpPr>
          <p:cNvPr id="5" name="Rectangle 4"/>
          <p:cNvSpPr/>
          <p:nvPr/>
        </p:nvSpPr>
        <p:spPr>
          <a:xfrm>
            <a:off x="827584" y="214311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t>&lt;!DOCTYPE </a:t>
            </a:r>
            <a:r>
              <a:rPr lang="fr-FR" b="1" i="1" dirty="0" err="1"/>
              <a:t>svg</a:t>
            </a:r>
            <a:r>
              <a:rPr lang="fr-FR" b="1" i="1" dirty="0"/>
              <a:t> PUBLIC "-//W3C//DTD SVG 1.1//EN" "</a:t>
            </a:r>
            <a:r>
              <a:rPr lang="fr-FR" sz="1600" b="1" i="1" dirty="0"/>
              <a:t>http://www.w3.org/Graphics/SVG/1.1/DTD/svg11.dtd</a:t>
            </a:r>
            <a:r>
              <a:rPr lang="fr-FR" b="1" i="1" dirty="0"/>
              <a:t>"&gt;</a:t>
            </a:r>
            <a:endParaRPr lang="fr-FR" dirty="0"/>
          </a:p>
        </p:txBody>
      </p:sp>
      <p:sp>
        <p:nvSpPr>
          <p:cNvPr id="7" name="Rectangle 6"/>
          <p:cNvSpPr/>
          <p:nvPr/>
        </p:nvSpPr>
        <p:spPr>
          <a:xfrm>
            <a:off x="899592" y="464344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t>&lt;</a:t>
            </a:r>
            <a:r>
              <a:rPr lang="en-US" b="1" dirty="0" err="1"/>
              <a:t>svg</a:t>
            </a:r>
            <a:r>
              <a:rPr lang="en-US" dirty="0"/>
              <a:t> </a:t>
            </a:r>
            <a:r>
              <a:rPr lang="en-US" b="1" dirty="0" err="1"/>
              <a:t>xmlns</a:t>
            </a:r>
            <a:r>
              <a:rPr lang="en-US" dirty="0"/>
              <a:t>="</a:t>
            </a:r>
            <a:r>
              <a:rPr lang="en-US" sz="1600" dirty="0"/>
              <a:t>http://www.w3.org/2000/svg</a:t>
            </a:r>
            <a:r>
              <a:rPr lang="en-US" dirty="0"/>
              <a:t>" </a:t>
            </a:r>
            <a:r>
              <a:rPr lang="en-US" b="1" dirty="0"/>
              <a:t>width</a:t>
            </a:r>
            <a:r>
              <a:rPr lang="en-US" dirty="0"/>
              <a:t>="100%" </a:t>
            </a:r>
            <a:r>
              <a:rPr lang="en-US" b="1" dirty="0"/>
              <a:t>height</a:t>
            </a:r>
            <a:r>
              <a:rPr lang="en-US" dirty="0"/>
              <a:t>="100%" </a:t>
            </a:r>
            <a:r>
              <a:rPr lang="en-US" b="1" dirty="0" err="1"/>
              <a:t>viewBox</a:t>
            </a:r>
            <a:r>
              <a:rPr lang="en-US" dirty="0"/>
              <a:t>="0 0 500 500"&gt;</a:t>
            </a:r>
            <a:endParaRPr lang="fr-FR"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215</a:t>
            </a:fld>
            <a:endParaRPr lang="fr-F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85000" lnSpcReduction="1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216</a:t>
            </a:fld>
            <a:endParaRPr lang="fr-FR"/>
          </a:p>
        </p:txBody>
      </p:sp>
      <p:grpSp>
        <p:nvGrpSpPr>
          <p:cNvPr id="18" name="Groupe 17"/>
          <p:cNvGrpSpPr/>
          <p:nvPr/>
        </p:nvGrpSpPr>
        <p:grpSpPr>
          <a:xfrm rot="170310">
            <a:off x="5491971" y="2134384"/>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8" y="3068960"/>
              <a:ext cx="216024" cy="281315"/>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t>A</a:t>
              </a:r>
            </a:p>
          </p:txBody>
        </p:sp>
      </p:gr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214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217</a:t>
            </a:fld>
            <a:endParaRPr lang="fr-FR"/>
          </a:p>
        </p:txBody>
      </p:sp>
      <p:sp>
        <p:nvSpPr>
          <p:cNvPr id="22" name="Espace réservé du contenu 21"/>
          <p:cNvSpPr>
            <a:spLocks noGrp="1"/>
          </p:cNvSpPr>
          <p:nvPr>
            <p:ph sz="half" idx="14"/>
          </p:nvPr>
        </p:nvSpPr>
        <p:spPr>
          <a:xfrm>
            <a:off x="214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3419872" y="3216396"/>
            <a:ext cx="895350" cy="866775"/>
          </a:xfrm>
          <a:prstGeom prst="rect">
            <a:avLst/>
          </a:prstGeom>
          <a:noFill/>
          <a:ln w="9525">
            <a:noFill/>
            <a:miter lim="800000"/>
            <a:headEnd/>
            <a:tailEnd/>
          </a:ln>
        </p:spPr>
      </p:pic>
      <p:sp>
        <p:nvSpPr>
          <p:cNvPr id="9" name="Rectangle 8"/>
          <p:cNvSpPr/>
          <p:nvPr/>
        </p:nvSpPr>
        <p:spPr>
          <a:xfrm>
            <a:off x="683568" y="3000372"/>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circle</a:t>
            </a:r>
            <a:r>
              <a:rPr lang="en-US" sz="1600" dirty="0"/>
              <a:t> </a:t>
            </a:r>
            <a:r>
              <a:rPr lang="en-US" sz="1600" b="1" dirty="0"/>
              <a:t>r</a:t>
            </a:r>
            <a:r>
              <a:rPr lang="en-US" sz="1600" dirty="0"/>
              <a:t>="100" </a:t>
            </a:r>
          </a:p>
          <a:p>
            <a:r>
              <a:rPr lang="en-US" sz="1600" b="1" dirty="0"/>
              <a:t>       fill</a:t>
            </a:r>
            <a:r>
              <a:rPr lang="en-US" sz="1600" dirty="0"/>
              <a:t>="</a:t>
            </a:r>
            <a:r>
              <a:rPr lang="en-US" sz="1600" dirty="0" err="1"/>
              <a:t>url</a:t>
            </a:r>
            <a:r>
              <a:rPr lang="en-US" sz="1600" dirty="0"/>
              <a:t>(#MyGradient2)"</a:t>
            </a:r>
          </a:p>
          <a:p>
            <a:r>
              <a:rPr lang="en-US" sz="1600" b="1" dirty="0"/>
              <a:t>       stroke</a:t>
            </a:r>
            <a:r>
              <a:rPr lang="en-US" sz="1600" dirty="0"/>
              <a:t>="black" </a:t>
            </a:r>
          </a:p>
          <a:p>
            <a:r>
              <a:rPr lang="en-US" sz="1600" b="1" dirty="0"/>
              <a:t>       stroke-width</a:t>
            </a:r>
            <a:r>
              <a:rPr lang="en-US" sz="1600" dirty="0"/>
              <a:t>="5" </a:t>
            </a:r>
          </a:p>
          <a:p>
            <a:r>
              <a:rPr lang="en-US" sz="1600" b="1" dirty="0"/>
              <a:t>       </a:t>
            </a:r>
            <a:r>
              <a:rPr lang="en-US" sz="1600" b="1" dirty="0" err="1"/>
              <a:t>cx</a:t>
            </a:r>
            <a:r>
              <a:rPr lang="en-US" sz="1600" dirty="0"/>
              <a:t>="150" </a:t>
            </a:r>
            <a:r>
              <a:rPr lang="en-US" sz="1600" b="1" dirty="0"/>
              <a:t>cy</a:t>
            </a:r>
            <a:r>
              <a:rPr lang="en-US" sz="1600" dirty="0"/>
              <a:t>="150"/&gt;</a:t>
            </a:r>
            <a:endParaRPr lang="fr-FR" sz="1600" dirty="0"/>
          </a:p>
        </p:txBody>
      </p:sp>
      <p:pic>
        <p:nvPicPr>
          <p:cNvPr id="290820" name="Picture 4"/>
          <p:cNvPicPr>
            <a:picLocks noChangeAspect="1" noChangeArrowheads="1"/>
          </p:cNvPicPr>
          <p:nvPr/>
        </p:nvPicPr>
        <p:blipFill>
          <a:blip r:embed="rId4" cstate="print"/>
          <a:srcRect/>
          <a:stretch>
            <a:fillRect/>
          </a:stretch>
        </p:blipFill>
        <p:spPr bwMode="auto">
          <a:xfrm>
            <a:off x="4716016" y="3072380"/>
            <a:ext cx="876300" cy="1200150"/>
          </a:xfrm>
          <a:prstGeom prst="rect">
            <a:avLst/>
          </a:prstGeom>
          <a:noFill/>
          <a:ln w="9525">
            <a:noFill/>
            <a:miter lim="800000"/>
            <a:headEnd/>
            <a:tailEnd/>
          </a:ln>
        </p:spPr>
      </p:pic>
      <p:sp>
        <p:nvSpPr>
          <p:cNvPr id="11" name="Rectangle 10"/>
          <p:cNvSpPr/>
          <p:nvPr/>
        </p:nvSpPr>
        <p:spPr>
          <a:xfrm>
            <a:off x="5796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ellipse</a:t>
            </a:r>
            <a:r>
              <a:rPr lang="en-US" sz="1600" dirty="0"/>
              <a:t> </a:t>
            </a:r>
            <a:r>
              <a:rPr lang="en-US" sz="1600" b="1" dirty="0" err="1"/>
              <a:t>rx</a:t>
            </a:r>
            <a:r>
              <a:rPr lang="en-US" sz="1600" dirty="0"/>
              <a:t>="100" </a:t>
            </a:r>
            <a:r>
              <a:rPr lang="en-US" sz="1600" b="1" dirty="0" err="1"/>
              <a:t>ry</a:t>
            </a:r>
            <a:r>
              <a:rPr lang="en-US" sz="1600" dirty="0"/>
              <a:t>="150"     </a:t>
            </a:r>
          </a:p>
          <a:p>
            <a:r>
              <a:rPr lang="en-US" sz="1600" b="1" dirty="0"/>
              <a:t>           fill</a:t>
            </a:r>
            <a:r>
              <a:rPr lang="en-US" sz="1600" dirty="0"/>
              <a:t>="</a:t>
            </a:r>
            <a:r>
              <a:rPr lang="en-US" sz="1600" dirty="0" err="1"/>
              <a:t>url</a:t>
            </a:r>
            <a:r>
              <a:rPr lang="en-US" sz="1600" dirty="0"/>
              <a:t>(#MyGradient2)" </a:t>
            </a:r>
          </a:p>
          <a:p>
            <a:r>
              <a:rPr lang="en-US" sz="1600" b="1" dirty="0"/>
              <a:t>           stroke</a:t>
            </a:r>
            <a:r>
              <a:rPr lang="en-US" sz="1600" dirty="0"/>
              <a:t>="black"</a:t>
            </a:r>
          </a:p>
          <a:p>
            <a:r>
              <a:rPr lang="en-US" sz="1600" b="1" dirty="0"/>
              <a:t>           </a:t>
            </a:r>
            <a:r>
              <a:rPr lang="en-US" sz="1600" b="1" dirty="0" err="1"/>
              <a:t>cx</a:t>
            </a:r>
            <a:r>
              <a:rPr lang="en-US" sz="1600" dirty="0"/>
              <a:t>="150" </a:t>
            </a:r>
            <a:r>
              <a:rPr lang="en-US" sz="1600" b="1" dirty="0"/>
              <a:t>cy</a:t>
            </a:r>
            <a:r>
              <a:rPr lang="en-US" sz="1600" dirty="0"/>
              <a:t>="200"/&gt;</a:t>
            </a:r>
            <a:endParaRPr lang="fr-FR" sz="1600" dirty="0"/>
          </a:p>
        </p:txBody>
      </p:sp>
      <p:pic>
        <p:nvPicPr>
          <p:cNvPr id="290821" name="Picture 5"/>
          <p:cNvPicPr>
            <a:picLocks noChangeAspect="1" noChangeArrowheads="1"/>
          </p:cNvPicPr>
          <p:nvPr/>
        </p:nvPicPr>
        <p:blipFill>
          <a:blip r:embed="rId5" cstate="print"/>
          <a:srcRect/>
          <a:stretch>
            <a:fillRect/>
          </a:stretch>
        </p:blipFill>
        <p:spPr bwMode="auto">
          <a:xfrm>
            <a:off x="3419872" y="5160612"/>
            <a:ext cx="609600" cy="790575"/>
          </a:xfrm>
          <a:prstGeom prst="rect">
            <a:avLst/>
          </a:prstGeom>
          <a:noFill/>
          <a:ln w="9525">
            <a:noFill/>
            <a:miter lim="800000"/>
            <a:headEnd/>
            <a:tailEnd/>
          </a:ln>
        </p:spPr>
      </p:pic>
      <p:sp>
        <p:nvSpPr>
          <p:cNvPr id="13" name="Rectangle 12"/>
          <p:cNvSpPr/>
          <p:nvPr/>
        </p:nvSpPr>
        <p:spPr>
          <a:xfrm>
            <a:off x="428596" y="4882840"/>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err="1"/>
              <a:t>rect</a:t>
            </a:r>
            <a:r>
              <a:rPr lang="en-US" sz="1600" b="1" dirty="0"/>
              <a:t> </a:t>
            </a:r>
          </a:p>
          <a:p>
            <a:r>
              <a:rPr lang="en-US" sz="1600" b="1" dirty="0"/>
              <a:t>     width</a:t>
            </a:r>
            <a:r>
              <a:rPr lang="en-US" sz="1600" dirty="0"/>
              <a:t>="150" </a:t>
            </a:r>
            <a:r>
              <a:rPr lang="en-US" sz="1600" b="1" dirty="0"/>
              <a:t>height</a:t>
            </a:r>
            <a:r>
              <a:rPr lang="en-US" sz="1600" dirty="0"/>
              <a:t>="200" </a:t>
            </a:r>
          </a:p>
          <a:p>
            <a:r>
              <a:rPr lang="en-US" sz="1600" b="1" dirty="0"/>
              <a:t>     fill</a:t>
            </a:r>
            <a:r>
              <a:rPr lang="en-US" sz="1600" dirty="0"/>
              <a:t>="</a:t>
            </a:r>
            <a:r>
              <a:rPr lang="en-US" sz="1600" dirty="0" err="1"/>
              <a:t>url</a:t>
            </a:r>
            <a:r>
              <a:rPr lang="en-US" sz="1600" dirty="0"/>
              <a:t>(#</a:t>
            </a:r>
            <a:r>
              <a:rPr lang="en-US" sz="1600" dirty="0" err="1"/>
              <a:t>MyGradient</a:t>
            </a:r>
            <a:r>
              <a:rPr lang="en-US" sz="1600" dirty="0"/>
              <a:t>)" </a:t>
            </a:r>
          </a:p>
          <a:p>
            <a:r>
              <a:rPr lang="en-US" sz="1600" b="1" dirty="0"/>
              <a:t>     stroke</a:t>
            </a:r>
            <a:r>
              <a:rPr lang="en-US" sz="1600" dirty="0"/>
              <a:t>="BLACK" </a:t>
            </a:r>
          </a:p>
          <a:p>
            <a:r>
              <a:rPr lang="en-US" sz="1600" b="1" dirty="0"/>
              <a:t>     x</a:t>
            </a:r>
            <a:r>
              <a:rPr lang="en-US" sz="1600" dirty="0"/>
              <a:t>="100" </a:t>
            </a:r>
            <a:r>
              <a:rPr lang="en-US" sz="1600" b="1" dirty="0"/>
              <a:t>y</a:t>
            </a:r>
            <a:r>
              <a:rPr lang="en-US" sz="1600" dirty="0"/>
              <a:t>="100"/&gt;</a:t>
            </a:r>
            <a:endParaRPr lang="fr-FR" sz="1600" dirty="0"/>
          </a:p>
        </p:txBody>
      </p:sp>
      <p:sp>
        <p:nvSpPr>
          <p:cNvPr id="14" name="Rectangle 13"/>
          <p:cNvSpPr/>
          <p:nvPr/>
        </p:nvSpPr>
        <p:spPr>
          <a:xfrm>
            <a:off x="5868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line</a:t>
            </a:r>
            <a:r>
              <a:rPr lang="en-US" sz="1600" dirty="0"/>
              <a:t> </a:t>
            </a:r>
            <a:r>
              <a:rPr lang="en-US" sz="1600" b="1" dirty="0"/>
              <a:t>x1</a:t>
            </a:r>
            <a:r>
              <a:rPr lang="en-US" sz="1600" dirty="0"/>
              <a:t>="150" </a:t>
            </a:r>
            <a:r>
              <a:rPr lang="en-US" sz="1600" b="1" dirty="0"/>
              <a:t>y1</a:t>
            </a:r>
            <a:r>
              <a:rPr lang="en-US" sz="1600" dirty="0"/>
              <a:t>="50" </a:t>
            </a:r>
          </a:p>
          <a:p>
            <a:r>
              <a:rPr lang="en-US" sz="1600" b="1" dirty="0"/>
              <a:t>         y2</a:t>
            </a:r>
            <a:r>
              <a:rPr lang="en-US" sz="1600" dirty="0"/>
              <a:t>="200" </a:t>
            </a:r>
            <a:r>
              <a:rPr lang="en-US" sz="1600" b="1" dirty="0"/>
              <a:t>x2</a:t>
            </a:r>
            <a:r>
              <a:rPr lang="en-US" sz="1600" dirty="0"/>
              <a:t>="50" </a:t>
            </a:r>
          </a:p>
          <a:p>
            <a:r>
              <a:rPr lang="en-US" sz="1600" b="1" dirty="0"/>
              <a:t>        stroke</a:t>
            </a:r>
            <a:r>
              <a:rPr lang="en-US" sz="1600" dirty="0"/>
              <a:t>="</a:t>
            </a:r>
            <a:r>
              <a:rPr lang="en-US" sz="1600" dirty="0" err="1"/>
              <a:t>url</a:t>
            </a:r>
            <a:r>
              <a:rPr lang="en-US" sz="1600" dirty="0"/>
              <a:t>(#</a:t>
            </a:r>
            <a:r>
              <a:rPr lang="en-US" sz="1600" dirty="0" err="1"/>
              <a:t>MyGradient</a:t>
            </a:r>
            <a:r>
              <a:rPr lang="en-US" sz="1600" dirty="0"/>
              <a:t>)" </a:t>
            </a:r>
          </a:p>
          <a:p>
            <a:r>
              <a:rPr lang="en-US" sz="1600" b="1" dirty="0"/>
              <a:t>        stroke-width</a:t>
            </a:r>
            <a:r>
              <a:rPr lang="en-US" sz="1600" dirty="0"/>
              <a:t>="10" /&gt;</a:t>
            </a:r>
            <a:endParaRPr lang="fr-FR" sz="1600" dirty="0"/>
          </a:p>
        </p:txBody>
      </p:sp>
      <p:pic>
        <p:nvPicPr>
          <p:cNvPr id="290826" name="Picture 10"/>
          <p:cNvPicPr>
            <a:picLocks noChangeAspect="1" noChangeArrowheads="1"/>
          </p:cNvPicPr>
          <p:nvPr/>
        </p:nvPicPr>
        <p:blipFill>
          <a:blip r:embed="rId6" cstate="print"/>
          <a:srcRect/>
          <a:stretch>
            <a:fillRect/>
          </a:stretch>
        </p:blipFill>
        <p:spPr bwMode="auto">
          <a:xfrm>
            <a:off x="4644008" y="5088604"/>
            <a:ext cx="864096" cy="991586"/>
          </a:xfrm>
          <a:prstGeom prst="rect">
            <a:avLst/>
          </a:prstGeom>
          <a:noFill/>
          <a:ln w="9525">
            <a:noFill/>
            <a:miter lim="800000"/>
            <a:headEnd/>
            <a:tailEnd/>
          </a:ln>
        </p:spPr>
      </p:pic>
      <p:sp>
        <p:nvSpPr>
          <p:cNvPr id="15" name="Titre 1"/>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Formes basiques SVG</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73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218</a:t>
            </a:fld>
            <a:endParaRPr lang="fr-FR"/>
          </a:p>
        </p:txBody>
      </p:sp>
      <p:sp>
        <p:nvSpPr>
          <p:cNvPr id="6" name="Espace réservé du contenu 5"/>
          <p:cNvSpPr>
            <a:spLocks noGrp="1"/>
          </p:cNvSpPr>
          <p:nvPr>
            <p:ph sz="half" idx="13"/>
          </p:nvPr>
        </p:nvSpPr>
        <p:spPr>
          <a:xfrm>
            <a:off x="467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3491880" y="2840859"/>
            <a:ext cx="1059557" cy="1164205"/>
          </a:xfrm>
          <a:prstGeom prst="rect">
            <a:avLst/>
          </a:prstGeom>
          <a:noFill/>
          <a:ln w="9525">
            <a:noFill/>
            <a:miter lim="800000"/>
            <a:headEnd/>
            <a:tailEnd/>
          </a:ln>
        </p:spPr>
      </p:pic>
      <p:sp>
        <p:nvSpPr>
          <p:cNvPr id="9" name="Espace réservé du contenu 2"/>
          <p:cNvSpPr txBox="1">
            <a:spLocks/>
          </p:cNvSpPr>
          <p:nvPr/>
        </p:nvSpPr>
        <p:spPr>
          <a:xfrm>
            <a:off x="317376" y="4121632"/>
            <a:ext cx="8503096" cy="2736368"/>
          </a:xfrm>
          <a:prstGeom prst="rect">
            <a:avLst/>
          </a:prstGeom>
        </p:spPr>
        <p:txBody>
          <a:bodyPr vert="horz">
            <a:normAutofit/>
          </a:bodyPr>
          <a:lstStyle/>
          <a:p>
            <a:pPr marL="923544" marR="0" lvl="2" indent="-219456" algn="l" defTabSz="914400" rtl="0" eaLnBrk="1" fontAlgn="auto" latinLnBrk="0" hangingPunct="1">
              <a:lnSpc>
                <a:spcPct val="100000"/>
              </a:lnSpc>
              <a:spcBef>
                <a:spcPts val="300"/>
              </a:spcBef>
              <a:spcAft>
                <a:spcPts val="0"/>
              </a:spcAft>
              <a:buClr>
                <a:schemeClr val="accent1"/>
              </a:buClr>
              <a:buSzTx/>
              <a:buFont typeface="Wingdings 2"/>
              <a:buChar char=""/>
              <a:tabLst/>
              <a:defRPr/>
            </a:pPr>
            <a:endParaRPr kumimoji="0" lang="fr-FR" sz="1800" b="0" i="0" u="none" strike="noStrike" kern="1200" cap="none" spc="0" normalizeH="0" baseline="0" noProof="0" dirty="0">
              <a:ln>
                <a:noFill/>
              </a:ln>
              <a:solidFill>
                <a:schemeClr val="accent1"/>
              </a:solidFill>
              <a:effectLst/>
              <a:uLnTx/>
              <a:uFillTx/>
              <a:latin typeface="+mn-lt"/>
              <a:ea typeface="+mn-ea"/>
              <a:cs typeface="+mn-cs"/>
            </a:endParaRPr>
          </a:p>
          <a:p>
            <a:pPr marL="658368" lvl="1" indent="-246888">
              <a:spcBef>
                <a:spcPts val="300"/>
              </a:spcBef>
              <a:buClr>
                <a:schemeClr val="accent2"/>
              </a:buClr>
              <a:buFont typeface="Georgia"/>
              <a:buChar char="▫"/>
            </a:pPr>
            <a:r>
              <a:rPr lang="fr-FR" sz="1600" b="1" dirty="0">
                <a:solidFill>
                  <a:schemeClr val="accent2"/>
                </a:solidFill>
              </a:rPr>
              <a:t> Le </a:t>
            </a:r>
            <a:r>
              <a:rPr lang="fr-FR" sz="1600" b="1" dirty="0" err="1">
                <a:solidFill>
                  <a:schemeClr val="accent2"/>
                </a:solidFill>
              </a:rPr>
              <a:t>path</a:t>
            </a:r>
            <a:r>
              <a:rPr lang="fr-FR" sz="1600" b="1" dirty="0">
                <a:solidFill>
                  <a:schemeClr val="accent2"/>
                </a:solidFill>
              </a:rPr>
              <a:t> est un chemin vectoriel aussi appelé trajet ou simplement vecteur. Il permet d'indiquer des mouvements ou des courbures de texte par exemple.</a:t>
            </a:r>
          </a:p>
        </p:txBody>
      </p:sp>
      <p:sp>
        <p:nvSpPr>
          <p:cNvPr id="10" name="Rectangle 9"/>
          <p:cNvSpPr/>
          <p:nvPr/>
        </p:nvSpPr>
        <p:spPr>
          <a:xfrm>
            <a:off x="467544" y="2753633"/>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a:t>polygon</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pic>
        <p:nvPicPr>
          <p:cNvPr id="51202" name="Picture 2"/>
          <p:cNvPicPr>
            <a:picLocks noChangeAspect="1" noChangeArrowheads="1"/>
          </p:cNvPicPr>
          <p:nvPr/>
        </p:nvPicPr>
        <p:blipFill>
          <a:blip r:embed="rId4" cstate="print"/>
          <a:srcRect/>
          <a:stretch>
            <a:fillRect/>
          </a:stretch>
        </p:blipFill>
        <p:spPr bwMode="auto">
          <a:xfrm>
            <a:off x="4596755" y="2869307"/>
            <a:ext cx="954909" cy="1059557"/>
          </a:xfrm>
          <a:prstGeom prst="rect">
            <a:avLst/>
          </a:prstGeom>
          <a:noFill/>
          <a:ln w="9525">
            <a:noFill/>
            <a:miter lim="800000"/>
            <a:headEnd/>
            <a:tailEnd/>
          </a:ln>
        </p:spPr>
      </p:pic>
      <p:sp>
        <p:nvSpPr>
          <p:cNvPr id="12" name="Rectangle 11"/>
          <p:cNvSpPr/>
          <p:nvPr/>
        </p:nvSpPr>
        <p:spPr>
          <a:xfrm>
            <a:off x="5724128" y="2780928"/>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err="1"/>
              <a:t>polyline</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sp>
        <p:nvSpPr>
          <p:cNvPr id="13" name="Rectangle 12"/>
          <p:cNvSpPr/>
          <p:nvPr/>
        </p:nvSpPr>
        <p:spPr>
          <a:xfrm>
            <a:off x="4211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 &lt;</a:t>
            </a:r>
            <a:r>
              <a:rPr lang="en-US" sz="1600" b="1" dirty="0"/>
              <a:t>path</a:t>
            </a:r>
            <a:r>
              <a:rPr lang="en-US" sz="1600" dirty="0"/>
              <a:t> </a:t>
            </a:r>
          </a:p>
          <a:p>
            <a:r>
              <a:rPr lang="en-US" sz="1600" b="1" dirty="0"/>
              <a:t>d</a:t>
            </a:r>
            <a:r>
              <a:rPr lang="en-US" sz="1600" dirty="0"/>
              <a:t>="M 100 350 q 0 -500 300 0" </a:t>
            </a:r>
            <a:r>
              <a:rPr lang="en-US" sz="1600" b="1" dirty="0"/>
              <a:t>stroke</a:t>
            </a:r>
            <a:r>
              <a:rPr lang="en-US" sz="1600" dirty="0"/>
              <a:t>="blue“ </a:t>
            </a:r>
            <a:r>
              <a:rPr lang="en-US" sz="1600" b="1" dirty="0"/>
              <a:t>stroke-width</a:t>
            </a:r>
            <a:r>
              <a:rPr lang="en-US" sz="1600" dirty="0"/>
              <a:t>="5" </a:t>
            </a:r>
          </a:p>
          <a:p>
            <a:r>
              <a:rPr lang="en-US" sz="1600" b="1" dirty="0"/>
              <a:t>fill</a:t>
            </a:r>
            <a:r>
              <a:rPr lang="en-US" sz="1600" dirty="0"/>
              <a:t>="none" /&gt;</a:t>
            </a:r>
          </a:p>
        </p:txBody>
      </p:sp>
      <p:pic>
        <p:nvPicPr>
          <p:cNvPr id="51203" name="Picture 3"/>
          <p:cNvPicPr>
            <a:picLocks noChangeAspect="1" noChangeArrowheads="1"/>
          </p:cNvPicPr>
          <p:nvPr/>
        </p:nvPicPr>
        <p:blipFill>
          <a:blip r:embed="rId5" cstate="print"/>
          <a:srcRect/>
          <a:stretch>
            <a:fillRect/>
          </a:stretch>
        </p:blipFill>
        <p:spPr bwMode="auto">
          <a:xfrm>
            <a:off x="1619672" y="5031762"/>
            <a:ext cx="1897385" cy="1469072"/>
          </a:xfrm>
          <a:prstGeom prst="rect">
            <a:avLst/>
          </a:prstGeom>
          <a:noFill/>
          <a:ln w="9525">
            <a:noFill/>
            <a:miter lim="800000"/>
            <a:headEnd/>
            <a:tailEnd/>
          </a:ln>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457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457200" y="1556792"/>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4648200" y="1628800"/>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219</a:t>
            </a:fld>
            <a:endParaRPr lang="fr-FR"/>
          </a:p>
        </p:txBody>
      </p:sp>
      <p:sp>
        <p:nvSpPr>
          <p:cNvPr id="7" name="Rectangle 6"/>
          <p:cNvSpPr/>
          <p:nvPr/>
        </p:nvSpPr>
        <p:spPr>
          <a:xfrm>
            <a:off x="1619672" y="2276872"/>
            <a:ext cx="2198038" cy="369332"/>
          </a:xfrm>
          <a:prstGeom prst="rect">
            <a:avLst/>
          </a:prstGeom>
        </p:spPr>
        <p:txBody>
          <a:bodyPr wrap="none">
            <a:spAutoFit/>
          </a:bodyPr>
          <a:lstStyle/>
          <a:p>
            <a:r>
              <a:rPr lang="fr-FR" b="1" dirty="0" err="1">
                <a:solidFill>
                  <a:srgbClr val="FF0000"/>
                </a:solidFill>
              </a:rPr>
              <a:t>fill</a:t>
            </a:r>
            <a:r>
              <a:rPr lang="fr-FR" dirty="0"/>
              <a:t>="LIGHTBLUE"</a:t>
            </a:r>
          </a:p>
        </p:txBody>
      </p:sp>
      <p:sp>
        <p:nvSpPr>
          <p:cNvPr id="8" name="Rectangle 7"/>
          <p:cNvSpPr/>
          <p:nvPr/>
        </p:nvSpPr>
        <p:spPr>
          <a:xfrm>
            <a:off x="1331640" y="3717032"/>
            <a:ext cx="2664512" cy="369332"/>
          </a:xfrm>
          <a:prstGeom prst="rect">
            <a:avLst/>
          </a:prstGeom>
        </p:spPr>
        <p:txBody>
          <a:bodyPr wrap="none">
            <a:spAutoFit/>
          </a:bodyPr>
          <a:lstStyle/>
          <a:p>
            <a:r>
              <a:rPr lang="fr-FR" dirty="0"/>
              <a:t> </a:t>
            </a:r>
            <a:r>
              <a:rPr lang="fr-FR" b="1" dirty="0" err="1">
                <a:solidFill>
                  <a:srgbClr val="FF0000"/>
                </a:solidFill>
              </a:rPr>
              <a:t>fill</a:t>
            </a:r>
            <a:r>
              <a:rPr lang="fr-FR" dirty="0"/>
              <a:t>="url(#</a:t>
            </a:r>
            <a:r>
              <a:rPr lang="fr-FR" dirty="0" err="1"/>
              <a:t>gradientId</a:t>
            </a:r>
            <a:r>
              <a:rPr lang="fr-FR" dirty="0"/>
              <a:t>)" </a:t>
            </a:r>
          </a:p>
        </p:txBody>
      </p:sp>
      <p:pic>
        <p:nvPicPr>
          <p:cNvPr id="289794" name="Picture 2"/>
          <p:cNvPicPr>
            <a:picLocks noChangeAspect="1" noChangeArrowheads="1"/>
          </p:cNvPicPr>
          <p:nvPr/>
        </p:nvPicPr>
        <p:blipFill>
          <a:blip r:embed="rId3" cstate="print"/>
          <a:srcRect/>
          <a:stretch>
            <a:fillRect/>
          </a:stretch>
        </p:blipFill>
        <p:spPr bwMode="auto">
          <a:xfrm>
            <a:off x="1619672" y="4149080"/>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1619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611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648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6660232" y="2195572"/>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a:t>
            </a:r>
            <a:r>
              <a:rPr lang="fr-FR" sz="1400" dirty="0">
                <a:solidFill>
                  <a:srgbClr val="FF0000"/>
                </a:solidFill>
              </a:rPr>
              <a:t>2E</a:t>
            </a:r>
            <a:r>
              <a:rPr lang="fr-FR" sz="1400" dirty="0">
                <a:solidFill>
                  <a:srgbClr val="00B050"/>
                </a:solidFill>
              </a:rPr>
              <a:t>8B</a:t>
            </a:r>
            <a:r>
              <a:rPr lang="fr-FR" sz="1400" dirty="0">
                <a:solidFill>
                  <a:srgbClr val="00B0F0"/>
                </a:solidFill>
              </a:rPr>
              <a:t>57</a:t>
            </a:r>
            <a:r>
              <a:rPr lang="fr-FR" dirty="0"/>
              <a:t>"</a:t>
            </a:r>
          </a:p>
        </p:txBody>
      </p:sp>
      <p:pic>
        <p:nvPicPr>
          <p:cNvPr id="289805" name="Picture 13"/>
          <p:cNvPicPr>
            <a:picLocks noChangeAspect="1" noChangeArrowheads="1"/>
          </p:cNvPicPr>
          <p:nvPr/>
        </p:nvPicPr>
        <p:blipFill>
          <a:blip r:embed="rId8" cstate="print"/>
          <a:srcRect/>
          <a:stretch>
            <a:fillRect/>
          </a:stretch>
        </p:blipFill>
        <p:spPr bwMode="auto">
          <a:xfrm>
            <a:off x="7116266" y="2564904"/>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5056609" y="2564904"/>
            <a:ext cx="1171575" cy="466725"/>
          </a:xfrm>
          <a:prstGeom prst="rect">
            <a:avLst/>
          </a:prstGeom>
          <a:noFill/>
          <a:ln w="9525">
            <a:noFill/>
            <a:miter lim="800000"/>
            <a:headEnd/>
            <a:tailEnd/>
          </a:ln>
        </p:spPr>
      </p:pic>
      <p:sp>
        <p:nvSpPr>
          <p:cNvPr id="26" name="Rectangle 25"/>
          <p:cNvSpPr/>
          <p:nvPr/>
        </p:nvSpPr>
        <p:spPr>
          <a:xfrm>
            <a:off x="4572000" y="2204864"/>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BLACK</a:t>
            </a:r>
            <a:r>
              <a:rPr lang="fr-FR" dirty="0"/>
              <a:t>"</a:t>
            </a:r>
          </a:p>
        </p:txBody>
      </p:sp>
      <p:sp>
        <p:nvSpPr>
          <p:cNvPr id="27" name="Rectangle 26"/>
          <p:cNvSpPr/>
          <p:nvPr/>
        </p:nvSpPr>
        <p:spPr>
          <a:xfrm>
            <a:off x="5220072" y="3356992"/>
            <a:ext cx="3180679"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dasharray</a:t>
            </a:r>
            <a:r>
              <a:rPr lang="fr-FR" dirty="0"/>
              <a:t>="value"</a:t>
            </a:r>
          </a:p>
        </p:txBody>
      </p:sp>
      <p:sp>
        <p:nvSpPr>
          <p:cNvPr id="28" name="Rectangle 27"/>
          <p:cNvSpPr/>
          <p:nvPr/>
        </p:nvSpPr>
        <p:spPr>
          <a:xfrm>
            <a:off x="7164288" y="3707740"/>
            <a:ext cx="1460656" cy="369332"/>
          </a:xfrm>
          <a:prstGeom prst="rect">
            <a:avLst/>
          </a:prstGeom>
        </p:spPr>
        <p:txBody>
          <a:bodyPr wrap="none">
            <a:spAutoFit/>
          </a:bodyPr>
          <a:lstStyle/>
          <a:p>
            <a:r>
              <a:rPr lang="fr-FR" dirty="0"/>
              <a:t>"30,5,10,20"</a:t>
            </a:r>
          </a:p>
        </p:txBody>
      </p:sp>
      <p:pic>
        <p:nvPicPr>
          <p:cNvPr id="289807" name="Picture 15"/>
          <p:cNvPicPr>
            <a:picLocks noChangeAspect="1" noChangeArrowheads="1"/>
          </p:cNvPicPr>
          <p:nvPr/>
        </p:nvPicPr>
        <p:blipFill>
          <a:blip r:embed="rId10" cstate="print"/>
          <a:srcRect/>
          <a:stretch>
            <a:fillRect/>
          </a:stretch>
        </p:blipFill>
        <p:spPr bwMode="auto">
          <a:xfrm>
            <a:off x="7308304" y="4076303"/>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5148064" y="4077072"/>
            <a:ext cx="1200150" cy="476250"/>
          </a:xfrm>
          <a:prstGeom prst="rect">
            <a:avLst/>
          </a:prstGeom>
          <a:noFill/>
          <a:ln w="9525">
            <a:noFill/>
            <a:miter lim="800000"/>
            <a:headEnd/>
            <a:tailEnd/>
          </a:ln>
        </p:spPr>
      </p:pic>
      <p:sp>
        <p:nvSpPr>
          <p:cNvPr id="32" name="Rectangle 31"/>
          <p:cNvSpPr/>
          <p:nvPr/>
        </p:nvSpPr>
        <p:spPr>
          <a:xfrm>
            <a:off x="5292080" y="3717032"/>
            <a:ext cx="947695" cy="369332"/>
          </a:xfrm>
          <a:prstGeom prst="rect">
            <a:avLst/>
          </a:prstGeom>
        </p:spPr>
        <p:txBody>
          <a:bodyPr wrap="none">
            <a:spAutoFit/>
          </a:bodyPr>
          <a:lstStyle/>
          <a:p>
            <a:r>
              <a:rPr lang="fr-FR" dirty="0"/>
              <a:t>"40,10"</a:t>
            </a:r>
          </a:p>
        </p:txBody>
      </p:sp>
      <p:sp>
        <p:nvSpPr>
          <p:cNvPr id="33" name="Rectangle 32"/>
          <p:cNvSpPr/>
          <p:nvPr/>
        </p:nvSpPr>
        <p:spPr>
          <a:xfrm>
            <a:off x="5372472" y="6093296"/>
            <a:ext cx="2650084"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width</a:t>
            </a:r>
            <a:r>
              <a:rPr lang="fr-FR" dirty="0"/>
              <a:t>="value"</a:t>
            </a:r>
          </a:p>
        </p:txBody>
      </p:sp>
      <p:pic>
        <p:nvPicPr>
          <p:cNvPr id="289810" name="Picture 18"/>
          <p:cNvPicPr>
            <a:picLocks noChangeAspect="1" noChangeArrowheads="1"/>
          </p:cNvPicPr>
          <p:nvPr/>
        </p:nvPicPr>
        <p:blipFill>
          <a:blip r:embed="rId12" cstate="print"/>
          <a:srcRect/>
          <a:stretch>
            <a:fillRect/>
          </a:stretch>
        </p:blipFill>
        <p:spPr bwMode="auto">
          <a:xfrm>
            <a:off x="5440660" y="5229200"/>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7524328" y="5157192"/>
            <a:ext cx="720079" cy="448816"/>
          </a:xfrm>
          <a:prstGeom prst="rect">
            <a:avLst/>
          </a:prstGeom>
          <a:noFill/>
          <a:ln w="9525">
            <a:noFill/>
            <a:miter lim="800000"/>
            <a:headEnd/>
            <a:tailEnd/>
          </a:ln>
        </p:spPr>
      </p:pic>
      <p:sp>
        <p:nvSpPr>
          <p:cNvPr id="37" name="Rectangle 36"/>
          <p:cNvSpPr/>
          <p:nvPr/>
        </p:nvSpPr>
        <p:spPr>
          <a:xfrm>
            <a:off x="5372472" y="4869160"/>
            <a:ext cx="2832827"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opacity</a:t>
            </a:r>
            <a:r>
              <a:rPr lang="fr-FR" dirty="0"/>
              <a:t>="value"</a:t>
            </a:r>
          </a:p>
        </p:txBody>
      </p:sp>
      <p:sp>
        <p:nvSpPr>
          <p:cNvPr id="38" name="Rectangle 37"/>
          <p:cNvSpPr/>
          <p:nvPr/>
        </p:nvSpPr>
        <p:spPr>
          <a:xfrm>
            <a:off x="1403648" y="5147900"/>
            <a:ext cx="2042547" cy="369332"/>
          </a:xfrm>
          <a:prstGeom prst="rect">
            <a:avLst/>
          </a:prstGeom>
        </p:spPr>
        <p:txBody>
          <a:bodyPr wrap="none">
            <a:spAutoFit/>
          </a:bodyPr>
          <a:lstStyle/>
          <a:p>
            <a:r>
              <a:rPr lang="fr-FR" dirty="0"/>
              <a:t> </a:t>
            </a:r>
            <a:r>
              <a:rPr lang="fr-FR" b="1" dirty="0" err="1">
                <a:solidFill>
                  <a:srgbClr val="FF0000"/>
                </a:solidFill>
              </a:rPr>
              <a:t>opacity</a:t>
            </a:r>
            <a:r>
              <a:rPr lang="fr-FR" dirty="0"/>
              <a:t>="value" </a:t>
            </a:r>
          </a:p>
        </p:txBody>
      </p:sp>
      <p:sp>
        <p:nvSpPr>
          <p:cNvPr id="39" name="Rectangle 38"/>
          <p:cNvSpPr/>
          <p:nvPr/>
        </p:nvSpPr>
        <p:spPr>
          <a:xfrm>
            <a:off x="7020272" y="5301208"/>
            <a:ext cx="474810" cy="369332"/>
          </a:xfrm>
          <a:prstGeom prst="rect">
            <a:avLst/>
          </a:prstGeom>
        </p:spPr>
        <p:txBody>
          <a:bodyPr wrap="none">
            <a:spAutoFit/>
          </a:bodyPr>
          <a:lstStyle/>
          <a:p>
            <a:r>
              <a:rPr lang="fr-FR" dirty="0"/>
              <a:t>≈0</a:t>
            </a:r>
          </a:p>
        </p:txBody>
      </p:sp>
      <p:sp>
        <p:nvSpPr>
          <p:cNvPr id="40" name="Rectangle 39"/>
          <p:cNvSpPr/>
          <p:nvPr/>
        </p:nvSpPr>
        <p:spPr>
          <a:xfrm>
            <a:off x="6228184" y="5301208"/>
            <a:ext cx="433132" cy="369332"/>
          </a:xfrm>
          <a:prstGeom prst="rect">
            <a:avLst/>
          </a:prstGeom>
        </p:spPr>
        <p:txBody>
          <a:bodyPr wrap="none">
            <a:spAutoFit/>
          </a:bodyPr>
          <a:lstStyle/>
          <a:p>
            <a:r>
              <a:rPr lang="fr-FR" dirty="0"/>
              <a:t>≈1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JSON</a:t>
            </a:r>
          </a:p>
        </p:txBody>
      </p:sp>
      <p:sp>
        <p:nvSpPr>
          <p:cNvPr id="11" name="Espace réservé du texte 10"/>
          <p:cNvSpPr>
            <a:spLocks noGrp="1"/>
          </p:cNvSpPr>
          <p:nvPr>
            <p:ph type="body" idx="1"/>
          </p:nvPr>
        </p:nvSpPr>
        <p:spPr/>
        <p:txBody>
          <a:bodyPr/>
          <a:lstStyle/>
          <a:p>
            <a:r>
              <a:rPr lang="fr-FR" dirty="0"/>
              <a:t>Code JSON - geojson</a:t>
            </a:r>
          </a:p>
        </p:txBody>
      </p:sp>
      <p:sp>
        <p:nvSpPr>
          <p:cNvPr id="9" name="Espace réservé du contenu 8"/>
          <p:cNvSpPr>
            <a:spLocks noGrp="1"/>
          </p:cNvSpPr>
          <p:nvPr>
            <p:ph sz="half" idx="2"/>
          </p:nvPr>
        </p:nvSpPr>
        <p:spPr>
          <a:xfrm>
            <a:off x="214282" y="1785926"/>
            <a:ext cx="4283106" cy="4714908"/>
          </a:xfrm>
          <a:solidFill>
            <a:schemeClr val="bg1">
              <a:alpha val="38000"/>
            </a:schemeClr>
          </a:solidFill>
        </p:spPr>
        <p:txBody>
          <a:bodyPr>
            <a:normAutofit fontScale="70000" lnSpcReduction="20000"/>
          </a:bodyPr>
          <a:lstStyle/>
          <a:p>
            <a:pPr>
              <a:buNone/>
            </a:pPr>
            <a:r>
              <a:rPr lang="fr-FR" dirty="0"/>
              <a:t>{ </a:t>
            </a:r>
          </a:p>
          <a:p>
            <a:pPr>
              <a:buNone/>
            </a:pPr>
            <a:r>
              <a:rPr lang="fr-FR" dirty="0">
                <a:solidFill>
                  <a:srgbClr val="BA2121"/>
                </a:solidFill>
              </a:rPr>
              <a:t>	"type"</a:t>
            </a:r>
            <a:r>
              <a:rPr lang="fr-FR" dirty="0">
                <a:solidFill>
                  <a:srgbClr val="666666"/>
                </a:solidFill>
              </a:rPr>
              <a:t>:</a:t>
            </a:r>
            <a:r>
              <a:rPr lang="fr-FR" dirty="0"/>
              <a:t> </a:t>
            </a:r>
            <a:r>
              <a:rPr lang="fr-FR" dirty="0">
                <a:solidFill>
                  <a:srgbClr val="BA2121"/>
                </a:solidFill>
              </a:rPr>
              <a:t>"FeatureCollection"</a:t>
            </a:r>
            <a:r>
              <a:rPr lang="fr-FR" dirty="0"/>
              <a:t>, </a:t>
            </a:r>
          </a:p>
          <a:p>
            <a:pPr>
              <a:buNone/>
            </a:pPr>
            <a:r>
              <a:rPr lang="fr-FR" dirty="0">
                <a:solidFill>
                  <a:srgbClr val="BA2121"/>
                </a:solidFill>
              </a:rPr>
              <a:t>	"features"</a:t>
            </a:r>
            <a:r>
              <a:rPr lang="fr-FR" dirty="0">
                <a:solidFill>
                  <a:srgbClr val="666666"/>
                </a:solidFill>
              </a:rPr>
              <a:t>:</a:t>
            </a:r>
            <a:r>
              <a:rPr lang="fr-FR" dirty="0"/>
              <a:t> [ </a:t>
            </a:r>
          </a:p>
          <a:p>
            <a:pPr>
              <a:buNone/>
            </a:pPr>
            <a:r>
              <a:rPr lang="fr-FR" dirty="0"/>
              <a:t>		{ </a:t>
            </a:r>
          </a:p>
          <a:p>
            <a:pPr>
              <a:buNone/>
            </a:pPr>
            <a:r>
              <a:rPr lang="fr-FR" dirty="0">
                <a:solidFill>
                  <a:srgbClr val="BA2121"/>
                </a:solidFill>
              </a:rPr>
              <a:t>		    "type"</a:t>
            </a:r>
            <a:r>
              <a:rPr lang="fr-FR" dirty="0">
                <a:solidFill>
                  <a:srgbClr val="666666"/>
                </a:solidFill>
              </a:rPr>
              <a:t>:</a:t>
            </a:r>
            <a:r>
              <a:rPr lang="fr-FR" dirty="0"/>
              <a:t> </a:t>
            </a:r>
            <a:r>
              <a:rPr lang="fr-FR" dirty="0">
                <a:solidFill>
                  <a:srgbClr val="BA2121"/>
                </a:solidFill>
              </a:rPr>
              <a:t>"Feature"</a:t>
            </a:r>
            <a:r>
              <a:rPr lang="fr-FR" dirty="0"/>
              <a:t>, </a:t>
            </a:r>
          </a:p>
          <a:p>
            <a:pPr>
              <a:buNone/>
            </a:pPr>
            <a:r>
              <a:rPr lang="fr-FR" dirty="0">
                <a:solidFill>
                  <a:srgbClr val="BA2121"/>
                </a:solidFill>
              </a:rPr>
              <a:t>		    "geometry"</a:t>
            </a:r>
            <a:r>
              <a:rPr lang="fr-FR" dirty="0">
                <a:solidFill>
                  <a:srgbClr val="666666"/>
                </a:solidFill>
              </a:rPr>
              <a:t>:</a:t>
            </a:r>
            <a:r>
              <a:rPr lang="fr-FR" dirty="0"/>
              <a:t> { </a:t>
            </a:r>
          </a:p>
          <a:p>
            <a:pPr>
              <a:buNone/>
            </a:pPr>
            <a:r>
              <a:rPr lang="fr-FR" dirty="0">
                <a:solidFill>
                  <a:srgbClr val="BA2121"/>
                </a:solidFill>
              </a:rPr>
              <a:t>		           "type"</a:t>
            </a:r>
            <a:r>
              <a:rPr lang="fr-FR" dirty="0">
                <a:solidFill>
                  <a:srgbClr val="666666"/>
                </a:solidFill>
              </a:rPr>
              <a:t>:</a:t>
            </a:r>
            <a:r>
              <a:rPr lang="fr-FR" dirty="0"/>
              <a:t> </a:t>
            </a:r>
            <a:r>
              <a:rPr lang="fr-FR" dirty="0">
                <a:solidFill>
                  <a:srgbClr val="BA2121"/>
                </a:solidFill>
              </a:rPr>
              <a:t>"Point"</a:t>
            </a:r>
            <a:r>
              <a:rPr lang="fr-FR" dirty="0"/>
              <a:t>, 		           </a:t>
            </a:r>
            <a:r>
              <a:rPr lang="fr-FR" dirty="0">
                <a:solidFill>
                  <a:srgbClr val="BA2121"/>
                </a:solidFill>
              </a:rPr>
              <a:t>"coordinates"</a:t>
            </a:r>
            <a:r>
              <a:rPr lang="fr-FR" dirty="0">
                <a:solidFill>
                  <a:srgbClr val="666666"/>
                </a:solidFill>
              </a:rPr>
              <a:t>:</a:t>
            </a:r>
            <a:r>
              <a:rPr lang="fr-FR" dirty="0"/>
              <a:t> </a:t>
            </a:r>
          </a:p>
          <a:p>
            <a:pPr>
              <a:buNone/>
            </a:pPr>
            <a:r>
              <a:rPr lang="fr-FR" dirty="0"/>
              <a:t>			[</a:t>
            </a:r>
          </a:p>
          <a:p>
            <a:pPr>
              <a:buNone/>
            </a:pPr>
            <a:r>
              <a:rPr lang="fr-FR" dirty="0">
                <a:solidFill>
                  <a:srgbClr val="666666"/>
                </a:solidFill>
              </a:rPr>
              <a:t>			        102.0</a:t>
            </a:r>
            <a:r>
              <a:rPr lang="fr-FR" dirty="0"/>
              <a:t>, </a:t>
            </a:r>
            <a:r>
              <a:rPr lang="fr-FR" dirty="0">
                <a:solidFill>
                  <a:srgbClr val="666666"/>
                </a:solidFill>
              </a:rPr>
              <a:t>0.5</a:t>
            </a:r>
          </a:p>
          <a:p>
            <a:pPr>
              <a:buNone/>
            </a:pPr>
            <a:r>
              <a:rPr lang="fr-FR" dirty="0"/>
              <a:t>			] </a:t>
            </a:r>
          </a:p>
          <a:p>
            <a:pPr>
              <a:buNone/>
            </a:pPr>
            <a:r>
              <a:rPr lang="fr-FR" dirty="0"/>
              <a:t>		       }, </a:t>
            </a:r>
          </a:p>
          <a:p>
            <a:pPr>
              <a:buNone/>
            </a:pPr>
            <a:r>
              <a:rPr lang="fr-FR" dirty="0">
                <a:solidFill>
                  <a:srgbClr val="BA2121"/>
                </a:solidFill>
              </a:rPr>
              <a:t>		      "properties"</a:t>
            </a:r>
            <a:r>
              <a:rPr lang="fr-FR" dirty="0">
                <a:solidFill>
                  <a:srgbClr val="666666"/>
                </a:solidFill>
              </a:rPr>
              <a:t>:</a:t>
            </a:r>
            <a:r>
              <a:rPr lang="fr-FR" dirty="0"/>
              <a:t> </a:t>
            </a:r>
          </a:p>
          <a:p>
            <a:pPr>
              <a:buNone/>
            </a:pPr>
            <a:r>
              <a:rPr lang="fr-FR" dirty="0"/>
              <a:t>			{ </a:t>
            </a:r>
            <a:r>
              <a:rPr lang="fr-FR" dirty="0">
                <a:solidFill>
                  <a:srgbClr val="BA2121"/>
                </a:solidFill>
              </a:rPr>
              <a:t>"prop0"</a:t>
            </a:r>
            <a:r>
              <a:rPr lang="fr-FR" dirty="0">
                <a:solidFill>
                  <a:srgbClr val="666666"/>
                </a:solidFill>
              </a:rPr>
              <a:t>:</a:t>
            </a:r>
            <a:r>
              <a:rPr lang="fr-FR" dirty="0"/>
              <a:t> </a:t>
            </a:r>
            <a:r>
              <a:rPr lang="fr-FR" dirty="0">
                <a:solidFill>
                  <a:srgbClr val="BA2121"/>
                </a:solidFill>
              </a:rPr>
              <a:t>"value0"</a:t>
            </a:r>
            <a:r>
              <a:rPr lang="fr-FR" dirty="0"/>
              <a:t> } </a:t>
            </a:r>
          </a:p>
          <a:p>
            <a:pPr>
              <a:buNone/>
            </a:pPr>
            <a:r>
              <a:rPr lang="fr-FR" dirty="0"/>
              <a:t>		}, {</a:t>
            </a:r>
            <a:r>
              <a:rPr lang="fr-FR" dirty="0">
                <a:solidFill>
                  <a:srgbClr val="BA2121"/>
                </a:solidFill>
              </a:rPr>
              <a:t>"type"</a:t>
            </a:r>
            <a:r>
              <a:rPr lang="fr-FR" dirty="0">
                <a:solidFill>
                  <a:srgbClr val="666666"/>
                </a:solidFill>
              </a:rPr>
              <a:t>:</a:t>
            </a:r>
            <a:r>
              <a:rPr lang="fr-FR" dirty="0"/>
              <a:t> </a:t>
            </a:r>
            <a:r>
              <a:rPr lang="fr-FR" dirty="0">
                <a:solidFill>
                  <a:srgbClr val="BA2121"/>
                </a:solidFill>
              </a:rPr>
              <a:t>"Feature"</a:t>
            </a:r>
            <a:r>
              <a:rPr lang="fr-FR" dirty="0"/>
              <a:t>, </a:t>
            </a:r>
            <a:r>
              <a:rPr lang="fr-FR" i="1" dirty="0"/>
              <a:t>[…]</a:t>
            </a:r>
            <a:r>
              <a:rPr lang="fr-FR" dirty="0"/>
              <a:t>}</a:t>
            </a:r>
          </a:p>
          <a:p>
            <a:pPr>
              <a:buNone/>
            </a:pPr>
            <a:r>
              <a:rPr lang="fr-FR" dirty="0"/>
              <a:t>	] </a:t>
            </a:r>
          </a:p>
          <a:p>
            <a:pPr>
              <a:buNone/>
            </a:pPr>
            <a:r>
              <a:rPr lang="fr-FR" dirty="0"/>
              <a:t>}</a:t>
            </a:r>
          </a:p>
        </p:txBody>
      </p:sp>
      <p:sp>
        <p:nvSpPr>
          <p:cNvPr id="12" name="Espace réservé du texte 11"/>
          <p:cNvSpPr>
            <a:spLocks noGrp="1"/>
          </p:cNvSpPr>
          <p:nvPr>
            <p:ph type="body" sz="quarter" idx="3"/>
          </p:nvPr>
        </p:nvSpPr>
        <p:spPr/>
        <p:txBody>
          <a:bodyPr/>
          <a:lstStyle/>
          <a:p>
            <a:r>
              <a:rPr lang="fr-FR" dirty="0"/>
              <a:t>Représentation</a:t>
            </a:r>
          </a:p>
        </p:txBody>
      </p:sp>
      <p:sp>
        <p:nvSpPr>
          <p:cNvPr id="13" name="Espace réservé du contenu 12"/>
          <p:cNvSpPr>
            <a:spLocks noGrp="1"/>
          </p:cNvSpPr>
          <p:nvPr>
            <p:ph sz="quarter" idx="4"/>
          </p:nvPr>
        </p:nvSpPr>
        <p:spPr>
          <a:xfrm>
            <a:off x="4645025" y="1785926"/>
            <a:ext cx="4284693" cy="4714908"/>
          </a:xfrm>
        </p:spPr>
        <p:txBody>
          <a:bodyPr/>
          <a:lstStyle/>
          <a:p>
            <a:r>
              <a:rPr lang="fr-FR" dirty="0"/>
              <a:t>Association </a:t>
            </a:r>
          </a:p>
          <a:p>
            <a:pPr lvl="1"/>
            <a:r>
              <a:rPr lang="fr-FR" dirty="0"/>
              <a:t>"Clef"	Toujours entre " "</a:t>
            </a:r>
          </a:p>
          <a:p>
            <a:pPr lvl="1"/>
            <a:r>
              <a:rPr lang="fr-FR" dirty="0"/>
              <a:t>Valeur	Plusieurs types</a:t>
            </a:r>
          </a:p>
          <a:p>
            <a:pPr lvl="1"/>
            <a:endParaRPr lang="fr-FR" dirty="0"/>
          </a:p>
          <a:p>
            <a:pPr lvl="2"/>
            <a:r>
              <a:rPr lang="fr-FR" dirty="0"/>
              <a:t>Array</a:t>
            </a:r>
          </a:p>
          <a:p>
            <a:pPr lvl="3"/>
            <a:r>
              <a:rPr lang="fr-FR" b="1" dirty="0"/>
              <a:t>[</a:t>
            </a:r>
            <a:r>
              <a:rPr lang="fr-FR" dirty="0"/>
              <a:t>  </a:t>
            </a:r>
            <a:r>
              <a:rPr lang="fr-FR" i="1" dirty="0"/>
              <a:t>items</a:t>
            </a:r>
            <a:r>
              <a:rPr lang="fr-FR" dirty="0"/>
              <a:t> </a:t>
            </a:r>
            <a:r>
              <a:rPr lang="fr-FR" b="1" dirty="0"/>
              <a:t>]</a:t>
            </a:r>
            <a:endParaRPr lang="fr-FR" dirty="0"/>
          </a:p>
          <a:p>
            <a:pPr lvl="2"/>
            <a:r>
              <a:rPr lang="fr-FR" dirty="0"/>
              <a:t>Number</a:t>
            </a:r>
          </a:p>
          <a:p>
            <a:pPr lvl="2"/>
            <a:endParaRPr lang="fr-FR" dirty="0"/>
          </a:p>
          <a:p>
            <a:pPr lvl="2"/>
            <a:r>
              <a:rPr lang="fr-FR" dirty="0"/>
              <a:t>Objet</a:t>
            </a:r>
          </a:p>
          <a:p>
            <a:pPr lvl="3"/>
            <a:r>
              <a:rPr lang="fr-FR" b="1" dirty="0"/>
              <a:t>{</a:t>
            </a:r>
            <a:r>
              <a:rPr lang="fr-FR" dirty="0"/>
              <a:t> contenu </a:t>
            </a:r>
            <a:r>
              <a:rPr lang="fr-FR" b="1" dirty="0"/>
              <a:t>}</a:t>
            </a:r>
          </a:p>
          <a:p>
            <a:pPr lvl="2"/>
            <a:r>
              <a:rPr lang="fr-FR" dirty="0"/>
              <a:t>String</a:t>
            </a:r>
          </a:p>
          <a:p>
            <a:pPr lvl="3"/>
            <a:r>
              <a:rPr lang="fr-FR" b="1" dirty="0"/>
              <a:t>"</a:t>
            </a:r>
            <a:r>
              <a:rPr lang="fr-FR" dirty="0"/>
              <a:t>Valeur de la chaine</a:t>
            </a:r>
            <a:r>
              <a:rPr lang="fr-FR" b="1" dirty="0"/>
              <a:t>"</a:t>
            </a:r>
          </a:p>
          <a:p>
            <a:r>
              <a:rPr lang="fr-FR" dirty="0"/>
              <a:t>Séparateur de champs </a:t>
            </a:r>
            <a:r>
              <a:rPr lang="fr-FR" dirty="0">
                <a:sym typeface="Wingdings" pitchFamily="2" charset="2"/>
              </a:rPr>
              <a:t> '</a:t>
            </a:r>
            <a:r>
              <a:rPr lang="fr-FR" b="1" dirty="0">
                <a:sym typeface="Wingdings" pitchFamily="2" charset="2"/>
              </a:rPr>
              <a:t>,</a:t>
            </a:r>
            <a:r>
              <a:rPr lang="fr-FR" dirty="0">
                <a:sym typeface="Wingdings" pitchFamily="2" charset="2"/>
              </a:rPr>
              <a:t>' </a:t>
            </a:r>
            <a:endParaRPr lang="fr-FR" dirty="0"/>
          </a:p>
          <a:p>
            <a:pPr lvl="2"/>
            <a:endParaRPr lang="fr-FR" dirty="0"/>
          </a:p>
          <a:p>
            <a:pPr lvl="2"/>
            <a:endParaRPr lang="fr-FR" dirty="0"/>
          </a:p>
        </p:txBody>
      </p:sp>
      <p:sp>
        <p:nvSpPr>
          <p:cNvPr id="14" name="Rectangle à coins arrondis 13"/>
          <p:cNvSpPr/>
          <p:nvPr/>
        </p:nvSpPr>
        <p:spPr>
          <a:xfrm>
            <a:off x="642910" y="2071678"/>
            <a:ext cx="642942" cy="285752"/>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à coins arrondis 14"/>
          <p:cNvSpPr/>
          <p:nvPr/>
        </p:nvSpPr>
        <p:spPr>
          <a:xfrm>
            <a:off x="642910" y="2357430"/>
            <a:ext cx="1000132" cy="285752"/>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à coins arrondis 15"/>
          <p:cNvSpPr/>
          <p:nvPr/>
        </p:nvSpPr>
        <p:spPr>
          <a:xfrm>
            <a:off x="5429256" y="2214554"/>
            <a:ext cx="642942" cy="357190"/>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ectangle à coins arrondis 16"/>
          <p:cNvSpPr/>
          <p:nvPr/>
        </p:nvSpPr>
        <p:spPr>
          <a:xfrm>
            <a:off x="5429256" y="2643182"/>
            <a:ext cx="785818" cy="357190"/>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à coins arrondis 17"/>
          <p:cNvSpPr/>
          <p:nvPr/>
        </p:nvSpPr>
        <p:spPr>
          <a:xfrm>
            <a:off x="1285852" y="2071678"/>
            <a:ext cx="1928826" cy="285752"/>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à coins arrondis 18"/>
          <p:cNvSpPr/>
          <p:nvPr/>
        </p:nvSpPr>
        <p:spPr>
          <a:xfrm>
            <a:off x="2000232" y="2786058"/>
            <a:ext cx="1000132" cy="285752"/>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à coins arrondis 19"/>
          <p:cNvSpPr/>
          <p:nvPr/>
        </p:nvSpPr>
        <p:spPr>
          <a:xfrm>
            <a:off x="1285852" y="2786058"/>
            <a:ext cx="642942" cy="285752"/>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à coins arrondis 20"/>
          <p:cNvSpPr/>
          <p:nvPr/>
        </p:nvSpPr>
        <p:spPr>
          <a:xfrm>
            <a:off x="2071670" y="3786190"/>
            <a:ext cx="1643074" cy="785818"/>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Rectangle à coins arrondis 21"/>
          <p:cNvSpPr/>
          <p:nvPr/>
        </p:nvSpPr>
        <p:spPr>
          <a:xfrm>
            <a:off x="2071670" y="5072074"/>
            <a:ext cx="1928826" cy="357190"/>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à coins arrondis 22"/>
          <p:cNvSpPr/>
          <p:nvPr/>
        </p:nvSpPr>
        <p:spPr>
          <a:xfrm>
            <a:off x="2500298" y="3938590"/>
            <a:ext cx="500066" cy="490542"/>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4" name="Groupe 33"/>
          <p:cNvGrpSpPr/>
          <p:nvPr/>
        </p:nvGrpSpPr>
        <p:grpSpPr>
          <a:xfrm>
            <a:off x="5500694" y="3929066"/>
            <a:ext cx="1357322" cy="500066"/>
            <a:chOff x="5572132" y="3929066"/>
            <a:chExt cx="1357322" cy="500066"/>
          </a:xfrm>
        </p:grpSpPr>
        <p:sp>
          <p:nvSpPr>
            <p:cNvPr id="24" name="Rectangle à coins arrondis 23"/>
            <p:cNvSpPr/>
            <p:nvPr/>
          </p:nvSpPr>
          <p:spPr>
            <a:xfrm>
              <a:off x="5572132" y="3929066"/>
              <a:ext cx="1357322" cy="500066"/>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Rectangle à coins arrondis 24"/>
            <p:cNvSpPr/>
            <p:nvPr/>
          </p:nvSpPr>
          <p:spPr>
            <a:xfrm>
              <a:off x="5581656" y="3929066"/>
              <a:ext cx="1347798" cy="490542"/>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35" name="Groupe 34"/>
          <p:cNvGrpSpPr/>
          <p:nvPr/>
        </p:nvGrpSpPr>
        <p:grpSpPr>
          <a:xfrm>
            <a:off x="5562608" y="4572008"/>
            <a:ext cx="1081094" cy="357190"/>
            <a:chOff x="5562608" y="4643446"/>
            <a:chExt cx="1081094" cy="357190"/>
          </a:xfrm>
        </p:grpSpPr>
        <p:sp>
          <p:nvSpPr>
            <p:cNvPr id="26" name="Rectangle à coins arrondis 25"/>
            <p:cNvSpPr/>
            <p:nvPr/>
          </p:nvSpPr>
          <p:spPr>
            <a:xfrm>
              <a:off x="5562608" y="4643446"/>
              <a:ext cx="1081094" cy="357190"/>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Rectangle à coins arrondis 26"/>
            <p:cNvSpPr/>
            <p:nvPr/>
          </p:nvSpPr>
          <p:spPr>
            <a:xfrm>
              <a:off x="5572132" y="4643446"/>
              <a:ext cx="1071570" cy="357190"/>
            </a:xfrm>
            <a:prstGeom prst="roundRect">
              <a:avLst/>
            </a:prstGeom>
            <a:solidFill>
              <a:srgbClr val="FFFF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8" name="Rectangle à coins arrondis 27"/>
          <p:cNvSpPr/>
          <p:nvPr/>
        </p:nvSpPr>
        <p:spPr>
          <a:xfrm>
            <a:off x="5643570" y="3286124"/>
            <a:ext cx="928694" cy="428628"/>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à coins arrondis 29"/>
          <p:cNvSpPr/>
          <p:nvPr/>
        </p:nvSpPr>
        <p:spPr>
          <a:xfrm>
            <a:off x="5572132" y="5214950"/>
            <a:ext cx="1071570" cy="428628"/>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à coins arrondis 30"/>
          <p:cNvSpPr/>
          <p:nvPr/>
        </p:nvSpPr>
        <p:spPr>
          <a:xfrm>
            <a:off x="2428860" y="3357562"/>
            <a:ext cx="714380" cy="285752"/>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à coins arrondis 31"/>
          <p:cNvSpPr/>
          <p:nvPr/>
        </p:nvSpPr>
        <p:spPr>
          <a:xfrm>
            <a:off x="2143108" y="5357826"/>
            <a:ext cx="714380" cy="285752"/>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Rectangle à coins arrondis 32"/>
          <p:cNvSpPr/>
          <p:nvPr/>
        </p:nvSpPr>
        <p:spPr>
          <a:xfrm>
            <a:off x="2071670" y="5072074"/>
            <a:ext cx="1928826" cy="357190"/>
          </a:xfrm>
          <a:prstGeom prst="roundRect">
            <a:avLst/>
          </a:prstGeom>
          <a:solidFill>
            <a:srgbClr val="FFFF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6" name="Picture 5" descr="C:\Users\Alex\Desktop\unnamed.png"/>
          <p:cNvPicPr>
            <a:picLocks noChangeAspect="1" noChangeArrowheads="1"/>
          </p:cNvPicPr>
          <p:nvPr/>
        </p:nvPicPr>
        <p:blipFill>
          <a:blip r:embed="rId3"/>
          <a:srcRect/>
          <a:stretch>
            <a:fillRect/>
          </a:stretch>
        </p:blipFill>
        <p:spPr bwMode="auto">
          <a:xfrm>
            <a:off x="6929454" y="0"/>
            <a:ext cx="2214546" cy="2214546"/>
          </a:xfrm>
          <a:prstGeom prst="rect">
            <a:avLst/>
          </a:prstGeom>
          <a:noFill/>
        </p:spPr>
      </p:pic>
      <p:sp>
        <p:nvSpPr>
          <p:cNvPr id="37" name="ZoneTexte 36"/>
          <p:cNvSpPr txBox="1"/>
          <p:nvPr/>
        </p:nvSpPr>
        <p:spPr>
          <a:xfrm rot="21302040">
            <a:off x="7076544" y="405666"/>
            <a:ext cx="1857388" cy="1477328"/>
          </a:xfrm>
          <a:prstGeom prst="rect">
            <a:avLst/>
          </a:prstGeom>
          <a:noFill/>
        </p:spPr>
        <p:txBody>
          <a:bodyPr wrap="square" rtlCol="0">
            <a:spAutoFit/>
          </a:bodyPr>
          <a:lstStyle/>
          <a:p>
            <a:pPr algn="ctr"/>
            <a:r>
              <a:rPr lang="fr-FR" dirty="0">
                <a:latin typeface="Permanent Marker" pitchFamily="2" charset="0"/>
                <a:ea typeface="Permanent Marker" pitchFamily="2" charset="0"/>
              </a:rPr>
              <a:t>Un flux est toujours </a:t>
            </a:r>
          </a:p>
          <a:p>
            <a:pPr algn="ctr"/>
            <a:r>
              <a:rPr lang="fr-FR" dirty="0">
                <a:latin typeface="Permanent Marker" pitchFamily="2" charset="0"/>
                <a:ea typeface="Permanent Marker" pitchFamily="2" charset="0"/>
              </a:rPr>
              <a:t>contenu entre </a:t>
            </a:r>
          </a:p>
          <a:p>
            <a:pPr algn="ctr"/>
            <a:r>
              <a:rPr lang="fr-FR" i="1" dirty="0">
                <a:latin typeface="Permanent Marker" pitchFamily="2" charset="0"/>
                <a:ea typeface="Permanent Marker" pitchFamily="2" charset="0"/>
              </a:rPr>
              <a:t>{ … } </a:t>
            </a:r>
          </a:p>
          <a:p>
            <a:pPr algn="ctr"/>
            <a:r>
              <a:rPr lang="fr-FR" dirty="0">
                <a:latin typeface="Permanent Marker" pitchFamily="2" charset="0"/>
                <a:ea typeface="Permanent Marker" pitchFamily="2" charset="0"/>
              </a:rPr>
              <a:t>principales</a:t>
            </a:r>
          </a:p>
        </p:txBody>
      </p:sp>
      <p:sp>
        <p:nvSpPr>
          <p:cNvPr id="38" name="Rectangle à coins arrondis 37"/>
          <p:cNvSpPr/>
          <p:nvPr/>
        </p:nvSpPr>
        <p:spPr>
          <a:xfrm>
            <a:off x="3071802" y="3929066"/>
            <a:ext cx="500066" cy="490542"/>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220</a:t>
            </a:fld>
            <a:endParaRPr lang="fr-F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00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221</a:t>
            </a:fld>
            <a:endParaRPr lang="fr-F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70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222</a:t>
            </a:fld>
            <a:endParaRPr lang="fr-F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223</a:t>
            </a:fld>
            <a:endParaRPr lang="fr-FR"/>
          </a:p>
        </p:txBody>
      </p:sp>
      <p:pic>
        <p:nvPicPr>
          <p:cNvPr id="45059" name="Picture 3"/>
          <p:cNvPicPr>
            <a:picLocks noChangeAspect="1" noChangeArrowheads="1"/>
          </p:cNvPicPr>
          <p:nvPr/>
        </p:nvPicPr>
        <p:blipFill>
          <a:blip r:embed="rId3" cstate="print"/>
          <a:srcRect/>
          <a:stretch>
            <a:fillRect/>
          </a:stretch>
        </p:blipFill>
        <p:spPr bwMode="auto">
          <a:xfrm>
            <a:off x="755576" y="4581128"/>
            <a:ext cx="1790700" cy="1724025"/>
          </a:xfrm>
          <a:prstGeom prst="rect">
            <a:avLst/>
          </a:prstGeom>
          <a:noFill/>
          <a:ln w="9525">
            <a:noFill/>
            <a:miter lim="800000"/>
            <a:headEnd/>
            <a:tailEnd/>
          </a:ln>
        </p:spPr>
      </p:pic>
      <p:sp>
        <p:nvSpPr>
          <p:cNvPr id="13" name="ZoneTexte 12"/>
          <p:cNvSpPr txBox="1"/>
          <p:nvPr/>
        </p:nvSpPr>
        <p:spPr>
          <a:xfrm>
            <a:off x="571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t>&lt;</a:t>
            </a:r>
            <a:r>
              <a:rPr lang="en-US" sz="1600" b="1" dirty="0" err="1"/>
              <a:t>defs</a:t>
            </a:r>
            <a:r>
              <a:rPr lang="en-US" sz="1600" dirty="0"/>
              <a:t>&gt;</a:t>
            </a:r>
          </a:p>
          <a:p>
            <a:r>
              <a:rPr lang="en-US" sz="1600" dirty="0"/>
              <a:t>    &lt;</a:t>
            </a:r>
            <a:r>
              <a:rPr lang="en-US" sz="1600" b="1" dirty="0" err="1"/>
              <a:t>linearGradient</a:t>
            </a:r>
            <a:r>
              <a:rPr lang="en-US" sz="1600" dirty="0"/>
              <a:t> </a:t>
            </a:r>
            <a:r>
              <a:rPr lang="en-US" sz="1600" b="1" dirty="0"/>
              <a:t>x1</a:t>
            </a:r>
            <a:r>
              <a:rPr lang="en-US" sz="1600" dirty="0"/>
              <a:t>="0" </a:t>
            </a:r>
            <a:r>
              <a:rPr lang="en-US" sz="1600" b="1" dirty="0"/>
              <a:t>x2</a:t>
            </a:r>
            <a:r>
              <a:rPr lang="en-US" sz="1600" dirty="0"/>
              <a:t>="100%"    </a:t>
            </a:r>
          </a:p>
          <a:p>
            <a:r>
              <a:rPr lang="en-US" sz="1600" b="1" dirty="0"/>
              <a:t>            y1</a:t>
            </a:r>
            <a:r>
              <a:rPr lang="en-US" sz="1600" dirty="0"/>
              <a:t>="0"  </a:t>
            </a:r>
            <a:r>
              <a:rPr lang="en-US" sz="1600" b="1" dirty="0"/>
              <a:t>y2</a:t>
            </a:r>
            <a:r>
              <a:rPr lang="en-US" sz="1600" dirty="0"/>
              <a:t>="100%" </a:t>
            </a:r>
            <a:r>
              <a:rPr lang="en-US" sz="1600" b="1" dirty="0"/>
              <a:t>id</a:t>
            </a:r>
            <a:r>
              <a:rPr lang="en-US" sz="1600" dirty="0"/>
              <a:t>="</a:t>
            </a:r>
            <a:r>
              <a:rPr lang="en-US" sz="1600" dirty="0" err="1"/>
              <a:t>MyGradient</a:t>
            </a:r>
            <a:r>
              <a:rPr lang="en-US" sz="1600" dirty="0"/>
              <a:t>"&gt;</a:t>
            </a:r>
          </a:p>
          <a:p>
            <a:r>
              <a:rPr lang="en-US" sz="1600" dirty="0"/>
              <a:t>       &lt;</a:t>
            </a:r>
            <a:r>
              <a:rPr lang="en-US" sz="1600" b="1" dirty="0"/>
              <a:t>stop offset</a:t>
            </a:r>
            <a:r>
              <a:rPr lang="en-US" sz="1600" dirty="0"/>
              <a:t>="5%" </a:t>
            </a:r>
            <a:r>
              <a:rPr lang="en-US" sz="1600" b="1" dirty="0"/>
              <a:t>stop-color</a:t>
            </a:r>
            <a:r>
              <a:rPr lang="en-US" sz="1600" dirty="0"/>
              <a:t>="yellow"/&gt;</a:t>
            </a:r>
          </a:p>
          <a:p>
            <a:r>
              <a:rPr lang="en-US" sz="1600" dirty="0"/>
              <a:t>          &lt;</a:t>
            </a:r>
            <a:r>
              <a:rPr lang="en-US" sz="1600" b="1" dirty="0"/>
              <a:t>stop offset</a:t>
            </a:r>
            <a:r>
              <a:rPr lang="en-US" sz="1600" dirty="0"/>
              <a:t>="95%" </a:t>
            </a:r>
            <a:r>
              <a:rPr lang="en-US" sz="1600" b="1" dirty="0"/>
              <a:t>stop-color</a:t>
            </a:r>
            <a:r>
              <a:rPr lang="en-US" sz="1600" dirty="0"/>
              <a:t>="red"/&gt;</a:t>
            </a:r>
          </a:p>
          <a:p>
            <a:r>
              <a:rPr lang="en-US" sz="1600" dirty="0"/>
              <a:t>   &lt;/</a:t>
            </a:r>
            <a:r>
              <a:rPr lang="en-US" sz="1600" b="1" dirty="0" err="1"/>
              <a:t>linearGradient</a:t>
            </a:r>
            <a:r>
              <a:rPr lang="en-US" sz="1600" dirty="0"/>
              <a:t>&gt;</a:t>
            </a:r>
          </a:p>
          <a:p>
            <a:r>
              <a:rPr lang="en-US" sz="1600" dirty="0"/>
              <a:t>&lt;/</a:t>
            </a:r>
            <a:r>
              <a:rPr lang="en-US" sz="1600" b="1" dirty="0" err="1"/>
              <a:t>defs</a:t>
            </a:r>
            <a:r>
              <a:rPr lang="en-US" sz="1600" dirty="0"/>
              <a:t>&gt;</a:t>
            </a:r>
            <a:endParaRPr lang="fr-FR" sz="1600" dirty="0"/>
          </a:p>
        </p:txBody>
      </p:sp>
      <p:sp>
        <p:nvSpPr>
          <p:cNvPr id="14" name="ZoneTexte 13"/>
          <p:cNvSpPr txBox="1"/>
          <p:nvPr/>
        </p:nvSpPr>
        <p:spPr>
          <a:xfrm>
            <a:off x="3203848" y="4505052"/>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t>&lt;</a:t>
            </a:r>
            <a:r>
              <a:rPr lang="fr-FR" sz="1400" b="1" dirty="0" err="1"/>
              <a:t>defs</a:t>
            </a:r>
            <a:r>
              <a:rPr lang="fr-FR" sz="1400" b="1" dirty="0"/>
              <a:t>&gt;</a:t>
            </a:r>
          </a:p>
          <a:p>
            <a:r>
              <a:rPr lang="fr-FR" sz="1400" b="1" dirty="0"/>
              <a:t>    &lt;</a:t>
            </a:r>
            <a:r>
              <a:rPr lang="fr-FR" sz="1400" b="1" dirty="0" err="1"/>
              <a:t>radialGradient</a:t>
            </a:r>
            <a:r>
              <a:rPr lang="fr-FR" sz="1400" b="1" dirty="0"/>
              <a:t> id="grad1" </a:t>
            </a:r>
            <a:r>
              <a:rPr lang="fr-FR" sz="1400" b="1" dirty="0" err="1"/>
              <a:t>cx</a:t>
            </a:r>
            <a:r>
              <a:rPr lang="fr-FR" sz="1400" b="1" dirty="0"/>
              <a:t>="50%" </a:t>
            </a:r>
            <a:r>
              <a:rPr lang="fr-FR" sz="1400" b="1" dirty="0" err="1"/>
              <a:t>cy</a:t>
            </a:r>
            <a:r>
              <a:rPr lang="fr-FR" sz="1400" b="1" dirty="0"/>
              <a:t>="50%" </a:t>
            </a:r>
          </a:p>
          <a:p>
            <a:r>
              <a:rPr lang="fr-FR" sz="1400" b="1" dirty="0"/>
              <a:t>		            r="50%" fx="33%" fy="33%"&gt;</a:t>
            </a:r>
          </a:p>
          <a:p>
            <a:r>
              <a:rPr lang="en-US" sz="1400" b="1" dirty="0"/>
              <a:t>          &lt;stop offset="0%" stop-color="white” </a:t>
            </a:r>
          </a:p>
          <a:p>
            <a:r>
              <a:rPr lang="en-US" sz="1400" b="1" dirty="0"/>
              <a:t>			       stop-opacity="0"/&gt;</a:t>
            </a:r>
          </a:p>
          <a:p>
            <a:r>
              <a:rPr lang="en-US" sz="1400" b="1" dirty="0"/>
              <a:t>         &lt;stop offset="100%"  stop-color="</a:t>
            </a:r>
            <a:r>
              <a:rPr lang="en-US" sz="1400" b="1" dirty="0" err="1"/>
              <a:t>darksilver</a:t>
            </a:r>
            <a:r>
              <a:rPr lang="en-US" sz="1400" b="1" dirty="0"/>
              <a:t>“</a:t>
            </a:r>
          </a:p>
          <a:p>
            <a:r>
              <a:rPr lang="en-US" sz="1400" b="1" dirty="0"/>
              <a:t>			         stop-opacity="1"/&gt;</a:t>
            </a:r>
          </a:p>
          <a:p>
            <a:r>
              <a:rPr lang="fr-FR" sz="1400" b="1" dirty="0"/>
              <a:t>    &lt;/</a:t>
            </a:r>
            <a:r>
              <a:rPr lang="fr-FR" sz="1400" b="1" dirty="0" err="1"/>
              <a:t>radialGradient</a:t>
            </a:r>
            <a:r>
              <a:rPr lang="fr-FR" sz="1400" b="1" dirty="0"/>
              <a:t>&gt;</a:t>
            </a:r>
          </a:p>
          <a:p>
            <a:r>
              <a:rPr lang="fr-FR" sz="1400" b="1" dirty="0"/>
              <a:t>&lt;/</a:t>
            </a:r>
            <a:r>
              <a:rPr lang="fr-FR" sz="1400" b="1" dirty="0" err="1"/>
              <a:t>defs</a:t>
            </a:r>
            <a:r>
              <a:rPr lang="fr-FR" sz="1400" b="1" dirty="0"/>
              <a:t>&gt;</a:t>
            </a:r>
          </a:p>
        </p:txBody>
      </p:sp>
      <p:pic>
        <p:nvPicPr>
          <p:cNvPr id="45061" name="Picture 5"/>
          <p:cNvPicPr>
            <a:picLocks noChangeAspect="1" noChangeArrowheads="1"/>
          </p:cNvPicPr>
          <p:nvPr/>
        </p:nvPicPr>
        <p:blipFill>
          <a:blip r:embed="rId4" cstate="print"/>
          <a:srcRect/>
          <a:stretch>
            <a:fillRect/>
          </a:stretch>
        </p:blipFill>
        <p:spPr bwMode="auto">
          <a:xfrm>
            <a:off x="6011811" y="1928802"/>
            <a:ext cx="1774899" cy="1886859"/>
          </a:xfrm>
          <a:prstGeom prst="rect">
            <a:avLst/>
          </a:prstGeom>
          <a:noFill/>
          <a:ln w="9525">
            <a:noFill/>
            <a:miter lim="800000"/>
            <a:headEnd/>
            <a:tailEnd/>
          </a:ln>
        </p:spPr>
      </p:pic>
      <p:cxnSp>
        <p:nvCxnSpPr>
          <p:cNvPr id="15" name="Connecteur droit 14"/>
          <p:cNvCxnSpPr/>
          <p:nvPr/>
        </p:nvCxnSpPr>
        <p:spPr>
          <a:xfrm rot="16200000" flipH="1">
            <a:off x="-35751"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785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626976" y="4357694"/>
            <a:ext cx="301686" cy="369332"/>
          </a:xfrm>
          <a:prstGeom prst="rect">
            <a:avLst/>
          </a:prstGeom>
          <a:noFill/>
        </p:spPr>
        <p:txBody>
          <a:bodyPr wrap="none" rtlCol="0">
            <a:spAutoFit/>
          </a:bodyPr>
          <a:lstStyle/>
          <a:p>
            <a:r>
              <a:rPr lang="fr-FR" dirty="0"/>
              <a:t>0</a:t>
            </a:r>
          </a:p>
        </p:txBody>
      </p:sp>
      <p:sp>
        <p:nvSpPr>
          <p:cNvPr id="21" name="ZoneTexte 20"/>
          <p:cNvSpPr txBox="1"/>
          <p:nvPr/>
        </p:nvSpPr>
        <p:spPr>
          <a:xfrm rot="15991824">
            <a:off x="480806" y="5917188"/>
            <a:ext cx="585417" cy="369332"/>
          </a:xfrm>
          <a:prstGeom prst="rect">
            <a:avLst/>
          </a:prstGeom>
          <a:noFill/>
        </p:spPr>
        <p:txBody>
          <a:bodyPr wrap="none" rtlCol="0">
            <a:spAutoFit/>
          </a:bodyPr>
          <a:lstStyle/>
          <a:p>
            <a:r>
              <a:rPr lang="fr-FR" sz="1100" dirty="0"/>
              <a:t>100</a:t>
            </a:r>
            <a:r>
              <a:rPr lang="fr-FR" dirty="0"/>
              <a:t>%</a:t>
            </a:r>
          </a:p>
        </p:txBody>
      </p:sp>
      <p:sp>
        <p:nvSpPr>
          <p:cNvPr id="23" name="ZoneTexte 22"/>
          <p:cNvSpPr txBox="1"/>
          <p:nvPr/>
        </p:nvSpPr>
        <p:spPr>
          <a:xfrm>
            <a:off x="2069675" y="4453274"/>
            <a:ext cx="502061" cy="261610"/>
          </a:xfrm>
          <a:prstGeom prst="rect">
            <a:avLst/>
          </a:prstGeom>
          <a:noFill/>
        </p:spPr>
        <p:txBody>
          <a:bodyPr wrap="none" rtlCol="0">
            <a:spAutoFit/>
          </a:bodyPr>
          <a:lstStyle/>
          <a:p>
            <a:r>
              <a:rPr lang="fr-FR" sz="1100" dirty="0"/>
              <a:t>100%</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70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224</a:t>
            </a:fld>
            <a:endParaRPr lang="fr-F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625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225</a:t>
            </a:fld>
            <a:endParaRPr lang="fr-F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70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226</a:t>
            </a:fld>
            <a:endParaRPr lang="fr-FR"/>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77500" lnSpcReduction="20000"/>
          </a:bodyPr>
          <a:lstStyle/>
          <a:p>
            <a:pPr lvl="1" eaLnBrk="1" hangingPunct="1">
              <a:buNone/>
            </a:pPr>
            <a:endParaRPr lang="fr-FR" dirty="0">
              <a:ea typeface="MS Mincho" pitchFamily="49" charset="-128"/>
            </a:endParaRPr>
          </a:p>
          <a:p>
            <a:pPr lvl="1" eaLnBrk="1" hangingPunct="1">
              <a:buFont typeface="Wingdings" pitchFamily="2" charset="2"/>
              <a:buChar char="q"/>
            </a:pPr>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pour faire des dessins ou des graphiques dans vos </a:t>
            </a:r>
            <a:r>
              <a:rPr lang="fr-FR" dirty="0" err="1">
                <a:ea typeface="MS Mincho" pitchFamily="49" charset="-128"/>
              </a:rPr>
              <a:t>pdf</a:t>
            </a:r>
            <a:r>
              <a:rPr lang="fr-FR" dirty="0">
                <a:ea typeface="MS Mincho" pitchFamily="49" charset="-128"/>
              </a:rPr>
              <a:t> ou vos html:</a:t>
            </a:r>
          </a:p>
          <a:p>
            <a:pPr lvl="1" eaLnBrk="1" hangingPunct="1">
              <a:buFont typeface="Wingdings" pitchFamily="2" charset="2"/>
              <a:buChar char="ü"/>
            </a:pPr>
            <a:endParaRPr lang="fr-FR" dirty="0">
              <a:ea typeface="MS Mincho" pitchFamily="49" charset="-128"/>
            </a:endParaRPr>
          </a:p>
          <a:p>
            <a:pPr marL="1162050" indent="-400050">
              <a:buFont typeface="Wingdings" pitchFamily="2" charset="2"/>
              <a:buChar char="ü"/>
            </a:pPr>
            <a:r>
              <a:rPr lang="fr-FR" dirty="0"/>
              <a:t>qu'est ce que </a:t>
            </a:r>
            <a:r>
              <a:rPr lang="fr-FR" dirty="0" err="1"/>
              <a:t>svg</a:t>
            </a:r>
            <a:r>
              <a:rPr lang="fr-FR" dirty="0"/>
              <a:t>?	         </a:t>
            </a:r>
          </a:p>
          <a:p>
            <a:pPr marL="1162050" indent="-400050">
              <a:buFont typeface="Wingdings" pitchFamily="2" charset="2"/>
              <a:buChar char="ü"/>
            </a:pPr>
            <a:r>
              <a:rPr lang="fr-FR" dirty="0"/>
              <a:t>Sa structure</a:t>
            </a:r>
          </a:p>
          <a:p>
            <a:pPr marL="1162050" indent="-400050">
              <a:buFont typeface="Wingdings" pitchFamily="2" charset="2"/>
              <a:buChar char="ü"/>
            </a:pPr>
            <a:r>
              <a:rPr lang="fr-FR" dirty="0"/>
              <a:t>ses différentes formes natives</a:t>
            </a:r>
            <a:endParaRPr lang="fr-FR" sz="2400" i="1" dirty="0"/>
          </a:p>
          <a:p>
            <a:pPr marL="1162050" indent="-400050">
              <a:buFont typeface="Wingdings" pitchFamily="2" charset="2"/>
              <a:buChar char="ü"/>
            </a:pPr>
            <a:r>
              <a:rPr lang="fr-FR" dirty="0"/>
              <a:t>différentes balises </a:t>
            </a:r>
          </a:p>
          <a:p>
            <a:pPr marL="1962150" lvl="2" indent="-400050"/>
            <a:r>
              <a:rPr lang="fr-FR" dirty="0"/>
              <a:t>Groupes, Texte, liens, symboles, images </a:t>
            </a:r>
          </a:p>
          <a:p>
            <a:pPr marL="1162050" indent="-400050">
              <a:buFont typeface="Wingdings" pitchFamily="2" charset="2"/>
              <a:buChar char="ü"/>
            </a:pPr>
            <a:r>
              <a:rPr lang="fr-FR" dirty="0"/>
              <a:t>Des effets graphiques</a:t>
            </a:r>
          </a:p>
          <a:p>
            <a:pPr marL="1162050" indent="-400050">
              <a:buFont typeface="Wingdings" pitchFamily="2" charset="2"/>
              <a:buChar char="ü"/>
            </a:pPr>
            <a:r>
              <a:rPr lang="fr-FR" dirty="0"/>
              <a:t>Des animations</a:t>
            </a:r>
          </a:p>
          <a:p>
            <a:pPr marL="1162050" indent="-400050">
              <a:buFont typeface="Wingdings" pitchFamily="2" charset="2"/>
              <a:buChar char="ü"/>
            </a:pPr>
            <a:r>
              <a:rPr lang="fr-FR" dirty="0"/>
              <a:t>Les Multi formats et </a:t>
            </a:r>
            <a:r>
              <a:rPr lang="fr-FR" dirty="0" err="1"/>
              <a:t>css</a:t>
            </a: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227</a:t>
            </a:fld>
            <a:endParaRPr lang="fr-FR" sz="1400" b="1"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AutoShape 2"/>
          <p:cNvSpPr>
            <a:spLocks noGrp="1" noChangeArrowheads="1"/>
          </p:cNvSpPr>
          <p:nvPr>
            <p:ph type="title"/>
          </p:nvPr>
        </p:nvSpPr>
        <p:spPr/>
        <p:txBody>
          <a:bodyPr>
            <a:normAutofit/>
          </a:bodyPr>
          <a:lstStyle/>
          <a:p>
            <a:pPr eaLnBrk="1" hangingPunct="1"/>
            <a:r>
              <a:rPr lang="fr-FR" dirty="0"/>
              <a:t>Sélecteur Css</a:t>
            </a:r>
          </a:p>
        </p:txBody>
      </p:sp>
      <p:sp>
        <p:nvSpPr>
          <p:cNvPr id="134148" name="Rectangle 3"/>
          <p:cNvSpPr>
            <a:spLocks noGrp="1" noChangeArrowheads="1"/>
          </p:cNvSpPr>
          <p:nvPr>
            <p:ph idx="1"/>
          </p:nvPr>
        </p:nvSpPr>
        <p:spPr>
          <a:xfrm>
            <a:off x="285720" y="1214422"/>
            <a:ext cx="8572560" cy="5286412"/>
          </a:xfrm>
        </p:spPr>
        <p:txBody>
          <a:bodyPr>
            <a:normAutofit/>
          </a:bodyPr>
          <a:lstStyle/>
          <a:p>
            <a:r>
              <a:rPr lang="fr-FR" dirty="0"/>
              <a:t>Eléments</a:t>
            </a:r>
          </a:p>
          <a:p>
            <a:pPr lvl="1"/>
            <a:endParaRPr lang="fr-FR" dirty="0"/>
          </a:p>
          <a:p>
            <a:pPr lvl="1"/>
            <a:endParaRPr lang="fr-FR" dirty="0"/>
          </a:p>
          <a:p>
            <a:r>
              <a:rPr lang="fr-FR" dirty="0"/>
              <a:t>Classe</a:t>
            </a:r>
          </a:p>
          <a:p>
            <a:pPr lvl="1"/>
            <a:endParaRPr lang="fr-FR" dirty="0">
              <a:ea typeface="MS Mincho" pitchFamily="49" charset="-128"/>
            </a:endParaRPr>
          </a:p>
          <a:p>
            <a:pPr lvl="1"/>
            <a:endParaRPr lang="fr-FR" dirty="0">
              <a:ea typeface="MS Mincho" pitchFamily="49" charset="-128"/>
            </a:endParaRPr>
          </a:p>
          <a:p>
            <a:r>
              <a:rPr lang="fr-FR" dirty="0"/>
              <a:t>Identifiant</a:t>
            </a:r>
          </a:p>
          <a:p>
            <a:pPr lvl="1"/>
            <a:endParaRPr lang="fr-FR" dirty="0">
              <a:ea typeface="MS Mincho" pitchFamily="49" charset="-128"/>
            </a:endParaRPr>
          </a:p>
          <a:p>
            <a:pPr lvl="1"/>
            <a:endParaRPr lang="fr-FR" sz="1300" dirty="0">
              <a:ea typeface="MS Mincho" pitchFamily="49" charset="-128"/>
            </a:endParaRPr>
          </a:p>
          <a:p>
            <a:r>
              <a:rPr lang="fr-FR" dirty="0"/>
              <a:t>Pseudo-classe</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23</a:t>
            </a:fld>
            <a:endParaRPr lang="fr-FR"/>
          </a:p>
        </p:txBody>
      </p:sp>
      <p:sp>
        <p:nvSpPr>
          <p:cNvPr id="5" name="ZoneTexte 4"/>
          <p:cNvSpPr txBox="1"/>
          <p:nvPr/>
        </p:nvSpPr>
        <p:spPr>
          <a:xfrm>
            <a:off x="2614613" y="1988098"/>
            <a:ext cx="538641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p</a:t>
            </a:r>
            <a:r>
              <a:rPr lang="fr-FR" dirty="0">
                <a:ea typeface="MS Mincho" pitchFamily="49" charset="-128"/>
              </a:rPr>
              <a:t> { font-size: </a:t>
            </a:r>
            <a:r>
              <a:rPr lang="fr-FR" i="1" dirty="0">
                <a:ea typeface="MS Mincho" pitchFamily="49" charset="-128"/>
              </a:rPr>
              <a:t>90%</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0.5em</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2px</a:t>
            </a:r>
            <a:r>
              <a:rPr lang="fr-FR" dirty="0">
                <a:ea typeface="MS Mincho" pitchFamily="49" charset="-128"/>
              </a:rPr>
              <a:t>; }</a:t>
            </a:r>
          </a:p>
        </p:txBody>
      </p:sp>
      <p:sp>
        <p:nvSpPr>
          <p:cNvPr id="7" name="ZoneTexte 6"/>
          <p:cNvSpPr txBox="1"/>
          <p:nvPr/>
        </p:nvSpPr>
        <p:spPr>
          <a:xfrm>
            <a:off x="3679429" y="3286124"/>
            <a:ext cx="296427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dirty="0"/>
              <a:t> </a:t>
            </a:r>
            <a:r>
              <a:rPr lang="fr-FR" b="1" dirty="0">
                <a:ea typeface="MS Mincho" pitchFamily="49" charset="-128"/>
              </a:rPr>
              <a:t>.important </a:t>
            </a:r>
            <a:r>
              <a:rPr lang="fr-FR" dirty="0">
                <a:ea typeface="MS Mincho" pitchFamily="49" charset="-128"/>
              </a:rPr>
              <a:t>{ </a:t>
            </a:r>
            <a:r>
              <a:rPr lang="fr-FR" dirty="0" err="1">
                <a:ea typeface="MS Mincho" pitchFamily="49" charset="-128"/>
              </a:rPr>
              <a:t>color</a:t>
            </a:r>
            <a:r>
              <a:rPr lang="fr-FR" dirty="0">
                <a:ea typeface="MS Mincho" pitchFamily="49" charset="-128"/>
              </a:rPr>
              <a:t>: </a:t>
            </a:r>
            <a:r>
              <a:rPr lang="fr-FR" i="1" dirty="0" err="1">
                <a:ea typeface="MS Mincho" pitchFamily="49" charset="-128"/>
              </a:rPr>
              <a:t>red</a:t>
            </a:r>
            <a:r>
              <a:rPr lang="fr-FR" dirty="0">
                <a:ea typeface="MS Mincho" pitchFamily="49" charset="-128"/>
              </a:rPr>
              <a:t>; }</a:t>
            </a:r>
          </a:p>
        </p:txBody>
      </p:sp>
      <p:sp>
        <p:nvSpPr>
          <p:cNvPr id="8" name="ZoneTexte 7"/>
          <p:cNvSpPr txBox="1"/>
          <p:nvPr/>
        </p:nvSpPr>
        <p:spPr>
          <a:xfrm>
            <a:off x="2704173" y="4500570"/>
            <a:ext cx="515397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a:t>
            </a:r>
            <a:r>
              <a:rPr lang="fr-FR" b="1" dirty="0" err="1">
                <a:ea typeface="MS Mincho" pitchFamily="49" charset="-128"/>
              </a:rPr>
              <a:t>menuGauche</a:t>
            </a:r>
            <a:r>
              <a:rPr lang="fr-FR" b="1" dirty="0">
                <a:ea typeface="MS Mincho" pitchFamily="49" charset="-128"/>
              </a:rPr>
              <a:t> </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0.5em</a:t>
            </a:r>
            <a:r>
              <a:rPr lang="fr-FR" dirty="0">
                <a:ea typeface="MS Mincho" pitchFamily="49" charset="-128"/>
              </a:rPr>
              <a:t>; }</a:t>
            </a:r>
          </a:p>
        </p:txBody>
      </p:sp>
      <p:sp>
        <p:nvSpPr>
          <p:cNvPr id="9" name="Rectangle 8"/>
          <p:cNvSpPr/>
          <p:nvPr/>
        </p:nvSpPr>
        <p:spPr>
          <a:xfrm>
            <a:off x="3286116" y="5286388"/>
            <a:ext cx="392905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b="1" dirty="0"/>
              <a:t> </a:t>
            </a:r>
            <a:r>
              <a:rPr lang="fr-FR" b="1" dirty="0">
                <a:ea typeface="MS Mincho" pitchFamily="49" charset="-128"/>
              </a:rPr>
              <a:t>a:hover </a:t>
            </a:r>
            <a:r>
              <a:rPr lang="fr-FR" dirty="0">
                <a:ea typeface="MS Mincho" pitchFamily="49" charset="-128"/>
              </a:rPr>
              <a:t>{ </a:t>
            </a:r>
          </a:p>
          <a:p>
            <a:pPr lvl="1"/>
            <a:r>
              <a:rPr lang="fr-FR" dirty="0">
                <a:ea typeface="MS Mincho" pitchFamily="49" charset="-128"/>
              </a:rPr>
              <a:t>border-top : </a:t>
            </a:r>
            <a:r>
              <a:rPr lang="fr-FR" i="1" dirty="0">
                <a:ea typeface="MS Mincho" pitchFamily="49" charset="-128"/>
              </a:rPr>
              <a:t>1px </a:t>
            </a:r>
            <a:r>
              <a:rPr lang="fr-FR" i="1" dirty="0" err="1">
                <a:ea typeface="MS Mincho" pitchFamily="49" charset="-128"/>
              </a:rPr>
              <a:t>solid</a:t>
            </a:r>
            <a:r>
              <a:rPr lang="fr-FR" i="1" dirty="0">
                <a:ea typeface="MS Mincho" pitchFamily="49" charset="-128"/>
              </a:rPr>
              <a:t> black</a:t>
            </a:r>
            <a:r>
              <a:rPr lang="fr-FR" dirty="0">
                <a:ea typeface="MS Mincho" pitchFamily="49" charset="-128"/>
              </a:rPr>
              <a:t>; </a:t>
            </a:r>
          </a:p>
          <a:p>
            <a:pPr lvl="1"/>
            <a:r>
              <a:rPr lang="fr-FR" dirty="0">
                <a:ea typeface="MS Mincho" pitchFamily="49" charset="-128"/>
              </a:rPr>
              <a:t>border-</a:t>
            </a:r>
            <a:r>
              <a:rPr lang="fr-FR" dirty="0" err="1">
                <a:ea typeface="MS Mincho" pitchFamily="49" charset="-128"/>
              </a:rPr>
              <a:t>bottom</a:t>
            </a:r>
            <a:r>
              <a:rPr lang="fr-FR" dirty="0">
                <a:ea typeface="MS Mincho" pitchFamily="49" charset="-128"/>
              </a:rPr>
              <a:t>: 1px </a:t>
            </a:r>
            <a:r>
              <a:rPr lang="fr-FR" dirty="0" err="1">
                <a:ea typeface="MS Mincho" pitchFamily="49" charset="-128"/>
              </a:rPr>
              <a:t>solid</a:t>
            </a:r>
            <a:r>
              <a:rPr lang="fr-FR" dirty="0">
                <a:ea typeface="MS Mincho" pitchFamily="49" charset="-128"/>
              </a:rPr>
              <a:t> black; }</a:t>
            </a:r>
          </a:p>
        </p:txBody>
      </p:sp>
    </p:spTree>
    <p:extLst>
      <p:ext uri="{BB962C8B-B14F-4D97-AF65-F5344CB8AC3E}">
        <p14:creationId xmlns:p14="http://schemas.microsoft.com/office/powerpoint/2010/main" val="20630418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Ou écrire du JS</a:t>
            </a:r>
          </a:p>
        </p:txBody>
      </p:sp>
      <p:sp>
        <p:nvSpPr>
          <p:cNvPr id="3" name="Espace réservé du contenu 2"/>
          <p:cNvSpPr>
            <a:spLocks noGrp="1"/>
          </p:cNvSpPr>
          <p:nvPr>
            <p:ph idx="1"/>
          </p:nvPr>
        </p:nvSpPr>
        <p:spPr/>
        <p:txBody>
          <a:bodyPr>
            <a:normAutofit fontScale="92500" lnSpcReduction="20000"/>
          </a:bodyPr>
          <a:lstStyle/>
          <a:p>
            <a:r>
              <a:rPr lang="fr-FR" dirty="0"/>
              <a:t>La balise script</a:t>
            </a:r>
          </a:p>
          <a:p>
            <a:pPr algn="ctr">
              <a:buNone/>
            </a:pPr>
            <a:r>
              <a:rPr lang="fr-FR" dirty="0"/>
              <a:t>&lt;script&gt; console.log("hello");&lt;/script&gt;</a:t>
            </a:r>
          </a:p>
          <a:p>
            <a:endParaRPr lang="fr-FR" dirty="0"/>
          </a:p>
          <a:p>
            <a:r>
              <a:rPr lang="fr-FR" dirty="0"/>
              <a:t>Les fichier </a:t>
            </a:r>
            <a:r>
              <a:rPr lang="fr-FR" dirty="0" err="1"/>
              <a:t>js</a:t>
            </a:r>
            <a:endParaRPr lang="fr-FR" dirty="0"/>
          </a:p>
          <a:p>
            <a:pPr algn="ctr">
              <a:buNone/>
            </a:pPr>
            <a:r>
              <a:rPr lang="fr-FR" dirty="0"/>
              <a:t>&lt;script </a:t>
            </a:r>
            <a:r>
              <a:rPr lang="fr-FR" dirty="0" err="1"/>
              <a:t>href</a:t>
            </a:r>
            <a:r>
              <a:rPr lang="fr-FR" dirty="0"/>
              <a:t>="</a:t>
            </a:r>
            <a:r>
              <a:rPr lang="fr-FR" dirty="0" err="1"/>
              <a:t>js</a:t>
            </a:r>
            <a:r>
              <a:rPr lang="fr-FR" dirty="0"/>
              <a:t>/fichier.js"&gt;&lt;/script&gt;</a:t>
            </a:r>
          </a:p>
          <a:p>
            <a:endParaRPr lang="fr-FR" dirty="0"/>
          </a:p>
          <a:p>
            <a:r>
              <a:rPr lang="fr-FR" dirty="0"/>
              <a:t>Dans les liens *</a:t>
            </a:r>
          </a:p>
          <a:p>
            <a:pPr algn="ctr">
              <a:buNone/>
            </a:pPr>
            <a:r>
              <a:rPr lang="fr-FR" dirty="0"/>
              <a:t>&lt;a </a:t>
            </a:r>
            <a:r>
              <a:rPr lang="fr-FR" dirty="0" err="1"/>
              <a:t>href</a:t>
            </a:r>
            <a:r>
              <a:rPr lang="fr-FR" dirty="0"/>
              <a:t>="</a:t>
            </a:r>
            <a:r>
              <a:rPr lang="fr-FR" dirty="0" err="1"/>
              <a:t>JavaScript:alert</a:t>
            </a:r>
            <a:r>
              <a:rPr lang="fr-FR" dirty="0"/>
              <a:t>('test');"&gt;Tester &lt;/a&gt;</a:t>
            </a:r>
          </a:p>
          <a:p>
            <a:pPr algn="ctr">
              <a:buNone/>
            </a:pPr>
            <a:endParaRPr lang="fr-FR" dirty="0"/>
          </a:p>
          <a:p>
            <a:r>
              <a:rPr lang="fr-FR" dirty="0"/>
              <a:t>Dans les </a:t>
            </a:r>
            <a:r>
              <a:rPr lang="fr-FR" dirty="0" err="1"/>
              <a:t>events</a:t>
            </a:r>
            <a:r>
              <a:rPr lang="fr-FR" dirty="0"/>
              <a:t> **</a:t>
            </a:r>
          </a:p>
          <a:p>
            <a:pPr algn="ctr">
              <a:buNone/>
            </a:pPr>
            <a:r>
              <a:rPr lang="fr-FR" dirty="0"/>
              <a:t>&lt;input type="</a:t>
            </a:r>
            <a:r>
              <a:rPr lang="fr-FR" dirty="0" err="1"/>
              <a:t>button</a:t>
            </a:r>
            <a:r>
              <a:rPr lang="fr-FR" dirty="0"/>
              <a:t>" </a:t>
            </a:r>
            <a:r>
              <a:rPr lang="fr-FR" dirty="0" err="1"/>
              <a:t>onclick</a:t>
            </a:r>
            <a:r>
              <a:rPr lang="fr-FR" dirty="0"/>
              <a:t>="</a:t>
            </a:r>
            <a:r>
              <a:rPr lang="fr-FR" dirty="0" err="1"/>
              <a:t>alert</a:t>
            </a:r>
            <a:r>
              <a:rPr lang="fr-FR" dirty="0"/>
              <a:t>('test');" /&gt;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AutoShape 2"/>
          <p:cNvSpPr>
            <a:spLocks noGrp="1" noChangeArrowheads="1"/>
          </p:cNvSpPr>
          <p:nvPr>
            <p:ph type="title"/>
          </p:nvPr>
        </p:nvSpPr>
        <p:spPr>
          <a:prstGeom prst="rect">
            <a:avLst/>
          </a:prstGeom>
        </p:spPr>
        <p:txBody>
          <a:bodyPr/>
          <a:lstStyle/>
          <a:p>
            <a:pPr eaLnBrk="1" hangingPunct="1"/>
            <a:r>
              <a:rPr lang="fr-FR" altLang="fr-FR"/>
              <a:t>Conventions de nommage</a:t>
            </a:r>
          </a:p>
        </p:txBody>
      </p:sp>
      <p:sp>
        <p:nvSpPr>
          <p:cNvPr id="27652" name="Rectangle 3"/>
          <p:cNvSpPr>
            <a:spLocks noGrp="1" noChangeArrowheads="1"/>
          </p:cNvSpPr>
          <p:nvPr>
            <p:ph idx="1"/>
          </p:nvPr>
        </p:nvSpPr>
        <p:spPr>
          <a:prstGeom prst="rect">
            <a:avLst/>
          </a:prstGeom>
        </p:spPr>
        <p:txBody>
          <a:bodyPr lIns="91440" tIns="45720" rIns="91440" bIns="45720">
            <a:normAutofit fontScale="77500" lnSpcReduction="20000"/>
          </a:bodyPr>
          <a:lstStyle/>
          <a:p>
            <a:pPr eaLnBrk="1" hangingPunct="1">
              <a:lnSpc>
                <a:spcPct val="90000"/>
              </a:lnSpc>
              <a:tabLst>
                <a:tab pos="8439150" algn="r"/>
              </a:tabLst>
            </a:pPr>
            <a:r>
              <a:rPr lang="fr-FR" altLang="fr-FR" b="1" dirty="0" err="1"/>
              <a:t>Javascript</a:t>
            </a:r>
            <a:r>
              <a:rPr lang="fr-FR" altLang="fr-FR" dirty="0"/>
              <a:t>, </a:t>
            </a:r>
            <a:r>
              <a:rPr lang="fr-FR" altLang="fr-FR" b="1" dirty="0"/>
              <a:t>sensible</a:t>
            </a:r>
            <a:r>
              <a:rPr lang="fr-FR" altLang="fr-FR" dirty="0"/>
              <a:t> à la </a:t>
            </a:r>
            <a:r>
              <a:rPr lang="fr-FR" altLang="fr-FR" b="1" dirty="0"/>
              <a:t>casse</a:t>
            </a:r>
            <a:r>
              <a:rPr lang="fr-FR" altLang="fr-FR" dirty="0"/>
              <a:t>, utilise :</a:t>
            </a:r>
          </a:p>
          <a:p>
            <a:pPr lvl="1" eaLnBrk="1" hangingPunct="1">
              <a:lnSpc>
                <a:spcPct val="90000"/>
              </a:lnSpc>
              <a:tabLst>
                <a:tab pos="8439150" algn="r"/>
              </a:tabLst>
            </a:pPr>
            <a:r>
              <a:rPr lang="fr-FR" altLang="fr-FR" dirty="0">
                <a:ea typeface="MS Mincho" pitchFamily="49" charset="-128"/>
              </a:rPr>
              <a:t>La </a:t>
            </a:r>
            <a:r>
              <a:rPr lang="fr-FR" altLang="fr-FR" b="1" dirty="0" err="1">
                <a:ea typeface="MS Mincho" pitchFamily="49" charset="-128"/>
              </a:rPr>
              <a:t>UpperCamelCase</a:t>
            </a:r>
            <a:r>
              <a:rPr lang="fr-FR" altLang="fr-FR" dirty="0">
                <a:ea typeface="MS Mincho" pitchFamily="49" charset="-128"/>
              </a:rPr>
              <a:t> (</a:t>
            </a:r>
            <a:r>
              <a:rPr lang="fr-FR" altLang="fr-FR" sz="2100" dirty="0">
                <a:ea typeface="MS Mincho" pitchFamily="49" charset="-128"/>
              </a:rPr>
              <a:t>casse de chameau événement</a:t>
            </a:r>
            <a:r>
              <a:rPr lang="fr-FR" altLang="fr-FR" dirty="0">
                <a:ea typeface="MS Mincho" pitchFamily="49" charset="-128"/>
              </a:rPr>
              <a:t>) pour les types / </a:t>
            </a:r>
            <a:r>
              <a:rPr lang="fr-FR" altLang="fr-FR" dirty="0" err="1">
                <a:ea typeface="MS Mincho" pitchFamily="49" charset="-128"/>
              </a:rPr>
              <a:t>namespaces</a:t>
            </a:r>
            <a:endParaRPr lang="fr-FR" altLang="fr-FR" dirty="0">
              <a:ea typeface="MS Mincho" pitchFamily="49" charset="-128"/>
            </a:endParaRP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RegExp</a:t>
            </a:r>
            <a:r>
              <a:rPr lang="fr-FR" altLang="fr-FR" dirty="0">
                <a:ea typeface="MS Mincho" pitchFamily="49" charset="-128"/>
              </a:rPr>
              <a:t>   ou   String   -   </a:t>
            </a:r>
            <a:r>
              <a:rPr lang="fr-FR" altLang="fr-FR" dirty="0" err="1">
                <a:ea typeface="MS Mincho" pitchFamily="49" charset="-128"/>
              </a:rPr>
              <a:t>Node</a:t>
            </a:r>
            <a:r>
              <a:rPr lang="fr-FR" altLang="fr-FR" dirty="0">
                <a:ea typeface="MS Mincho" pitchFamily="49" charset="-128"/>
              </a:rPr>
              <a:t>   ou   Ajax</a:t>
            </a:r>
          </a:p>
          <a:p>
            <a:pPr lvl="1" eaLnBrk="1" hangingPunct="1">
              <a:lnSpc>
                <a:spcPct val="90000"/>
              </a:lnSpc>
              <a:tabLst>
                <a:tab pos="8439150" algn="r"/>
              </a:tabLst>
            </a:pPr>
            <a:r>
              <a:rPr lang="fr-FR" altLang="fr-FR" dirty="0">
                <a:ea typeface="MS Mincho" pitchFamily="49" charset="-128"/>
              </a:rPr>
              <a:t>La </a:t>
            </a:r>
            <a:r>
              <a:rPr lang="fr-FR" altLang="fr-FR" b="1" dirty="0" err="1">
                <a:ea typeface="MS Mincho" pitchFamily="49" charset="-128"/>
              </a:rPr>
              <a:t>lowerCamelCase</a:t>
            </a:r>
            <a:r>
              <a:rPr lang="fr-FR" altLang="fr-FR" dirty="0">
                <a:ea typeface="MS Mincho" pitchFamily="49" charset="-128"/>
              </a:rPr>
              <a:t> pour les objets, variables, propriétés, fonctions, méthodes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window.clientHeight</a:t>
            </a:r>
            <a:r>
              <a:rPr lang="fr-FR" altLang="fr-FR" dirty="0">
                <a:ea typeface="MS Mincho" pitchFamily="49" charset="-128"/>
              </a:rPr>
              <a:t>   ou   </a:t>
            </a:r>
            <a:r>
              <a:rPr lang="fr-FR" altLang="fr-FR" dirty="0" err="1">
                <a:ea typeface="MS Mincho" pitchFamily="49" charset="-128"/>
              </a:rPr>
              <a:t>xhr.readyState</a:t>
            </a:r>
            <a:r>
              <a:rPr lang="fr-FR" altLang="fr-FR" dirty="0">
                <a:ea typeface="MS Mincho" pitchFamily="49" charset="-128"/>
              </a:rPr>
              <a:t>   -   </a:t>
            </a:r>
            <a:r>
              <a:rPr lang="fr-FR" altLang="fr-FR" dirty="0" err="1">
                <a:ea typeface="MS Mincho" pitchFamily="49" charset="-128"/>
              </a:rPr>
              <a:t>charAt</a:t>
            </a:r>
            <a:r>
              <a:rPr lang="fr-FR" altLang="fr-FR" dirty="0">
                <a:ea typeface="MS Mincho" pitchFamily="49" charset="-128"/>
              </a:rPr>
              <a:t>(2)   ou   </a:t>
            </a:r>
            <a:r>
              <a:rPr lang="fr-FR" altLang="fr-FR" dirty="0" err="1">
                <a:ea typeface="MS Mincho" pitchFamily="49" charset="-128"/>
              </a:rPr>
              <a:t>indexOf</a:t>
            </a:r>
            <a:r>
              <a:rPr lang="fr-FR" altLang="fr-FR" dirty="0">
                <a:ea typeface="MS Mincho" pitchFamily="49" charset="-128"/>
              </a:rPr>
              <a:t>('?')</a:t>
            </a:r>
          </a:p>
          <a:p>
            <a:pPr lvl="1" eaLnBrk="1" hangingPunct="1">
              <a:lnSpc>
                <a:spcPct val="90000"/>
              </a:lnSpc>
              <a:tabLst>
                <a:tab pos="8439150" algn="r"/>
              </a:tabLst>
            </a:pPr>
            <a:r>
              <a:rPr lang="fr-FR" altLang="fr-FR" dirty="0">
                <a:ea typeface="MS Mincho" pitchFamily="49" charset="-128"/>
              </a:rPr>
              <a:t>Tout en </a:t>
            </a:r>
            <a:r>
              <a:rPr lang="fr-FR" altLang="fr-FR" b="1" dirty="0">
                <a:ea typeface="MS Mincho" pitchFamily="49" charset="-128"/>
              </a:rPr>
              <a:t>majuscule</a:t>
            </a:r>
            <a:r>
              <a:rPr lang="fr-FR" altLang="fr-FR" dirty="0">
                <a:ea typeface="MS Mincho" pitchFamily="49" charset="-128"/>
              </a:rPr>
              <a:t>, chaque mot séparé par un « _ » pour les </a:t>
            </a:r>
            <a:r>
              <a:rPr lang="fr-FR" altLang="fr-FR" b="1" dirty="0">
                <a:ea typeface="MS Mincho" pitchFamily="49" charset="-128"/>
              </a:rPr>
              <a:t>constantes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Node.TEXT_NODE</a:t>
            </a:r>
            <a:r>
              <a:rPr lang="fr-FR" altLang="fr-FR" dirty="0">
                <a:ea typeface="MS Mincho" pitchFamily="49" charset="-128"/>
              </a:rPr>
              <a:t>   ou   STR_ERROR_MSG</a:t>
            </a:r>
          </a:p>
          <a:p>
            <a:pPr lvl="1" eaLnBrk="1" hangingPunct="1">
              <a:lnSpc>
                <a:spcPct val="90000"/>
              </a:lnSpc>
              <a:tabLst>
                <a:tab pos="8439150" algn="r"/>
              </a:tabLst>
            </a:pPr>
            <a:r>
              <a:rPr lang="fr-FR" altLang="fr-FR" dirty="0">
                <a:ea typeface="MS Mincho" pitchFamily="49" charset="-128"/>
              </a:rPr>
              <a:t>Tout en </a:t>
            </a:r>
            <a:r>
              <a:rPr lang="fr-FR" altLang="fr-FR" b="1" dirty="0">
                <a:ea typeface="MS Mincho" pitchFamily="49" charset="-128"/>
              </a:rPr>
              <a:t>minuscule</a:t>
            </a:r>
            <a:r>
              <a:rPr lang="fr-FR" altLang="fr-FR" dirty="0">
                <a:ea typeface="MS Mincho" pitchFamily="49" charset="-128"/>
              </a:rPr>
              <a:t> pour les </a:t>
            </a:r>
            <a:r>
              <a:rPr lang="fr-FR" altLang="fr-FR" b="1" dirty="0">
                <a:ea typeface="MS Mincho" pitchFamily="49" charset="-128"/>
              </a:rPr>
              <a:t>événements</a:t>
            </a:r>
            <a:r>
              <a:rPr lang="fr-FR" altLang="fr-FR" dirty="0">
                <a:ea typeface="MS Mincho" pitchFamily="49" charset="-128"/>
              </a:rPr>
              <a:t> et gestionnaires d'événement</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onreadystatechange</a:t>
            </a:r>
            <a:r>
              <a:rPr lang="fr-FR" altLang="fr-FR" dirty="0">
                <a:ea typeface="MS Mincho" pitchFamily="49" charset="-128"/>
              </a:rPr>
              <a:t>   ou   </a:t>
            </a:r>
            <a:r>
              <a:rPr lang="fr-FR" altLang="fr-FR" dirty="0" err="1">
                <a:ea typeface="MS Mincho" pitchFamily="49" charset="-128"/>
              </a:rPr>
              <a:t>onclick</a:t>
            </a:r>
            <a:endParaRPr lang="fr-FR" altLang="fr-FR" dirty="0">
              <a:ea typeface="MS Mincho" pitchFamily="49" charset="-128"/>
            </a:endParaRPr>
          </a:p>
          <a:p>
            <a:pPr lvl="1" eaLnBrk="1" hangingPunct="1">
              <a:lnSpc>
                <a:spcPct val="90000"/>
              </a:lnSpc>
              <a:tabLst>
                <a:tab pos="8439150" algn="r"/>
              </a:tabLst>
            </a:pPr>
            <a:r>
              <a:rPr lang="fr-FR" altLang="fr-FR" dirty="0">
                <a:ea typeface="MS Mincho" pitchFamily="49" charset="-128"/>
              </a:rPr>
              <a:t>« </a:t>
            </a:r>
            <a:r>
              <a:rPr lang="fr-FR" altLang="fr-FR" b="1" dirty="0">
                <a:ea typeface="MS Mincho" pitchFamily="49" charset="-128"/>
              </a:rPr>
              <a:t>_</a:t>
            </a:r>
            <a:r>
              <a:rPr lang="fr-FR" altLang="fr-FR" dirty="0">
                <a:ea typeface="MS Mincho" pitchFamily="49" charset="-128"/>
              </a:rPr>
              <a:t> » </a:t>
            </a:r>
            <a:r>
              <a:rPr lang="fr-FR" altLang="fr-FR" b="1" dirty="0">
                <a:ea typeface="MS Mincho" pitchFamily="49" charset="-128"/>
              </a:rPr>
              <a:t>devant</a:t>
            </a:r>
            <a:r>
              <a:rPr lang="fr-FR" altLang="fr-FR" dirty="0">
                <a:ea typeface="MS Mincho" pitchFamily="49" charset="-128"/>
              </a:rPr>
              <a:t> le nom des propriétés </a:t>
            </a:r>
            <a:r>
              <a:rPr lang="fr-FR" altLang="fr-FR" b="1" dirty="0">
                <a:ea typeface="MS Mincho" pitchFamily="49" charset="-128"/>
              </a:rPr>
              <a:t>privées</a:t>
            </a:r>
            <a:r>
              <a:rPr lang="fr-FR" altLang="fr-FR" dirty="0">
                <a:ea typeface="MS Mincho" pitchFamily="49" charset="-128"/>
              </a:rPr>
              <a:t> (ex: </a:t>
            </a:r>
            <a:r>
              <a:rPr lang="fr-FR" altLang="fr-FR" dirty="0" err="1">
                <a:ea typeface="MS Mincho" pitchFamily="49" charset="-128"/>
              </a:rPr>
              <a:t>_myPvtProp</a:t>
            </a:r>
            <a:r>
              <a:rPr lang="fr-FR" altLang="fr-FR" dirty="0">
                <a:ea typeface="MS Mincho" pitchFamily="49" charset="-128"/>
              </a:rPr>
              <a:t>)</a:t>
            </a:r>
          </a:p>
          <a:p>
            <a:pPr lvl="2" eaLnBrk="1" hangingPunct="1">
              <a:lnSpc>
                <a:spcPct val="90000"/>
              </a:lnSpc>
              <a:tabLst>
                <a:tab pos="8439150" algn="r"/>
              </a:tabLst>
            </a:pPr>
            <a:r>
              <a:rPr lang="fr-FR" altLang="fr-FR" dirty="0">
                <a:ea typeface="MS Mincho" pitchFamily="49" charset="-128"/>
              </a:rPr>
              <a:t>Ex: var </a:t>
            </a:r>
            <a:r>
              <a:rPr lang="fr-FR" altLang="fr-FR" dirty="0" err="1">
                <a:ea typeface="MS Mincho" pitchFamily="49" charset="-128"/>
              </a:rPr>
              <a:t>_id</a:t>
            </a:r>
            <a:r>
              <a:rPr lang="fr-FR" altLang="fr-FR" dirty="0">
                <a:ea typeface="MS Mincho" pitchFamily="49" charset="-128"/>
              </a:rPr>
              <a:t> = 0</a:t>
            </a:r>
          </a:p>
          <a:p>
            <a:pPr lvl="1" eaLnBrk="1" hangingPunct="1">
              <a:lnSpc>
                <a:spcPct val="90000"/>
              </a:lnSpc>
              <a:tabLst>
                <a:tab pos="8439150" algn="r"/>
              </a:tabLst>
            </a:pPr>
            <a:r>
              <a:rPr lang="fr-FR" altLang="fr-FR" dirty="0">
                <a:ea typeface="MS Mincho" pitchFamily="49" charset="-128"/>
              </a:rPr>
              <a:t>un </a:t>
            </a:r>
            <a:r>
              <a:rPr lang="fr-FR" altLang="fr-FR" b="1" dirty="0">
                <a:ea typeface="MS Mincho" pitchFamily="49" charset="-128"/>
              </a:rPr>
              <a:t>verbe</a:t>
            </a:r>
            <a:r>
              <a:rPr lang="fr-FR" altLang="fr-FR" dirty="0">
                <a:ea typeface="MS Mincho" pitchFamily="49" charset="-128"/>
              </a:rPr>
              <a:t> en début de méthode et </a:t>
            </a:r>
            <a:r>
              <a:rPr lang="fr-FR" altLang="fr-FR" dirty="0" err="1">
                <a:ea typeface="MS Mincho" pitchFamily="49" charset="-128"/>
              </a:rPr>
              <a:t>is</a:t>
            </a:r>
            <a:r>
              <a:rPr lang="fr-FR" altLang="fr-FR" dirty="0">
                <a:ea typeface="MS Mincho" pitchFamily="49" charset="-128"/>
              </a:rPr>
              <a:t>/has/</a:t>
            </a:r>
            <a:r>
              <a:rPr lang="fr-FR" altLang="fr-FR" dirty="0" err="1">
                <a:ea typeface="MS Mincho" pitchFamily="49" charset="-128"/>
              </a:rPr>
              <a:t>can</a:t>
            </a:r>
            <a:r>
              <a:rPr lang="fr-FR" altLang="fr-FR" dirty="0">
                <a:ea typeface="MS Mincho" pitchFamily="49" charset="-128"/>
              </a:rPr>
              <a:t> pour celles </a:t>
            </a:r>
            <a:r>
              <a:rPr lang="fr-FR" altLang="fr-FR" b="1" dirty="0">
                <a:ea typeface="MS Mincho" pitchFamily="49" charset="-128"/>
              </a:rPr>
              <a:t>booléennes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hasChild</a:t>
            </a:r>
            <a:r>
              <a:rPr lang="fr-FR" altLang="fr-FR" dirty="0">
                <a:ea typeface="MS Mincho" pitchFamily="49" charset="-128"/>
              </a:rPr>
              <a:t>()   ou   </a:t>
            </a:r>
            <a:r>
              <a:rPr lang="fr-FR" altLang="fr-FR" dirty="0" err="1">
                <a:ea typeface="MS Mincho" pitchFamily="49" charset="-128"/>
              </a:rPr>
              <a:t>isEmpty</a:t>
            </a:r>
            <a:r>
              <a:rPr lang="fr-FR" altLang="fr-FR" dirty="0">
                <a:ea typeface="MS Mincho" pitchFamily="49" charset="-128"/>
              </a:rPr>
              <a:t>()</a:t>
            </a:r>
          </a:p>
        </p:txBody>
      </p:sp>
      <p:sp>
        <p:nvSpPr>
          <p:cNvPr id="27650" name="Rectangle 13"/>
          <p:cNvSpPr>
            <a:spLocks noGrp="1" noChangeArrowheads="1"/>
          </p:cNvSpPr>
          <p:nvPr>
            <p:ph type="sldNum" sz="quarter" idx="12"/>
          </p:nvPr>
        </p:nvSpPr>
        <p:spPr>
          <a:prstGeom prst="rect">
            <a:avLst/>
          </a:prstGeom>
          <a:noFill/>
        </p:spPr>
        <p:txBody>
          <a:bodyPr/>
          <a:lstStyle/>
          <a:p>
            <a:fld id="{D13CD49E-CCF1-4647-BF75-44CF7BE0CF50}" type="slidenum">
              <a:rPr lang="fr-FR" altLang="fr-FR" smtClean="0"/>
              <a:pPr/>
              <a:t>25</a:t>
            </a:fld>
            <a:endParaRPr lang="fr-FR" altLang="fr-F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règles syntaxique</a:t>
            </a:r>
          </a:p>
        </p:txBody>
      </p:sp>
      <p:sp>
        <p:nvSpPr>
          <p:cNvPr id="3" name="Espace réservé du contenu 2"/>
          <p:cNvSpPr>
            <a:spLocks noGrp="1"/>
          </p:cNvSpPr>
          <p:nvPr>
            <p:ph idx="1"/>
          </p:nvPr>
        </p:nvSpPr>
        <p:spPr/>
        <p:txBody>
          <a:bodyPr>
            <a:normAutofit lnSpcReduction="10000"/>
          </a:bodyPr>
          <a:lstStyle/>
          <a:p>
            <a:r>
              <a:rPr lang="fr-FR" b="1" dirty="0"/>
              <a:t>;</a:t>
            </a:r>
            <a:r>
              <a:rPr lang="fr-FR" dirty="0"/>
              <a:t> Point virgule signifie la fin d'une instruction</a:t>
            </a:r>
          </a:p>
          <a:p>
            <a:r>
              <a:rPr lang="fr-FR" b="1" dirty="0"/>
              <a:t>.</a:t>
            </a:r>
            <a:r>
              <a:rPr lang="fr-FR" dirty="0"/>
              <a:t> Point sert a accéder au méthode d'un objet</a:t>
            </a:r>
          </a:p>
          <a:p>
            <a:r>
              <a:rPr lang="fr-FR" b="1" dirty="0"/>
              <a:t>()</a:t>
            </a:r>
            <a:r>
              <a:rPr lang="fr-FR" dirty="0"/>
              <a:t> Parenthèses pour les appels et passages d'argument a une fonction</a:t>
            </a:r>
          </a:p>
          <a:p>
            <a:r>
              <a:rPr lang="fr-FR" b="1" dirty="0"/>
              <a:t>[]</a:t>
            </a:r>
            <a:r>
              <a:rPr lang="fr-FR" dirty="0"/>
              <a:t> Crochets pour accéder à l'élément d'un tableau</a:t>
            </a:r>
          </a:p>
          <a:p>
            <a:r>
              <a:rPr lang="fr-FR" b="1" dirty="0"/>
              <a:t>{}</a:t>
            </a:r>
            <a:r>
              <a:rPr lang="fr-FR" dirty="0"/>
              <a:t> Accolades pour délimiter un bloc d'instructions</a:t>
            </a:r>
          </a:p>
          <a:p>
            <a:r>
              <a:rPr lang="fr-FR" b="1" dirty="0"/>
              <a:t>''</a:t>
            </a:r>
            <a:r>
              <a:rPr lang="fr-FR" dirty="0"/>
              <a:t> Apostrophe * &amp; </a:t>
            </a:r>
            <a:r>
              <a:rPr lang="fr-FR" b="1" dirty="0"/>
              <a:t>""</a:t>
            </a:r>
            <a:r>
              <a:rPr lang="fr-FR" dirty="0"/>
              <a:t>guillemets pour délimiter les zone de texte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Valuers</a:t>
            </a:r>
            <a:r>
              <a:rPr lang="fr-FR" dirty="0"/>
              <a:t> </a:t>
            </a:r>
            <a:r>
              <a:rPr lang="fr-FR" dirty="0" err="1"/>
              <a:t>particulieres</a:t>
            </a:r>
            <a:endParaRPr lang="fr-FR" dirty="0"/>
          </a:p>
        </p:txBody>
      </p:sp>
      <p:sp>
        <p:nvSpPr>
          <p:cNvPr id="3" name="Espace réservé du contenu 2"/>
          <p:cNvSpPr>
            <a:spLocks noGrp="1"/>
          </p:cNvSpPr>
          <p:nvPr>
            <p:ph idx="1"/>
          </p:nvPr>
        </p:nvSpPr>
        <p:spPr/>
        <p:txBody>
          <a:bodyPr>
            <a:normAutofit fontScale="92500" lnSpcReduction="10000"/>
          </a:bodyPr>
          <a:lstStyle/>
          <a:p>
            <a:endParaRPr lang="fr-FR" dirty="0"/>
          </a:p>
          <a:p>
            <a:r>
              <a:rPr lang="fr-FR" dirty="0" err="1"/>
              <a:t>NaN</a:t>
            </a:r>
            <a:r>
              <a:rPr lang="fr-FR" dirty="0"/>
              <a:t>			</a:t>
            </a:r>
            <a:r>
              <a:rPr lang="fr-FR" dirty="0">
                <a:sym typeface="Wingdings" pitchFamily="2" charset="2"/>
              </a:rPr>
              <a:t> Not a </a:t>
            </a:r>
            <a:r>
              <a:rPr lang="fr-FR" dirty="0" err="1">
                <a:sym typeface="Wingdings" pitchFamily="2" charset="2"/>
              </a:rPr>
              <a:t>Number</a:t>
            </a:r>
            <a:r>
              <a:rPr lang="fr-FR" dirty="0">
                <a:sym typeface="Wingdings" pitchFamily="2" charset="2"/>
              </a:rPr>
              <a:t> , calcul 					impossible sur des valeur 					pas numérique ou </a:t>
            </a:r>
          </a:p>
          <a:p>
            <a:pPr>
              <a:buNone/>
            </a:pPr>
            <a:r>
              <a:rPr lang="fr-FR" dirty="0">
                <a:sym typeface="Wingdings" pitchFamily="2" charset="2"/>
              </a:rPr>
              <a:t>					division par 0</a:t>
            </a:r>
          </a:p>
          <a:p>
            <a:endParaRPr lang="fr-FR" dirty="0"/>
          </a:p>
          <a:p>
            <a:r>
              <a:rPr lang="fr-FR" dirty="0" err="1"/>
              <a:t>null</a:t>
            </a:r>
            <a:r>
              <a:rPr lang="fr-FR" dirty="0"/>
              <a:t>			</a:t>
            </a:r>
            <a:r>
              <a:rPr lang="fr-FR" dirty="0">
                <a:sym typeface="Wingdings" pitchFamily="2" charset="2"/>
              </a:rPr>
              <a:t> Valeur non </a:t>
            </a:r>
            <a:r>
              <a:rPr lang="fr-FR" dirty="0" err="1">
                <a:sym typeface="Wingdings" pitchFamily="2" charset="2"/>
              </a:rPr>
              <a:t>instacié</a:t>
            </a:r>
            <a:endParaRPr lang="fr-FR" dirty="0">
              <a:sym typeface="Wingdings" pitchFamily="2" charset="2"/>
            </a:endParaRPr>
          </a:p>
          <a:p>
            <a:endParaRPr lang="fr-FR" dirty="0"/>
          </a:p>
          <a:p>
            <a:r>
              <a:rPr lang="fr-FR" b="1" i="1" dirty="0" err="1"/>
              <a:t>undefined</a:t>
            </a:r>
            <a:r>
              <a:rPr lang="fr-FR" dirty="0"/>
              <a:t>		</a:t>
            </a:r>
            <a:r>
              <a:rPr lang="fr-FR" dirty="0">
                <a:sym typeface="Wingdings" pitchFamily="2" charset="2"/>
              </a:rPr>
              <a:t></a:t>
            </a:r>
            <a:r>
              <a:rPr lang="fr-FR" dirty="0" err="1">
                <a:sym typeface="Wingdings" pitchFamily="2" charset="2"/>
              </a:rPr>
              <a:t>methode</a:t>
            </a:r>
            <a:r>
              <a:rPr lang="fr-FR" dirty="0">
                <a:sym typeface="Wingdings" pitchFamily="2" charset="2"/>
              </a:rPr>
              <a:t> ou propriété 							</a:t>
            </a:r>
            <a:r>
              <a:rPr lang="fr-FR" dirty="0" err="1">
                <a:sym typeface="Wingdings" pitchFamily="2" charset="2"/>
              </a:rPr>
              <a:t>innexistante</a:t>
            </a:r>
            <a:endParaRPr lang="fr-FR" dirty="0"/>
          </a:p>
          <a:p>
            <a:r>
              <a:rPr lang="fr-FR" dirty="0"/>
              <a:t>"" ou ''			</a:t>
            </a:r>
            <a:r>
              <a:rPr lang="fr-FR" dirty="0">
                <a:sym typeface="Wingdings" pitchFamily="2" charset="2"/>
              </a:rPr>
              <a:t> chaine vide</a:t>
            </a:r>
            <a:endParaRPr lang="fr-F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Variables</a:t>
            </a:r>
            <a:endParaRPr lang="en-JM" dirty="0"/>
          </a:p>
        </p:txBody>
      </p:sp>
      <p:sp>
        <p:nvSpPr>
          <p:cNvPr id="3" name="Content Placeholder 2"/>
          <p:cNvSpPr>
            <a:spLocks noGrp="1"/>
          </p:cNvSpPr>
          <p:nvPr>
            <p:ph idx="1"/>
          </p:nvPr>
        </p:nvSpPr>
        <p:spPr/>
        <p:txBody>
          <a:bodyPr rtlCol="0">
            <a:noAutofit/>
          </a:bodyPr>
          <a:lstStyle/>
          <a:p>
            <a:pPr marL="0" eaLnBrk="1" hangingPunct="1">
              <a:buFont typeface="Wingdings" pitchFamily="2" charset="2"/>
              <a:buNone/>
              <a:defRPr/>
            </a:pPr>
            <a:r>
              <a:rPr lang="fr-FR" sz="2000" b="1" dirty="0">
                <a:ea typeface="MS Mincho" pitchFamily="49" charset="-128"/>
              </a:rPr>
              <a:t>Une </a:t>
            </a:r>
            <a:r>
              <a:rPr lang="fr-FR" sz="2000" b="1" dirty="0">
                <a:solidFill>
                  <a:srgbClr val="009AD0"/>
                </a:solidFill>
                <a:ea typeface="MS Mincho" pitchFamily="49" charset="-128"/>
              </a:rPr>
              <a:t>variable</a:t>
            </a:r>
            <a:r>
              <a:rPr lang="fr-FR" sz="2000" b="1" dirty="0">
                <a:ea typeface="MS Mincho" pitchFamily="49" charset="-128"/>
              </a:rPr>
              <a:t> est un espace de </a:t>
            </a:r>
            <a:r>
              <a:rPr lang="fr-FR" sz="2000" b="1" dirty="0">
                <a:solidFill>
                  <a:srgbClr val="009AD0"/>
                </a:solidFill>
                <a:ea typeface="MS Mincho" pitchFamily="49" charset="-128"/>
              </a:rPr>
              <a:t>stockage nommé</a:t>
            </a:r>
            <a:r>
              <a:rPr lang="fr-FR" sz="2000" b="1" dirty="0">
                <a:ea typeface="MS Mincho" pitchFamily="49" charset="-128"/>
              </a:rPr>
              <a:t>. La </a:t>
            </a:r>
            <a:r>
              <a:rPr lang="fr-FR" sz="2000" b="1" dirty="0">
                <a:solidFill>
                  <a:srgbClr val="009AD0"/>
                </a:solidFill>
                <a:ea typeface="MS Mincho" pitchFamily="49" charset="-128"/>
              </a:rPr>
              <a:t>déclaration</a:t>
            </a:r>
            <a:r>
              <a:rPr lang="fr-FR" sz="2000" b="1" dirty="0">
                <a:ea typeface="MS Mincho" pitchFamily="49" charset="-128"/>
              </a:rPr>
              <a:t> de cet espace permet d’y </a:t>
            </a:r>
            <a:r>
              <a:rPr lang="fr-FR" sz="2000" b="1" dirty="0">
                <a:solidFill>
                  <a:srgbClr val="009AD0"/>
                </a:solidFill>
                <a:ea typeface="MS Mincho" pitchFamily="49" charset="-128"/>
              </a:rPr>
              <a:t>affecter</a:t>
            </a:r>
            <a:r>
              <a:rPr lang="fr-FR" sz="2000" b="1" dirty="0">
                <a:ea typeface="MS Mincho" pitchFamily="49" charset="-128"/>
              </a:rPr>
              <a:t> une valeur accessible par le nom de la variable.</a:t>
            </a:r>
          </a:p>
          <a:p>
            <a:pPr eaLnBrk="1" hangingPunct="1">
              <a:buFont typeface="Wingdings" pitchFamily="2" charset="2"/>
              <a:buNone/>
              <a:defRPr/>
            </a:pPr>
            <a:endParaRPr lang="fr-FR" sz="2000" b="1" dirty="0">
              <a:ea typeface="MS Mincho" pitchFamily="49" charset="-128"/>
            </a:endParaRPr>
          </a:p>
          <a:p>
            <a:pPr marL="0" indent="0" eaLnBrk="1" hangingPunct="1">
              <a:buFont typeface="Arial" charset="0"/>
              <a:buNone/>
              <a:tabLst>
                <a:tab pos="8439150" algn="r"/>
              </a:tabLst>
              <a:defRPr/>
            </a:pPr>
            <a:r>
              <a:rPr lang="fr-FR" sz="2000" dirty="0"/>
              <a:t>Pour créer une variable o</a:t>
            </a:r>
            <a:r>
              <a:rPr lang="fr-FR" sz="2000" dirty="0">
                <a:ea typeface="MS Mincho" pitchFamily="49" charset="-128"/>
              </a:rPr>
              <a:t>n utilise le mot réservé "</a:t>
            </a:r>
            <a:r>
              <a:rPr lang="fr-FR" sz="2000" b="1" dirty="0">
                <a:solidFill>
                  <a:srgbClr val="009AD0"/>
                </a:solidFill>
                <a:ea typeface="MS Mincho" pitchFamily="49" charset="-128"/>
              </a:rPr>
              <a:t>var</a:t>
            </a:r>
            <a:r>
              <a:rPr lang="fr-FR" sz="2000" dirty="0">
                <a:ea typeface="MS Mincho" pitchFamily="49" charset="-128"/>
              </a:rPr>
              <a:t>", suivi du nom de la variable et/ou d'une valeur par défaut ( </a:t>
            </a:r>
            <a:r>
              <a:rPr lang="fr-FR" sz="2000" b="1" dirty="0">
                <a:ea typeface="MS Mincho" pitchFamily="49" charset="-128"/>
              </a:rPr>
              <a:t>new</a:t>
            </a:r>
            <a:r>
              <a:rPr lang="fr-FR" sz="2000" dirty="0">
                <a:ea typeface="MS Mincho" pitchFamily="49" charset="-128"/>
              </a:rPr>
              <a:t> pour construire un type de données )</a:t>
            </a:r>
          </a:p>
          <a:p>
            <a:pPr marL="0" indent="0" eaLnBrk="1" hangingPunct="1">
              <a:buFont typeface="Arial" charset="0"/>
              <a:buNone/>
              <a:tabLst>
                <a:tab pos="8439150" algn="r"/>
              </a:tabLst>
              <a:defRPr/>
            </a:pPr>
            <a:endParaRPr lang="fr-FR" sz="2000" dirty="0">
              <a:ea typeface="MS Mincho" pitchFamily="49" charset="-128"/>
            </a:endParaRP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'message à afficher !';</a:t>
            </a: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a:t>
            </a:r>
            <a:r>
              <a:rPr lang="fr-FR" sz="1600" b="1" dirty="0">
                <a:ea typeface="MS Mincho" pitchFamily="49" charset="-128"/>
              </a:rPr>
              <a:t>new</a:t>
            </a:r>
            <a:r>
              <a:rPr lang="fr-FR" sz="1600" dirty="0">
                <a:ea typeface="MS Mincho" pitchFamily="49" charset="-128"/>
              </a:rPr>
              <a:t> String('message à afficher');</a:t>
            </a: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a:t>
            </a:r>
            <a:r>
              <a:rPr lang="fr-FR" sz="1600" b="1" dirty="0">
                <a:ea typeface="MS Mincho" pitchFamily="49" charset="-128"/>
              </a:rPr>
              <a:t>new</a:t>
            </a:r>
            <a:r>
              <a:rPr lang="fr-FR" sz="1600" dirty="0">
                <a:ea typeface="MS Mincho" pitchFamily="49" charset="-128"/>
              </a:rPr>
              <a:t> String;</a:t>
            </a:r>
            <a:br>
              <a:rPr lang="fr-FR" sz="1600" dirty="0">
                <a:ea typeface="MS Mincho" pitchFamily="49" charset="-128"/>
              </a:rPr>
            </a:br>
            <a:r>
              <a:rPr lang="fr-FR" sz="1600" dirty="0" err="1">
                <a:ea typeface="MS Mincho" pitchFamily="49" charset="-128"/>
              </a:rPr>
              <a:t>strMsg</a:t>
            </a:r>
            <a:r>
              <a:rPr lang="fr-FR" sz="1600" dirty="0">
                <a:ea typeface="MS Mincho" pitchFamily="49" charset="-128"/>
              </a:rPr>
              <a:t> = 'message à afficher';</a:t>
            </a:r>
          </a:p>
          <a:p>
            <a:pPr lvl="2" eaLnBrk="1" hangingPunct="1">
              <a:tabLst>
                <a:tab pos="8439150" algn="r"/>
              </a:tabLst>
              <a:defRPr/>
            </a:pPr>
            <a:endParaRPr lang="fr-FR" sz="1600" dirty="0">
              <a:ea typeface="MS Mincho" pitchFamily="49" charset="-128"/>
            </a:endParaRPr>
          </a:p>
          <a:p>
            <a:pPr marL="57150" indent="0" eaLnBrk="1" hangingPunct="1">
              <a:buFont typeface="Arial" charset="0"/>
              <a:buNone/>
              <a:tabLst>
                <a:tab pos="8439150" algn="r"/>
              </a:tabLst>
              <a:defRPr/>
            </a:pPr>
            <a:r>
              <a:rPr lang="fr-FR" sz="2000" b="1" dirty="0">
                <a:ea typeface="MS Mincho" pitchFamily="49" charset="-128"/>
              </a:rPr>
              <a:t>Remarque</a:t>
            </a:r>
            <a:r>
              <a:rPr lang="fr-FR" sz="2000" dirty="0">
                <a:ea typeface="MS Mincho" pitchFamily="49" charset="-128"/>
              </a:rPr>
              <a:t>: le mot réservé "var" n'est pas obligatoire, il permet seulement de limiter l'existence de la variable au bloc de code dans lequel elle a été créée. </a:t>
            </a:r>
          </a:p>
          <a:p>
            <a:pPr marL="57150" indent="0" eaLnBrk="1" hangingPunct="1">
              <a:buFont typeface="Arial" charset="0"/>
              <a:buNone/>
              <a:tabLst>
                <a:tab pos="8439150" algn="r"/>
              </a:tabLst>
              <a:defRPr/>
            </a:pPr>
            <a:r>
              <a:rPr lang="fr-FR" sz="2000" dirty="0">
                <a:ea typeface="MS Mincho" pitchFamily="49" charset="-128"/>
              </a:rPr>
              <a:t>Ceci évite les problèmes de collision avec d'autres variables du même nom créées dans d'autres blocs de code.</a:t>
            </a:r>
            <a:br>
              <a:rPr lang="fr-FR" sz="2000" dirty="0">
                <a:ea typeface="MS Mincho" pitchFamily="49" charset="-128"/>
              </a:rPr>
            </a:br>
            <a:endParaRPr lang="fr-FR" sz="2000" dirty="0">
              <a:cs typeface="Arial" charset="0"/>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28794F1-8F42-46E4-99FC-343DC671849E}" type="slidenum">
              <a:rPr lang="en-JM" smtClean="0">
                <a:solidFill>
                  <a:schemeClr val="bg1"/>
                </a:solidFill>
              </a:rPr>
              <a:pPr fontAlgn="base">
                <a:spcBef>
                  <a:spcPct val="0"/>
                </a:spcBef>
                <a:spcAft>
                  <a:spcPct val="0"/>
                </a:spcAft>
                <a:defRPr/>
              </a:pPr>
              <a:t>28</a:t>
            </a:fld>
            <a:endParaRPr lang="en-JM">
              <a:solidFill>
                <a:schemeClr val="bg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a:t>
            </a:r>
          </a:p>
        </p:txBody>
      </p:sp>
      <p:sp>
        <p:nvSpPr>
          <p:cNvPr id="3" name="Espace réservé du contenu 2"/>
          <p:cNvSpPr>
            <a:spLocks noGrp="1"/>
          </p:cNvSpPr>
          <p:nvPr>
            <p:ph idx="1"/>
          </p:nvPr>
        </p:nvSpPr>
        <p:spPr/>
        <p:txBody>
          <a:bodyPr>
            <a:normAutofit lnSpcReduction="10000"/>
          </a:bodyPr>
          <a:lstStyle/>
          <a:p>
            <a:r>
              <a:rPr lang="fr-FR" dirty="0"/>
              <a:t>Types de données </a:t>
            </a:r>
          </a:p>
          <a:p>
            <a:pPr lvl="1"/>
            <a:r>
              <a:rPr lang="fr-FR" dirty="0"/>
              <a:t>numérique</a:t>
            </a:r>
          </a:p>
          <a:p>
            <a:pPr lvl="2"/>
            <a:r>
              <a:rPr lang="fr-FR" sz="2800" b="1" i="1" dirty="0" err="1"/>
              <a:t>Number</a:t>
            </a:r>
            <a:endParaRPr lang="fr-FR" b="1" i="1" dirty="0"/>
          </a:p>
          <a:p>
            <a:pPr lvl="1"/>
            <a:r>
              <a:rPr lang="fr-FR" dirty="0"/>
              <a:t>Etat </a:t>
            </a:r>
            <a:r>
              <a:rPr lang="fr-FR" dirty="0" err="1"/>
              <a:t>booleen</a:t>
            </a:r>
            <a:r>
              <a:rPr lang="fr-FR" dirty="0"/>
              <a:t> </a:t>
            </a:r>
          </a:p>
          <a:p>
            <a:pPr lvl="2"/>
            <a:r>
              <a:rPr lang="fr-FR" sz="2800" b="1" i="1" dirty="0" err="1"/>
              <a:t>Boolean</a:t>
            </a:r>
            <a:endParaRPr lang="fr-FR" b="1" i="1" dirty="0"/>
          </a:p>
          <a:p>
            <a:pPr lvl="1"/>
            <a:r>
              <a:rPr lang="fr-FR" dirty="0"/>
              <a:t>Date </a:t>
            </a:r>
          </a:p>
          <a:p>
            <a:pPr lvl="2"/>
            <a:r>
              <a:rPr lang="fr-FR" sz="2800" b="1" i="1" dirty="0"/>
              <a:t>Date</a:t>
            </a:r>
            <a:endParaRPr lang="fr-FR" b="1" i="1" dirty="0"/>
          </a:p>
          <a:p>
            <a:pPr lvl="1"/>
            <a:r>
              <a:rPr lang="fr-FR" dirty="0"/>
              <a:t>Chaine de caractères</a:t>
            </a:r>
          </a:p>
          <a:p>
            <a:pPr lvl="2"/>
            <a:r>
              <a:rPr lang="fr-FR" sz="2800" b="1" i="1" dirty="0"/>
              <a:t>String</a:t>
            </a:r>
            <a:endParaRPr lang="fr-FR" b="1" i="1" dirty="0"/>
          </a:p>
          <a:p>
            <a:pPr lvl="1"/>
            <a:r>
              <a:rPr lang="fr-FR" dirty="0"/>
              <a:t>Tableaux </a:t>
            </a:r>
          </a:p>
          <a:p>
            <a:pPr lvl="2"/>
            <a:r>
              <a:rPr lang="fr-FR" sz="2800" b="1" i="1" dirty="0" err="1"/>
              <a:t>Array</a:t>
            </a:r>
            <a:endParaRPr lang="fr-FR" b="1" i="1" dirty="0"/>
          </a:p>
        </p:txBody>
      </p:sp>
      <p:sp>
        <p:nvSpPr>
          <p:cNvPr id="5" name="Espace réservé du contenu 4"/>
          <p:cNvSpPr>
            <a:spLocks noGrp="1"/>
          </p:cNvSpPr>
          <p:nvPr>
            <p:ph sz="quarter" idx="13"/>
          </p:nvPr>
        </p:nvSpPr>
        <p:spPr/>
        <p:txBody>
          <a:bodyPr>
            <a:noAutofit/>
          </a:bodyPr>
          <a:lstStyle/>
          <a:p>
            <a:pPr>
              <a:buNone/>
            </a:pPr>
            <a:r>
              <a:rPr lang="fr-FR" sz="3200" b="1" dirty="0"/>
              <a:t>Attention</a:t>
            </a:r>
            <a:r>
              <a:rPr lang="fr-FR" sz="3200" dirty="0"/>
              <a:t> </a:t>
            </a:r>
            <a:endParaRPr lang="fr-FR" sz="2000" dirty="0"/>
          </a:p>
          <a:p>
            <a:pPr>
              <a:buNone/>
            </a:pPr>
            <a:r>
              <a:rPr lang="fr-FR" sz="2000" dirty="0"/>
              <a:t>les valeurs</a:t>
            </a:r>
          </a:p>
          <a:p>
            <a:pPr>
              <a:buNone/>
            </a:pPr>
            <a:r>
              <a:rPr lang="fr-FR" sz="2000" dirty="0"/>
              <a:t>décimales sont signifié par</a:t>
            </a:r>
          </a:p>
          <a:p>
            <a:pPr algn="ctr">
              <a:buNone/>
            </a:pPr>
            <a:r>
              <a:rPr lang="fr-FR" sz="2000" dirty="0"/>
              <a:t> </a:t>
            </a:r>
            <a:r>
              <a:rPr lang="fr-FR" sz="3200" b="1" dirty="0"/>
              <a:t>. </a:t>
            </a:r>
            <a:r>
              <a:rPr lang="fr-FR" sz="1800" b="1" dirty="0"/>
              <a:t>(point)</a:t>
            </a:r>
            <a:endParaRPr lang="fr-FR" sz="3200" b="1" dirty="0"/>
          </a:p>
          <a:p>
            <a:pPr>
              <a:buNone/>
            </a:pPr>
            <a:r>
              <a:rPr lang="fr-FR" sz="2000" dirty="0"/>
              <a:t>  et non par</a:t>
            </a:r>
          </a:p>
          <a:p>
            <a:pPr algn="ctr">
              <a:buNone/>
            </a:pPr>
            <a:r>
              <a:rPr lang="fr-FR" sz="2000" dirty="0"/>
              <a:t> </a:t>
            </a:r>
            <a:r>
              <a:rPr lang="fr-FR" sz="3200" dirty="0"/>
              <a:t>,</a:t>
            </a:r>
            <a:r>
              <a:rPr lang="fr-FR" sz="1800" dirty="0"/>
              <a:t>(virgule)</a:t>
            </a:r>
            <a:endParaRPr lang="fr-FR" sz="12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r>
              <a:rPr lang="fr-FR" dirty="0"/>
              <a:t/>
            </a:r>
            <a:br>
              <a:rPr lang="fr-FR" dirty="0"/>
            </a:br>
            <a:r>
              <a:rPr lang="fr-FR" dirty="0"/>
              <a:t>Présentation</a:t>
            </a:r>
          </a:p>
        </p:txBody>
      </p:sp>
      <p:sp>
        <p:nvSpPr>
          <p:cNvPr id="5" name="Espace réservé du contenu 4"/>
          <p:cNvSpPr>
            <a:spLocks noGrp="1"/>
          </p:cNvSpPr>
          <p:nvPr>
            <p:ph idx="1"/>
          </p:nvPr>
        </p:nvSpPr>
        <p:spPr/>
        <p:txBody>
          <a:bodyPr>
            <a:normAutofit lnSpcReduction="10000"/>
          </a:bodyPr>
          <a:lstStyle/>
          <a:p>
            <a:r>
              <a:rPr lang="fr-FR" dirty="0"/>
              <a:t>Indépendant</a:t>
            </a:r>
          </a:p>
          <a:p>
            <a:pPr lvl="1"/>
            <a:r>
              <a:rPr lang="fr-FR" dirty="0"/>
              <a:t>Prestataire d’Orsys</a:t>
            </a:r>
          </a:p>
          <a:p>
            <a:pPr lvl="2"/>
            <a:r>
              <a:rPr lang="fr-FR" dirty="0"/>
              <a:t>Depuis 2011</a:t>
            </a:r>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a:t>
            </a:r>
            <a:r>
              <a:rPr lang="fr-FR" dirty="0" err="1"/>
              <a:t>php</a:t>
            </a:r>
            <a:r>
              <a:rPr lang="fr-FR" dirty="0"/>
              <a:t>, </a:t>
            </a:r>
            <a:r>
              <a:rPr lang="fr-FR" dirty="0" err="1"/>
              <a:t>sql</a:t>
            </a:r>
            <a:r>
              <a:rPr lang="fr-FR" dirty="0"/>
              <a:t>, </a:t>
            </a:r>
            <a:r>
              <a:rPr lang="fr-FR" dirty="0" err="1"/>
              <a:t>js</a:t>
            </a:r>
            <a:r>
              <a:rPr lang="fr-FR" dirty="0"/>
              <a:t>, </a:t>
            </a:r>
            <a:r>
              <a:rPr lang="fr-FR" dirty="0" err="1"/>
              <a:t>css</a:t>
            </a:r>
            <a:r>
              <a:rPr lang="fr-FR" dirty="0"/>
              <a:t>,…</a:t>
            </a:r>
          </a:p>
          <a:p>
            <a:pPr lvl="2"/>
            <a:endParaRPr lang="fr-FR" dirty="0"/>
          </a:p>
          <a:p>
            <a:pPr lvl="2"/>
            <a:r>
              <a:rPr lang="fr-FR" dirty="0"/>
              <a:t>blogger sous Wordpress</a:t>
            </a:r>
          </a:p>
        </p:txBody>
      </p:sp>
      <p:pic>
        <p:nvPicPr>
          <p:cNvPr id="10" name="Picture 3"/>
          <p:cNvPicPr>
            <a:picLocks noChangeAspect="1" noChangeArrowheads="1"/>
          </p:cNvPicPr>
          <p:nvPr/>
        </p:nvPicPr>
        <p:blipFill>
          <a:blip r:embed="rId3"/>
          <a:srcRect/>
          <a:stretch>
            <a:fillRect/>
          </a:stretch>
        </p:blipFill>
        <p:spPr bwMode="auto">
          <a:xfrm>
            <a:off x="1071538" y="1571612"/>
            <a:ext cx="1500198" cy="2000264"/>
          </a:xfrm>
          <a:prstGeom prst="rect">
            <a:avLst/>
          </a:prstGeom>
          <a:noFill/>
          <a:ln w="9525">
            <a:noFill/>
            <a:miter lim="800000"/>
            <a:headEnd/>
            <a:tailEnd/>
          </a:ln>
          <a:effectLst/>
        </p:spPr>
      </p:pic>
      <p:pic>
        <p:nvPicPr>
          <p:cNvPr id="3077" name="Picture 5" descr="C:\Users\Alex\Desktop\DESORBAIX.jpg"/>
          <p:cNvPicPr>
            <a:picLocks noChangeAspect="1" noChangeArrowheads="1"/>
          </p:cNvPicPr>
          <p:nvPr/>
        </p:nvPicPr>
        <p:blipFill>
          <a:blip r:embed="rId4"/>
          <a:srcRect/>
          <a:stretch>
            <a:fillRect/>
          </a:stretch>
        </p:blipFill>
        <p:spPr bwMode="auto">
          <a:xfrm>
            <a:off x="1357290" y="2000240"/>
            <a:ext cx="928694" cy="1214446"/>
          </a:xfrm>
          <a:prstGeom prst="rect">
            <a:avLst/>
          </a:prstGeom>
          <a:noFill/>
        </p:spPr>
      </p:pic>
      <p:pic>
        <p:nvPicPr>
          <p:cNvPr id="5122" name="Picture 2"/>
          <p:cNvPicPr>
            <a:picLocks noChangeAspect="1" noChangeArrowheads="1"/>
          </p:cNvPicPr>
          <p:nvPr/>
        </p:nvPicPr>
        <p:blipFill>
          <a:blip r:embed="rId5"/>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typeof</a:t>
            </a:r>
            <a:endParaRPr lang="fr-FR" dirty="0"/>
          </a:p>
        </p:txBody>
      </p:sp>
      <p:sp>
        <p:nvSpPr>
          <p:cNvPr id="3" name="Espace réservé du contenu 2"/>
          <p:cNvSpPr>
            <a:spLocks noGrp="1"/>
          </p:cNvSpPr>
          <p:nvPr>
            <p:ph idx="1"/>
          </p:nvPr>
        </p:nvSpPr>
        <p:spPr/>
        <p:txBody>
          <a:bodyPr/>
          <a:lstStyle/>
          <a:p>
            <a:pPr marL="342900" lvl="2" indent="-342900"/>
            <a:r>
              <a:rPr lang="fr-FR" dirty="0"/>
              <a:t>Détection de type d'un variable </a:t>
            </a:r>
          </a:p>
          <a:p>
            <a:pPr marL="800100" lvl="3" indent="-342900"/>
            <a:r>
              <a:rPr lang="fr-FR" dirty="0" err="1"/>
              <a:t>typeof</a:t>
            </a:r>
            <a:endParaRPr lang="fr-FR" dirty="0"/>
          </a:p>
          <a:p>
            <a:pPr marL="342900" lvl="2" indent="-342900">
              <a:buNone/>
            </a:pPr>
            <a:endParaRPr lang="fr-FR" dirty="0"/>
          </a:p>
          <a:p>
            <a:pPr marL="342900" lvl="2" indent="-342900"/>
            <a:endParaRPr lang="fr-FR" dirty="0"/>
          </a:p>
          <a:p>
            <a:pPr marL="342900" lvl="2" indent="-342900">
              <a:buNone/>
            </a:pPr>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p:txBody>
      </p:sp>
      <p:sp>
        <p:nvSpPr>
          <p:cNvPr id="4" name="Rectangle 3"/>
          <p:cNvSpPr/>
          <p:nvPr/>
        </p:nvSpPr>
        <p:spPr>
          <a:xfrm>
            <a:off x="2286000" y="2071678"/>
            <a:ext cx="4572000" cy="3416320"/>
          </a:xfrm>
          <a:prstGeom prst="rect">
            <a:avLst/>
          </a:prstGeom>
        </p:spPr>
        <p:txBody>
          <a:bodyPr>
            <a:spAutoFit/>
          </a:bodyPr>
          <a:lstStyle/>
          <a:p>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a:solidFill>
                  <a:srgbClr val="935C25"/>
                </a:solidFill>
                <a:latin typeface="Consolas"/>
              </a:rPr>
              <a:t>42</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number</a:t>
            </a:r>
            <a:r>
              <a:rPr lang="fr-FR" b="0" dirty="0">
                <a:solidFill>
                  <a:srgbClr val="5A7B8C"/>
                </a:solidFill>
                <a:latin typeface="Consolas"/>
              </a:rPr>
              <a:t>"</a:t>
            </a:r>
            <a:endParaRPr lang="fr-FR" b="0" dirty="0">
              <a:solidFill>
                <a:srgbClr val="7EA2B4"/>
              </a:solidFill>
              <a:latin typeface="Consolas"/>
            </a:endParaRPr>
          </a:p>
          <a:p>
            <a:r>
              <a:rPr lang="fr-FR" b="0" dirty="0">
                <a:solidFill>
                  <a:srgbClr val="7EA2B4"/>
                </a:solidFill>
                <a:latin typeface="Consolas"/>
              </a:rPr>
              <a:t/>
            </a:r>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err="1">
                <a:solidFill>
                  <a:srgbClr val="568C3B"/>
                </a:solidFill>
                <a:latin typeface="Consolas"/>
              </a:rPr>
              <a:t>blubber</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"string"</a:t>
            </a:r>
            <a:endParaRPr lang="fr-FR" b="0" dirty="0">
              <a:solidFill>
                <a:srgbClr val="7EA2B4"/>
              </a:solidFill>
              <a:latin typeface="Consolas"/>
            </a:endParaRPr>
          </a:p>
          <a:p>
            <a:r>
              <a:rPr lang="fr-FR" b="0" dirty="0">
                <a:solidFill>
                  <a:srgbClr val="7EA2B4"/>
                </a:solidFill>
                <a:latin typeface="Consolas"/>
              </a:rPr>
              <a:t/>
            </a:r>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a:solidFill>
                  <a:srgbClr val="935C25"/>
                </a:solidFill>
                <a:latin typeface="Consolas"/>
              </a:rPr>
              <a:t>true</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boolean</a:t>
            </a:r>
            <a:r>
              <a:rPr lang="fr-FR" b="0" dirty="0">
                <a:solidFill>
                  <a:srgbClr val="5A7B8C"/>
                </a:solidFill>
                <a:latin typeface="Consolas"/>
              </a:rPr>
              <a:t>"</a:t>
            </a:r>
            <a:endParaRPr lang="fr-FR" b="0" dirty="0">
              <a:solidFill>
                <a:srgbClr val="7EA2B4"/>
              </a:solidFill>
              <a:latin typeface="Consolas"/>
            </a:endParaRPr>
          </a:p>
          <a:p>
            <a:r>
              <a:rPr lang="fr-FR" b="0" dirty="0">
                <a:solidFill>
                  <a:srgbClr val="7EA2B4"/>
                </a:solidFill>
                <a:latin typeface="Consolas"/>
              </a:rPr>
              <a:t/>
            </a:r>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err="1">
                <a:solidFill>
                  <a:srgbClr val="D22D72"/>
                </a:solidFill>
                <a:latin typeface="Consolas"/>
              </a:rPr>
              <a:t>declaredButUndefinedVariable</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undefined</a:t>
            </a:r>
            <a:r>
              <a:rPr lang="fr-FR" b="0" dirty="0">
                <a:solidFill>
                  <a:srgbClr val="5A7B8C"/>
                </a:solidFill>
                <a:latin typeface="Consolas"/>
              </a:rPr>
              <a:t>";</a:t>
            </a:r>
            <a:endParaRPr lang="fr-FR" b="0" dirty="0">
              <a:solidFill>
                <a:srgbClr val="7EA2B4"/>
              </a:solidFill>
              <a:latin typeface="Consola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Transtypage</a:t>
            </a:r>
          </a:p>
        </p:txBody>
      </p:sp>
      <p:sp>
        <p:nvSpPr>
          <p:cNvPr id="3" name="Espace réservé du contenu 2"/>
          <p:cNvSpPr>
            <a:spLocks noGrp="1"/>
          </p:cNvSpPr>
          <p:nvPr>
            <p:ph idx="1"/>
          </p:nvPr>
        </p:nvSpPr>
        <p:spPr/>
        <p:txBody>
          <a:bodyPr/>
          <a:lstStyle/>
          <a:p>
            <a:pPr marL="342900" lvl="2" indent="-342900"/>
            <a:r>
              <a:rPr lang="fr-FR" dirty="0"/>
              <a:t> Conversion de type</a:t>
            </a:r>
          </a:p>
          <a:p>
            <a:pPr marL="800100" lvl="3" indent="-342900"/>
            <a:r>
              <a:rPr lang="fr-FR" dirty="0"/>
              <a:t>Chaine vers numérique</a:t>
            </a:r>
          </a:p>
          <a:p>
            <a:pPr marL="800100" lvl="3" indent="-342900"/>
            <a:endParaRPr lang="fr-FR" dirty="0"/>
          </a:p>
          <a:p>
            <a:pPr marL="800100" lvl="3" indent="-342900"/>
            <a:endParaRPr lang="fr-FR" dirty="0"/>
          </a:p>
          <a:p>
            <a:pPr marL="800100" lvl="3" indent="-342900"/>
            <a:endParaRPr lang="fr-FR" dirty="0"/>
          </a:p>
          <a:p>
            <a:pPr marL="800100" lvl="3" indent="-342900"/>
            <a:endParaRPr lang="fr-FR" dirty="0"/>
          </a:p>
          <a:p>
            <a:pPr marL="800100" lvl="3" indent="-342900"/>
            <a:endParaRPr lang="fr-FR" dirty="0"/>
          </a:p>
          <a:p>
            <a:pPr marL="800100" lvl="3" indent="-342900"/>
            <a:r>
              <a:rPr lang="fr-FR" dirty="0"/>
              <a:t>Chaine vers Date</a:t>
            </a:r>
          </a:p>
          <a:p>
            <a:endParaRPr lang="fr-FR" dirty="0"/>
          </a:p>
          <a:p>
            <a:endParaRPr lang="fr-FR" dirty="0"/>
          </a:p>
          <a:p>
            <a:endParaRPr lang="fr-FR" dirty="0"/>
          </a:p>
        </p:txBody>
      </p:sp>
      <p:sp>
        <p:nvSpPr>
          <p:cNvPr id="4" name="Rectangle 3"/>
          <p:cNvSpPr/>
          <p:nvPr/>
        </p:nvSpPr>
        <p:spPr>
          <a:xfrm>
            <a:off x="2071670" y="2143116"/>
            <a:ext cx="4572000" cy="1200329"/>
          </a:xfrm>
          <a:prstGeom prst="rect">
            <a:avLst/>
          </a:prstGeom>
        </p:spPr>
        <p:txBody>
          <a:bodyPr>
            <a:spAutoFit/>
          </a:bodyPr>
          <a:lstStyle/>
          <a:p>
            <a:r>
              <a:rPr lang="fr-FR" b="0" dirty="0" err="1">
                <a:solidFill>
                  <a:srgbClr val="8A8A0F"/>
                </a:solidFill>
                <a:latin typeface="Consolas"/>
              </a:rPr>
              <a:t>Number</a:t>
            </a:r>
            <a:r>
              <a:rPr lang="fr-FR" b="0" dirty="0" err="1">
                <a:solidFill>
                  <a:srgbClr val="7EA2B4"/>
                </a:solidFill>
                <a:latin typeface="Consolas"/>
              </a:rPr>
              <a:t>.</a:t>
            </a:r>
            <a:r>
              <a:rPr lang="fr-FR" b="0" dirty="0" err="1">
                <a:solidFill>
                  <a:srgbClr val="257FAD"/>
                </a:solidFill>
                <a:latin typeface="Consolas"/>
              </a:rPr>
              <a:t>parseFloat</a:t>
            </a:r>
            <a:r>
              <a:rPr lang="fr-FR" b="0" dirty="0">
                <a:solidFill>
                  <a:srgbClr val="7EA2B4"/>
                </a:solidFill>
                <a:latin typeface="Consolas"/>
              </a:rPr>
              <a:t>(</a:t>
            </a:r>
            <a:r>
              <a:rPr lang="fr-FR" b="0" dirty="0" err="1">
                <a:solidFill>
                  <a:srgbClr val="D22D72"/>
                </a:solidFill>
                <a:latin typeface="Consolas"/>
              </a:rPr>
              <a:t>maStringVar</a:t>
            </a:r>
            <a:r>
              <a:rPr lang="fr-FR" b="0" dirty="0">
                <a:solidFill>
                  <a:srgbClr val="7EA2B4"/>
                </a:solidFill>
                <a:latin typeface="Consolas"/>
              </a:rPr>
              <a:t>);</a:t>
            </a:r>
          </a:p>
          <a:p>
            <a:r>
              <a:rPr lang="fr-FR" b="0" dirty="0">
                <a:solidFill>
                  <a:srgbClr val="5A7B8C"/>
                </a:solidFill>
                <a:latin typeface="Consolas"/>
              </a:rPr>
              <a:t>//conversion vers </a:t>
            </a:r>
            <a:r>
              <a:rPr lang="fr-FR" b="0" dirty="0" err="1">
                <a:solidFill>
                  <a:srgbClr val="5A7B8C"/>
                </a:solidFill>
                <a:latin typeface="Consolas"/>
              </a:rPr>
              <a:t>decimal</a:t>
            </a:r>
            <a:endParaRPr lang="fr-FR" b="0" dirty="0">
              <a:solidFill>
                <a:srgbClr val="7EA2B4"/>
              </a:solidFill>
              <a:latin typeface="Consolas"/>
            </a:endParaRPr>
          </a:p>
          <a:p>
            <a:r>
              <a:rPr lang="fr-FR" b="0" dirty="0" err="1">
                <a:solidFill>
                  <a:srgbClr val="8A8A0F"/>
                </a:solidFill>
                <a:latin typeface="Consolas"/>
              </a:rPr>
              <a:t>Number</a:t>
            </a:r>
            <a:r>
              <a:rPr lang="fr-FR" b="0" dirty="0" err="1">
                <a:solidFill>
                  <a:srgbClr val="7EA2B4"/>
                </a:solidFill>
                <a:latin typeface="Consolas"/>
              </a:rPr>
              <a:t>.</a:t>
            </a:r>
            <a:r>
              <a:rPr lang="fr-FR" b="0" dirty="0" err="1">
                <a:solidFill>
                  <a:srgbClr val="257FAD"/>
                </a:solidFill>
                <a:latin typeface="Consolas"/>
              </a:rPr>
              <a:t>parseInt</a:t>
            </a:r>
            <a:r>
              <a:rPr lang="fr-FR" b="0" dirty="0">
                <a:solidFill>
                  <a:srgbClr val="7EA2B4"/>
                </a:solidFill>
                <a:latin typeface="Consolas"/>
              </a:rPr>
              <a:t>(</a:t>
            </a:r>
            <a:r>
              <a:rPr lang="fr-FR" b="0" dirty="0" err="1">
                <a:solidFill>
                  <a:srgbClr val="D22D72"/>
                </a:solidFill>
                <a:latin typeface="Consolas"/>
              </a:rPr>
              <a:t>maStringVar</a:t>
            </a:r>
            <a:r>
              <a:rPr lang="fr-FR" b="0" dirty="0">
                <a:solidFill>
                  <a:srgbClr val="7EA2B4"/>
                </a:solidFill>
                <a:latin typeface="Consolas"/>
              </a:rPr>
              <a:t>);</a:t>
            </a:r>
          </a:p>
          <a:p>
            <a:r>
              <a:rPr lang="fr-FR" b="0" dirty="0">
                <a:solidFill>
                  <a:srgbClr val="5A7B8C"/>
                </a:solidFill>
                <a:latin typeface="Consolas"/>
              </a:rPr>
              <a:t>//conversion vers entier</a:t>
            </a:r>
            <a:endParaRPr lang="fr-FR" b="0" dirty="0">
              <a:solidFill>
                <a:srgbClr val="7EA2B4"/>
              </a:solidFill>
              <a:latin typeface="Consolas"/>
            </a:endParaRPr>
          </a:p>
        </p:txBody>
      </p:sp>
      <p:sp>
        <p:nvSpPr>
          <p:cNvPr id="5" name="Rectangle 4"/>
          <p:cNvSpPr/>
          <p:nvPr/>
        </p:nvSpPr>
        <p:spPr>
          <a:xfrm>
            <a:off x="1714480" y="4071942"/>
            <a:ext cx="5500710" cy="2031325"/>
          </a:xfrm>
          <a:prstGeom prst="rect">
            <a:avLst/>
          </a:prstGeom>
        </p:spPr>
        <p:txBody>
          <a:bodyPr wrap="square">
            <a:spAutoFit/>
          </a:bodyPr>
          <a:lstStyle/>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date1</a:t>
            </a:r>
            <a:r>
              <a:rPr lang="en-US" b="0" dirty="0">
                <a:solidFill>
                  <a:srgbClr val="7EA2B4"/>
                </a:solidFill>
                <a:latin typeface="Consolas"/>
              </a:rPr>
              <a:t> = new Date('</a:t>
            </a:r>
            <a:r>
              <a:rPr lang="en-US" b="0" dirty="0">
                <a:solidFill>
                  <a:srgbClr val="568C3B"/>
                </a:solidFill>
                <a:latin typeface="Consolas"/>
              </a:rPr>
              <a:t>December 17, 1995 03:24:00</a:t>
            </a:r>
            <a:r>
              <a:rPr lang="en-US" b="0" dirty="0">
                <a:solidFill>
                  <a:srgbClr val="7EA2B4"/>
                </a:solidFill>
                <a:latin typeface="Consolas"/>
              </a:rPr>
              <a:t>');</a:t>
            </a:r>
          </a:p>
          <a:p>
            <a:r>
              <a:rPr lang="en-US" b="0" dirty="0">
                <a:solidFill>
                  <a:srgbClr val="5A7B8C"/>
                </a:solidFill>
                <a:latin typeface="Consolas"/>
              </a:rPr>
              <a:t>// Sun Dec 17 1995 03:24:00 GMT...</a:t>
            </a:r>
            <a:endParaRPr lang="en-US" b="0" dirty="0">
              <a:solidFill>
                <a:srgbClr val="7EA2B4"/>
              </a:solidFill>
              <a:latin typeface="Consolas"/>
            </a:endParaRPr>
          </a:p>
          <a:p>
            <a:endParaRPr lang="en-US" b="0" dirty="0">
              <a:solidFill>
                <a:srgbClr val="5D5DB1"/>
              </a:solidFill>
              <a:latin typeface="Consolas"/>
            </a:endParaRPr>
          </a:p>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date2</a:t>
            </a:r>
            <a:r>
              <a:rPr lang="en-US" b="0" dirty="0">
                <a:solidFill>
                  <a:srgbClr val="7EA2B4"/>
                </a:solidFill>
                <a:latin typeface="Consolas"/>
              </a:rPr>
              <a:t> = new Date('</a:t>
            </a:r>
            <a:r>
              <a:rPr lang="en-US" b="0" dirty="0">
                <a:solidFill>
                  <a:srgbClr val="568C3B"/>
                </a:solidFill>
                <a:latin typeface="Consolas"/>
              </a:rPr>
              <a:t>1995-12-17T03:24:00</a:t>
            </a:r>
            <a:r>
              <a:rPr lang="en-US" b="0" dirty="0">
                <a:solidFill>
                  <a:srgbClr val="7EA2B4"/>
                </a:solidFill>
                <a:latin typeface="Consolas"/>
              </a:rPr>
              <a:t>');</a:t>
            </a:r>
          </a:p>
          <a:p>
            <a:r>
              <a:rPr lang="en-US" b="0" dirty="0">
                <a:solidFill>
                  <a:srgbClr val="5A7B8C"/>
                </a:solidFill>
                <a:latin typeface="Consolas"/>
              </a:rPr>
              <a:t>// Sun Dec 17 1995 03:24:00 GMT..</a:t>
            </a:r>
            <a:endParaRPr lang="en-US" b="0" dirty="0">
              <a:solidFill>
                <a:srgbClr val="7EA2B4"/>
              </a:solidFill>
              <a:latin typeface="Consola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Logiques &amp; Arithmétiques</a:t>
            </a:r>
          </a:p>
        </p:txBody>
      </p:sp>
      <p:sp>
        <p:nvSpPr>
          <p:cNvPr id="3" name="Espace réservé du contenu 2"/>
          <p:cNvSpPr>
            <a:spLocks noGrp="1"/>
          </p:cNvSpPr>
          <p:nvPr>
            <p:ph idx="1"/>
          </p:nvPr>
        </p:nvSpPr>
        <p:spPr/>
        <p:txBody>
          <a:bodyPr>
            <a:normAutofit fontScale="85000" lnSpcReduction="20000"/>
          </a:bodyPr>
          <a:lstStyle/>
          <a:p>
            <a:r>
              <a:rPr lang="fr-FR" dirty="0"/>
              <a:t>Opérateurs arithmétiques</a:t>
            </a:r>
          </a:p>
          <a:p>
            <a:pPr algn="ctr">
              <a:buNone/>
            </a:pPr>
            <a:r>
              <a:rPr lang="fr-FR" b="1" i="1" dirty="0"/>
              <a:t>+</a:t>
            </a:r>
            <a:r>
              <a:rPr lang="fr-FR" dirty="0"/>
              <a:t>, </a:t>
            </a:r>
            <a:r>
              <a:rPr lang="fr-FR" b="1" i="1" dirty="0"/>
              <a:t>-</a:t>
            </a:r>
            <a:r>
              <a:rPr lang="fr-FR" dirty="0"/>
              <a:t> </a:t>
            </a:r>
            <a:r>
              <a:rPr lang="fr-FR" dirty="0">
                <a:sym typeface="Wingdings" pitchFamily="2" charset="2"/>
              </a:rPr>
              <a:t> addition, soustraction</a:t>
            </a:r>
          </a:p>
          <a:p>
            <a:pPr>
              <a:buNone/>
            </a:pPr>
            <a:r>
              <a:rPr lang="fr-FR" dirty="0">
                <a:sym typeface="Wingdings" pitchFamily="2" charset="2"/>
              </a:rPr>
              <a:t>			++, -- 	 incrémentation ou décrémentation</a:t>
            </a:r>
            <a:endParaRPr lang="fr-FR" dirty="0"/>
          </a:p>
          <a:p>
            <a:pPr algn="ctr">
              <a:buNone/>
            </a:pPr>
            <a:r>
              <a:rPr lang="fr-FR" dirty="0"/>
              <a:t> </a:t>
            </a:r>
            <a:r>
              <a:rPr lang="fr-FR" b="1" i="1" dirty="0"/>
              <a:t>*</a:t>
            </a:r>
            <a:r>
              <a:rPr lang="fr-FR" dirty="0"/>
              <a:t>, </a:t>
            </a:r>
            <a:r>
              <a:rPr lang="fr-FR" b="1" i="1" dirty="0"/>
              <a:t>/</a:t>
            </a:r>
            <a:r>
              <a:rPr lang="fr-FR" dirty="0"/>
              <a:t> </a:t>
            </a:r>
            <a:r>
              <a:rPr lang="fr-FR" dirty="0">
                <a:sym typeface="Wingdings" pitchFamily="2" charset="2"/>
              </a:rPr>
              <a:t>multiplication, division </a:t>
            </a:r>
            <a:endParaRPr lang="fr-FR" dirty="0"/>
          </a:p>
          <a:p>
            <a:pPr algn="ctr">
              <a:buNone/>
            </a:pPr>
            <a:r>
              <a:rPr lang="fr-FR" dirty="0"/>
              <a:t> </a:t>
            </a:r>
            <a:r>
              <a:rPr lang="fr-FR" b="1" i="1" dirty="0" err="1"/>
              <a:t>mod</a:t>
            </a:r>
            <a:r>
              <a:rPr lang="fr-FR" dirty="0"/>
              <a:t> </a:t>
            </a:r>
            <a:r>
              <a:rPr lang="fr-FR" dirty="0">
                <a:sym typeface="Wingdings" pitchFamily="2" charset="2"/>
              </a:rPr>
              <a:t> modulo (reste de division euclidienne)</a:t>
            </a:r>
            <a:endParaRPr lang="fr-FR" dirty="0"/>
          </a:p>
          <a:p>
            <a:endParaRPr lang="fr-FR" dirty="0"/>
          </a:p>
          <a:p>
            <a:r>
              <a:rPr lang="fr-FR" dirty="0"/>
              <a:t>Opérateurs logiques</a:t>
            </a:r>
          </a:p>
          <a:p>
            <a:pPr>
              <a:buNone/>
              <a:tabLst>
                <a:tab pos="2773363" algn="l"/>
              </a:tabLst>
            </a:pPr>
            <a:r>
              <a:rPr lang="fr-FR" dirty="0"/>
              <a:t>	</a:t>
            </a:r>
            <a:r>
              <a:rPr lang="fr-FR" b="1" i="1" dirty="0"/>
              <a:t>&amp;&amp;</a:t>
            </a:r>
            <a:r>
              <a:rPr lang="fr-FR" dirty="0"/>
              <a:t> , </a:t>
            </a:r>
            <a:r>
              <a:rPr lang="fr-FR" b="1" i="1" dirty="0"/>
              <a:t>||</a:t>
            </a:r>
            <a:r>
              <a:rPr lang="fr-FR" dirty="0"/>
              <a:t> 	</a:t>
            </a:r>
            <a:r>
              <a:rPr lang="fr-FR" dirty="0">
                <a:sym typeface="Wingdings" pitchFamily="2" charset="2"/>
              </a:rPr>
              <a:t> et, ou</a:t>
            </a:r>
          </a:p>
          <a:p>
            <a:pPr>
              <a:buNone/>
              <a:tabLst>
                <a:tab pos="2773363" algn="l"/>
              </a:tabLst>
            </a:pPr>
            <a:r>
              <a:rPr lang="fr-FR" dirty="0">
                <a:sym typeface="Wingdings" pitchFamily="2" charset="2"/>
              </a:rPr>
              <a:t>	</a:t>
            </a:r>
            <a:r>
              <a:rPr lang="fr-FR" b="1" i="1" dirty="0">
                <a:sym typeface="Wingdings" pitchFamily="2" charset="2"/>
              </a:rPr>
              <a:t>&lt;</a:t>
            </a:r>
            <a:r>
              <a:rPr lang="fr-FR" dirty="0">
                <a:sym typeface="Wingdings" pitchFamily="2" charset="2"/>
              </a:rPr>
              <a:t>, </a:t>
            </a:r>
            <a:r>
              <a:rPr lang="fr-FR" b="1" i="1" dirty="0">
                <a:sym typeface="Wingdings" pitchFamily="2" charset="2"/>
              </a:rPr>
              <a:t>&gt;</a:t>
            </a:r>
            <a:r>
              <a:rPr lang="fr-FR" dirty="0">
                <a:sym typeface="Wingdings" pitchFamily="2" charset="2"/>
              </a:rPr>
              <a:t>, </a:t>
            </a:r>
            <a:r>
              <a:rPr lang="fr-FR" b="1" i="1" dirty="0">
                <a:sym typeface="Wingdings" pitchFamily="2" charset="2"/>
              </a:rPr>
              <a:t>&lt;=</a:t>
            </a:r>
            <a:r>
              <a:rPr lang="fr-FR" dirty="0">
                <a:sym typeface="Wingdings" pitchFamily="2" charset="2"/>
              </a:rPr>
              <a:t>, </a:t>
            </a:r>
            <a:r>
              <a:rPr lang="fr-FR" b="1" i="1" dirty="0">
                <a:sym typeface="Wingdings" pitchFamily="2" charset="2"/>
              </a:rPr>
              <a:t>&gt;=</a:t>
            </a:r>
            <a:r>
              <a:rPr lang="fr-FR" dirty="0">
                <a:sym typeface="Wingdings" pitchFamily="2" charset="2"/>
              </a:rPr>
              <a:t> 	sup, </a:t>
            </a:r>
            <a:r>
              <a:rPr lang="fr-FR" dirty="0" err="1">
                <a:sym typeface="Wingdings" pitchFamily="2" charset="2"/>
              </a:rPr>
              <a:t>inf</a:t>
            </a:r>
            <a:r>
              <a:rPr lang="fr-FR" dirty="0">
                <a:sym typeface="Wingdings" pitchFamily="2" charset="2"/>
              </a:rPr>
              <a:t>, </a:t>
            </a:r>
            <a:r>
              <a:rPr lang="fr-FR" dirty="0" err="1">
                <a:sym typeface="Wingdings" pitchFamily="2" charset="2"/>
              </a:rPr>
              <a:t>inf</a:t>
            </a:r>
            <a:r>
              <a:rPr lang="fr-FR" dirty="0">
                <a:sym typeface="Wingdings" pitchFamily="2" charset="2"/>
              </a:rPr>
              <a:t> ou égal, sup ou égal</a:t>
            </a:r>
          </a:p>
          <a:p>
            <a:pPr>
              <a:buNone/>
              <a:tabLst>
                <a:tab pos="2773363" algn="l"/>
              </a:tabLst>
            </a:pPr>
            <a:r>
              <a:rPr lang="fr-FR" dirty="0">
                <a:sym typeface="Wingdings" pitchFamily="2" charset="2"/>
              </a:rPr>
              <a:t>	!	 NON </a:t>
            </a:r>
            <a:r>
              <a:rPr lang="fr-FR" dirty="0" err="1">
                <a:sym typeface="Wingdings" pitchFamily="2" charset="2"/>
              </a:rPr>
              <a:t>booleen</a:t>
            </a:r>
            <a:endParaRPr lang="fr-FR" dirty="0">
              <a:sym typeface="Wingdings" pitchFamily="2" charset="2"/>
            </a:endParaRPr>
          </a:p>
          <a:p>
            <a:pPr>
              <a:buNone/>
              <a:tabLst>
                <a:tab pos="2773363" algn="l"/>
              </a:tabLst>
            </a:pPr>
            <a:r>
              <a:rPr lang="fr-FR" dirty="0">
                <a:sym typeface="Wingdings" pitchFamily="2" charset="2"/>
              </a:rPr>
              <a:t>	==, !=	strictement égal, différent</a:t>
            </a:r>
          </a:p>
          <a:p>
            <a:pPr>
              <a:buNone/>
              <a:tabLst>
                <a:tab pos="2773363" algn="l"/>
              </a:tabLst>
            </a:pPr>
            <a:r>
              <a:rPr lang="fr-FR" dirty="0">
                <a:sym typeface="Wingdings" pitchFamily="2" charset="2"/>
              </a:rPr>
              <a:t>	===, !==	égal en valeur et en type, 	différent en valeur et en type</a:t>
            </a:r>
            <a:endParaRPr lang="fr-FR" dirty="0"/>
          </a:p>
          <a:p>
            <a:endParaRPr lang="fr-FR" dirty="0"/>
          </a:p>
          <a:p>
            <a:endParaRPr lang="fr-FR"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Tant que</a:t>
            </a:r>
          </a:p>
          <a:p>
            <a:pPr lvl="2"/>
            <a:r>
              <a:rPr lang="fr-FR" dirty="0"/>
              <a:t>Le nombre de tours est inconnu</a:t>
            </a:r>
          </a:p>
          <a:p>
            <a:pPr lvl="2"/>
            <a:r>
              <a:rPr lang="fr-FR" dirty="0"/>
              <a:t>La condition est vérifiée au début de chaque tours</a:t>
            </a:r>
          </a:p>
          <a:p>
            <a:pPr lvl="2"/>
            <a:r>
              <a:rPr lang="fr-FR" dirty="0"/>
              <a:t>Exécution de contenu pas obligatoire</a:t>
            </a:r>
          </a:p>
          <a:p>
            <a:endParaRPr lang="fr-FR" dirty="0"/>
          </a:p>
        </p:txBody>
      </p:sp>
      <p:sp>
        <p:nvSpPr>
          <p:cNvPr id="4" name="Rectangle 3"/>
          <p:cNvSpPr/>
          <p:nvPr/>
        </p:nvSpPr>
        <p:spPr>
          <a:xfrm>
            <a:off x="2286000" y="3871745"/>
            <a:ext cx="4572000" cy="1200329"/>
          </a:xfrm>
          <a:prstGeom prst="rect">
            <a:avLst/>
          </a:prstGeom>
        </p:spPr>
        <p:txBody>
          <a:bodyPr>
            <a:spAutoFit/>
          </a:bodyPr>
          <a:lstStyle/>
          <a:p>
            <a:r>
              <a:rPr lang="fr-FR" b="0" dirty="0" err="1">
                <a:solidFill>
                  <a:srgbClr val="5D5DB1"/>
                </a:solidFill>
                <a:latin typeface="Consolas"/>
              </a:rPr>
              <a:t>while</a:t>
            </a:r>
            <a:r>
              <a:rPr lang="fr-FR" b="0" dirty="0">
                <a:solidFill>
                  <a:srgbClr val="7EA2B4"/>
                </a:solidFill>
                <a:latin typeface="Consolas"/>
              </a:rPr>
              <a:t>(</a:t>
            </a:r>
            <a:r>
              <a:rPr lang="fr-FR" b="0" dirty="0" err="1">
                <a:solidFill>
                  <a:srgbClr val="D22D72"/>
                </a:solidFill>
                <a:latin typeface="Consolas"/>
              </a:rPr>
              <a:t>maValeur</a:t>
            </a:r>
            <a:r>
              <a:rPr lang="fr-FR" b="0" dirty="0">
                <a:solidFill>
                  <a:srgbClr val="7EA2B4"/>
                </a:solidFill>
                <a:latin typeface="Consolas"/>
              </a:rPr>
              <a:t> != </a:t>
            </a:r>
            <a:r>
              <a:rPr lang="fr-FR" b="0" dirty="0">
                <a:solidFill>
                  <a:srgbClr val="935C25"/>
                </a:solidFill>
                <a:latin typeface="Consolas"/>
              </a:rPr>
              <a:t>10</a:t>
            </a:r>
            <a:r>
              <a:rPr lang="fr-FR" b="0" dirty="0">
                <a:solidFill>
                  <a:srgbClr val="7EA2B4"/>
                </a:solidFill>
                <a:latin typeface="Consolas"/>
              </a:rPr>
              <a:t> )</a:t>
            </a:r>
          </a:p>
          <a:p>
            <a:r>
              <a:rPr lang="fr-FR" b="0" dirty="0">
                <a:solidFill>
                  <a:srgbClr val="7EA2B4"/>
                </a:solidFill>
                <a:latin typeface="Consolas"/>
              </a:rPr>
              <a:t>{</a:t>
            </a:r>
          </a:p>
          <a:p>
            <a:r>
              <a:rPr lang="fr-FR" dirty="0">
                <a:solidFill>
                  <a:srgbClr val="7EA2B4"/>
                </a:solidFill>
                <a:latin typeface="Consolas"/>
              </a:rPr>
              <a:t>    </a:t>
            </a:r>
            <a:r>
              <a:rPr lang="fr-FR" b="0" dirty="0" err="1">
                <a:solidFill>
                  <a:srgbClr val="D22D72"/>
                </a:solidFill>
                <a:latin typeface="Consolas"/>
              </a:rPr>
              <a:t>maValeur</a:t>
            </a:r>
            <a:r>
              <a:rPr lang="fr-FR" b="0" dirty="0">
                <a:solidFill>
                  <a:srgbClr val="7EA2B4"/>
                </a:solidFill>
                <a:latin typeface="Consolas"/>
              </a:rPr>
              <a:t>=</a:t>
            </a:r>
            <a:r>
              <a:rPr lang="fr-FR" b="0" dirty="0">
                <a:solidFill>
                  <a:srgbClr val="257FAD"/>
                </a:solidFill>
                <a:latin typeface="Consolas"/>
              </a:rPr>
              <a:t>instruction</a:t>
            </a:r>
            <a:r>
              <a:rPr lang="fr-FR" b="0" dirty="0">
                <a:solidFill>
                  <a:srgbClr val="7EA2B4"/>
                </a:solidFill>
                <a:latin typeface="Consolas"/>
              </a:rPr>
              <a:t>();</a:t>
            </a:r>
          </a:p>
          <a:p>
            <a:r>
              <a:rPr lang="fr-FR" b="0" dirty="0">
                <a:solidFill>
                  <a:srgbClr val="7EA2B4"/>
                </a:solidFill>
                <a:latin typeface="Consolas"/>
              </a:rPr>
              <a: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Faire … tant que</a:t>
            </a:r>
          </a:p>
          <a:p>
            <a:pPr lvl="2"/>
            <a:r>
              <a:rPr lang="fr-FR" dirty="0"/>
              <a:t>Le nombre de tours est inconnu</a:t>
            </a:r>
          </a:p>
          <a:p>
            <a:pPr lvl="2"/>
            <a:r>
              <a:rPr lang="fr-FR" dirty="0"/>
              <a:t>La condition est vérifiée a la fin de chaque tours</a:t>
            </a:r>
          </a:p>
          <a:p>
            <a:pPr lvl="2"/>
            <a:r>
              <a:rPr lang="fr-FR" dirty="0"/>
              <a:t>Exécution de contenu obligatoire au moins un fois</a:t>
            </a:r>
          </a:p>
          <a:p>
            <a:endParaRPr lang="fr-FR" dirty="0"/>
          </a:p>
        </p:txBody>
      </p:sp>
      <p:sp>
        <p:nvSpPr>
          <p:cNvPr id="5" name="Espace réservé du contenu 4"/>
          <p:cNvSpPr>
            <a:spLocks noGrp="1"/>
          </p:cNvSpPr>
          <p:nvPr>
            <p:ph sz="quarter" idx="13"/>
          </p:nvPr>
        </p:nvSpPr>
        <p:spPr/>
        <p:txBody>
          <a:bodyPr>
            <a:noAutofit/>
          </a:bodyPr>
          <a:lstStyle/>
          <a:p>
            <a:pPr algn="ctr">
              <a:buNone/>
            </a:pPr>
            <a:r>
              <a:rPr lang="fr-FR" sz="2400" u="sng" dirty="0"/>
              <a:t>ATTENTION</a:t>
            </a:r>
          </a:p>
          <a:p>
            <a:pPr algn="ctr">
              <a:buNone/>
            </a:pPr>
            <a:r>
              <a:rPr lang="fr-FR" sz="2400" dirty="0"/>
              <a:t>un ; </a:t>
            </a:r>
            <a:r>
              <a:rPr lang="fr-FR" sz="2400" b="1" dirty="0"/>
              <a:t>(</a:t>
            </a:r>
            <a:r>
              <a:rPr lang="fr-FR" sz="2000" b="1" i="1" dirty="0"/>
              <a:t>point virgule </a:t>
            </a:r>
            <a:r>
              <a:rPr lang="fr-FR" sz="2400" b="1" i="1" dirty="0"/>
              <a:t>)</a:t>
            </a:r>
            <a:endParaRPr lang="fr-FR" sz="2400" dirty="0"/>
          </a:p>
          <a:p>
            <a:pPr>
              <a:buNone/>
            </a:pPr>
            <a:r>
              <a:rPr lang="fr-FR" sz="2400" dirty="0"/>
              <a:t>est nécessaire </a:t>
            </a:r>
          </a:p>
          <a:p>
            <a:pPr>
              <a:buNone/>
            </a:pPr>
            <a:r>
              <a:rPr lang="fr-FR" sz="2400" dirty="0"/>
              <a:t>après la fin de la</a:t>
            </a:r>
          </a:p>
          <a:p>
            <a:pPr>
              <a:buNone/>
            </a:pPr>
            <a:r>
              <a:rPr lang="fr-FR" sz="2400" dirty="0"/>
              <a:t> condition du  </a:t>
            </a:r>
            <a:r>
              <a:rPr lang="fr-FR" sz="2400" dirty="0" err="1"/>
              <a:t>while</a:t>
            </a:r>
            <a:endParaRPr lang="fr-FR" sz="2400" dirty="0"/>
          </a:p>
        </p:txBody>
      </p:sp>
      <p:sp>
        <p:nvSpPr>
          <p:cNvPr id="4" name="Rectangle 3"/>
          <p:cNvSpPr/>
          <p:nvPr/>
        </p:nvSpPr>
        <p:spPr>
          <a:xfrm>
            <a:off x="1143008" y="4572008"/>
            <a:ext cx="4572000" cy="923330"/>
          </a:xfrm>
          <a:prstGeom prst="rect">
            <a:avLst/>
          </a:prstGeom>
        </p:spPr>
        <p:txBody>
          <a:bodyPr>
            <a:spAutoFit/>
          </a:bodyPr>
          <a:lstStyle/>
          <a:p>
            <a:r>
              <a:rPr lang="fr-FR" b="0" dirty="0">
                <a:solidFill>
                  <a:srgbClr val="5D5DB1"/>
                </a:solidFill>
                <a:latin typeface="Consolas"/>
              </a:rPr>
              <a:t>do</a:t>
            </a:r>
            <a:r>
              <a:rPr lang="fr-FR" b="0" dirty="0">
                <a:solidFill>
                  <a:srgbClr val="7EA2B4"/>
                </a:solidFill>
                <a:latin typeface="Consolas"/>
              </a:rPr>
              <a:t>{</a:t>
            </a:r>
          </a:p>
          <a:p>
            <a:r>
              <a:rPr lang="fr-FR" b="0" dirty="0">
                <a:solidFill>
                  <a:srgbClr val="D22D72"/>
                </a:solidFill>
                <a:latin typeface="Consolas"/>
              </a:rPr>
              <a:t>     </a:t>
            </a:r>
            <a:r>
              <a:rPr lang="fr-FR" b="0" dirty="0" err="1">
                <a:solidFill>
                  <a:srgbClr val="D22D72"/>
                </a:solidFill>
                <a:latin typeface="Consolas"/>
              </a:rPr>
              <a:t>maValeur</a:t>
            </a:r>
            <a:r>
              <a:rPr lang="fr-FR" b="0" dirty="0">
                <a:solidFill>
                  <a:srgbClr val="7EA2B4"/>
                </a:solidFill>
                <a:latin typeface="Consolas"/>
              </a:rPr>
              <a:t>=</a:t>
            </a:r>
            <a:r>
              <a:rPr lang="fr-FR" b="0" dirty="0">
                <a:solidFill>
                  <a:srgbClr val="257FAD"/>
                </a:solidFill>
                <a:latin typeface="Consolas"/>
              </a:rPr>
              <a:t>instruction</a:t>
            </a:r>
            <a:r>
              <a:rPr lang="fr-FR" b="0" dirty="0">
                <a:solidFill>
                  <a:srgbClr val="7EA2B4"/>
                </a:solidFill>
                <a:latin typeface="Consolas"/>
              </a:rPr>
              <a:t>();</a:t>
            </a:r>
          </a:p>
          <a:p>
            <a:r>
              <a:rPr lang="fr-FR" b="0" dirty="0">
                <a:solidFill>
                  <a:srgbClr val="7EA2B4"/>
                </a:solidFill>
                <a:latin typeface="Consolas"/>
              </a:rPr>
              <a:t>}</a:t>
            </a:r>
            <a:r>
              <a:rPr lang="fr-FR" b="0" dirty="0" err="1">
                <a:solidFill>
                  <a:srgbClr val="5D5DB1"/>
                </a:solidFill>
                <a:latin typeface="Consolas"/>
              </a:rPr>
              <a:t>while</a:t>
            </a:r>
            <a:r>
              <a:rPr lang="fr-FR" b="0" dirty="0">
                <a:solidFill>
                  <a:srgbClr val="7EA2B4"/>
                </a:solidFill>
                <a:latin typeface="Consolas"/>
              </a:rPr>
              <a:t>(</a:t>
            </a:r>
            <a:r>
              <a:rPr lang="fr-FR" b="0" dirty="0" err="1">
                <a:solidFill>
                  <a:srgbClr val="D22D72"/>
                </a:solidFill>
                <a:latin typeface="Consolas"/>
              </a:rPr>
              <a:t>maValeur</a:t>
            </a:r>
            <a:r>
              <a:rPr lang="fr-FR" b="0" dirty="0">
                <a:solidFill>
                  <a:srgbClr val="7EA2B4"/>
                </a:solidFill>
                <a:latin typeface="Consolas"/>
              </a:rPr>
              <a:t> != </a:t>
            </a:r>
            <a:r>
              <a:rPr lang="fr-FR" b="0" dirty="0">
                <a:solidFill>
                  <a:srgbClr val="935C25"/>
                </a:solidFill>
                <a:latin typeface="Consolas"/>
              </a:rPr>
              <a:t>10</a:t>
            </a:r>
            <a:r>
              <a:rPr lang="fr-FR" b="0" dirty="0">
                <a:solidFill>
                  <a:srgbClr val="7EA2B4"/>
                </a:solidFill>
                <a:latin typeface="Consolas"/>
              </a:rPr>
              <a:t> )</a:t>
            </a:r>
            <a:r>
              <a:rPr lang="fr-FR" b="1" dirty="0">
                <a:solidFill>
                  <a:srgbClr val="7EA2B4"/>
                </a:solidFill>
                <a:latin typeface="Consolas"/>
              </a:rPr>
              <a: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Pour</a:t>
            </a:r>
          </a:p>
          <a:p>
            <a:pPr lvl="2"/>
            <a:r>
              <a:rPr lang="fr-FR" dirty="0"/>
              <a:t>Le nombre de tours est connu</a:t>
            </a:r>
          </a:p>
          <a:p>
            <a:pPr lvl="2"/>
            <a:r>
              <a:rPr lang="fr-FR" dirty="0"/>
              <a:t>un l'</a:t>
            </a:r>
            <a:r>
              <a:rPr lang="fr-FR" dirty="0" err="1"/>
              <a:t>ittérateur</a:t>
            </a:r>
            <a:r>
              <a:rPr lang="fr-FR" dirty="0"/>
              <a:t> est instancié au départ </a:t>
            </a:r>
          </a:p>
          <a:p>
            <a:pPr lvl="2"/>
            <a:r>
              <a:rPr lang="fr-FR" dirty="0"/>
              <a:t>l'</a:t>
            </a:r>
            <a:r>
              <a:rPr lang="fr-FR" dirty="0" err="1"/>
              <a:t>ittérateur</a:t>
            </a:r>
            <a:r>
              <a:rPr lang="fr-FR" dirty="0"/>
              <a:t> est incrémenté a chaque tour</a:t>
            </a:r>
          </a:p>
          <a:p>
            <a:pPr lvl="2"/>
            <a:r>
              <a:rPr lang="fr-FR" dirty="0"/>
              <a:t>La condition est vérifiée a la fin de chaque tours</a:t>
            </a:r>
          </a:p>
          <a:p>
            <a:pPr lvl="2"/>
            <a:r>
              <a:rPr lang="fr-FR" dirty="0"/>
              <a:t>Exécution de contenu obligatoire</a:t>
            </a:r>
          </a:p>
          <a:p>
            <a:pPr>
              <a:buNone/>
            </a:pPr>
            <a:endParaRPr lang="fr-FR" dirty="0"/>
          </a:p>
        </p:txBody>
      </p:sp>
      <p:sp>
        <p:nvSpPr>
          <p:cNvPr id="4" name="Rectangle 3"/>
          <p:cNvSpPr/>
          <p:nvPr/>
        </p:nvSpPr>
        <p:spPr>
          <a:xfrm>
            <a:off x="2286000" y="4371811"/>
            <a:ext cx="4572000" cy="1200329"/>
          </a:xfrm>
          <a:prstGeom prst="rect">
            <a:avLst/>
          </a:prstGeom>
        </p:spPr>
        <p:txBody>
          <a:bodyPr>
            <a:spAutoFit/>
          </a:bodyPr>
          <a:lstStyle/>
          <a:p>
            <a:r>
              <a:rPr lang="fr-FR" b="0" dirty="0">
                <a:solidFill>
                  <a:srgbClr val="5D5DB1"/>
                </a:solidFill>
                <a:latin typeface="Consolas"/>
              </a:rPr>
              <a:t>for</a:t>
            </a:r>
            <a:r>
              <a:rPr lang="fr-FR" b="0" dirty="0">
                <a:solidFill>
                  <a:srgbClr val="7EA2B4"/>
                </a:solidFill>
                <a:latin typeface="Consolas"/>
              </a:rPr>
              <a:t>(</a:t>
            </a:r>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i</a:t>
            </a:r>
            <a:r>
              <a:rPr lang="fr-FR" b="0" dirty="0">
                <a:solidFill>
                  <a:srgbClr val="7EA2B4"/>
                </a:solidFill>
                <a:latin typeface="Consolas"/>
              </a:rPr>
              <a:t>=</a:t>
            </a:r>
            <a:r>
              <a:rPr lang="fr-FR" b="0" dirty="0">
                <a:solidFill>
                  <a:srgbClr val="935C25"/>
                </a:solidFill>
                <a:latin typeface="Consolas"/>
              </a:rPr>
              <a:t>0</a:t>
            </a:r>
            <a:r>
              <a:rPr lang="fr-FR" b="0" dirty="0">
                <a:solidFill>
                  <a:srgbClr val="7EA2B4"/>
                </a:solidFill>
                <a:latin typeface="Consolas"/>
              </a:rPr>
              <a:t>; </a:t>
            </a:r>
            <a:r>
              <a:rPr lang="fr-FR" b="0" dirty="0">
                <a:solidFill>
                  <a:srgbClr val="D22D72"/>
                </a:solidFill>
                <a:latin typeface="Consolas"/>
              </a:rPr>
              <a:t>i</a:t>
            </a:r>
            <a:r>
              <a:rPr lang="fr-FR" b="0" dirty="0">
                <a:solidFill>
                  <a:srgbClr val="7EA2B4"/>
                </a:solidFill>
                <a:latin typeface="Consolas"/>
              </a:rPr>
              <a:t>&lt;</a:t>
            </a:r>
            <a:r>
              <a:rPr lang="fr-FR" b="0" dirty="0">
                <a:solidFill>
                  <a:srgbClr val="935C25"/>
                </a:solidFill>
                <a:latin typeface="Consolas"/>
              </a:rPr>
              <a:t>10</a:t>
            </a:r>
            <a:r>
              <a:rPr lang="fr-FR" b="0" dirty="0">
                <a:solidFill>
                  <a:srgbClr val="7EA2B4"/>
                </a:solidFill>
                <a:latin typeface="Consolas"/>
              </a:rPr>
              <a:t>;</a:t>
            </a:r>
            <a:r>
              <a:rPr lang="fr-FR" b="0" dirty="0">
                <a:solidFill>
                  <a:srgbClr val="D22D72"/>
                </a:solidFill>
                <a:latin typeface="Consolas"/>
              </a:rPr>
              <a:t>i</a:t>
            </a:r>
            <a:r>
              <a:rPr lang="fr-FR" b="0" dirty="0">
                <a:solidFill>
                  <a:srgbClr val="7EA2B4"/>
                </a:solidFill>
                <a:latin typeface="Consolas"/>
              </a:rPr>
              <a:t>++)</a:t>
            </a:r>
          </a:p>
          <a:p>
            <a:r>
              <a:rPr lang="fr-FR" b="0" dirty="0">
                <a:solidFill>
                  <a:srgbClr val="7EA2B4"/>
                </a:solidFill>
                <a:latin typeface="Consolas"/>
              </a:rPr>
              <a:t>{</a:t>
            </a:r>
          </a:p>
          <a:p>
            <a:r>
              <a:rPr lang="fr-FR" b="0" dirty="0">
                <a:solidFill>
                  <a:srgbClr val="257FAD"/>
                </a:solidFill>
                <a:latin typeface="Consolas"/>
              </a:rPr>
              <a:t>	instruction</a:t>
            </a:r>
            <a:r>
              <a:rPr lang="fr-FR" b="0" dirty="0">
                <a:solidFill>
                  <a:srgbClr val="7EA2B4"/>
                </a:solidFill>
                <a:latin typeface="Consolas"/>
              </a:rPr>
              <a:t>();</a:t>
            </a:r>
          </a:p>
          <a:p>
            <a:r>
              <a:rPr lang="fr-FR" b="0" dirty="0">
                <a:solidFill>
                  <a:srgbClr val="7EA2B4"/>
                </a:solidFill>
                <a:latin typeface="Consolas"/>
              </a:rPr>
              <a:t>}</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fontScale="92500" lnSpcReduction="10000"/>
          </a:bodyPr>
          <a:lstStyle/>
          <a:p>
            <a:pPr>
              <a:defRPr/>
            </a:pPr>
            <a:r>
              <a:rPr lang="fr-FR" dirty="0">
                <a:ea typeface="MS Mincho" pitchFamily="49" charset="-128"/>
              </a:rPr>
              <a:t>Initialisation groupée : </a:t>
            </a:r>
          </a:p>
          <a:p>
            <a:pPr algn="ctr">
              <a:buNone/>
              <a:defRPr/>
            </a:pPr>
            <a:r>
              <a:rPr lang="fr-FR" dirty="0">
                <a:ea typeface="MS Mincho" pitchFamily="49" charset="-128"/>
              </a:rPr>
              <a:t>var </a:t>
            </a:r>
            <a:r>
              <a:rPr lang="fr-FR" dirty="0" err="1">
                <a:ea typeface="MS Mincho" pitchFamily="49" charset="-128"/>
              </a:rPr>
              <a:t>prenoms</a:t>
            </a:r>
            <a:r>
              <a:rPr lang="fr-FR" dirty="0">
                <a:ea typeface="MS Mincho" pitchFamily="49" charset="-128"/>
              </a:rPr>
              <a:t> = [‘Alex’, ‘Pascal’, ‘Laurent’]; </a:t>
            </a:r>
          </a:p>
          <a:p>
            <a:pPr>
              <a:defRPr/>
            </a:pPr>
            <a:r>
              <a:rPr lang="fr-FR" dirty="0">
                <a:ea typeface="MS Mincho" pitchFamily="49" charset="-128"/>
              </a:rPr>
              <a:t>Lire ou modifier par l’index : </a:t>
            </a:r>
          </a:p>
          <a:p>
            <a:pPr algn="ctr">
              <a:buNone/>
              <a:defRPr/>
            </a:pPr>
            <a:r>
              <a:rPr lang="fr-FR" dirty="0" err="1">
                <a:ea typeface="MS Mincho" pitchFamily="49" charset="-128"/>
              </a:rPr>
              <a:t>prenoms</a:t>
            </a:r>
            <a:r>
              <a:rPr lang="fr-FR" dirty="0">
                <a:ea typeface="MS Mincho" pitchFamily="49" charset="-128"/>
              </a:rPr>
              <a:t>[0] = ‘Nikola’; </a:t>
            </a:r>
          </a:p>
          <a:p>
            <a:pPr>
              <a:defRPr/>
            </a:pPr>
            <a:r>
              <a:rPr lang="fr-FR" dirty="0">
                <a:ea typeface="MS Mincho" pitchFamily="49" charset="-128"/>
              </a:rPr>
              <a:t>Taille d'</a:t>
            </a:r>
            <a:r>
              <a:rPr lang="fr-FR" dirty="0" err="1">
                <a:ea typeface="MS Mincho" pitchFamily="49" charset="-128"/>
              </a:rPr>
              <a:t>array</a:t>
            </a:r>
            <a:r>
              <a:rPr lang="fr-FR" dirty="0">
                <a:ea typeface="MS Mincho" pitchFamily="49" charset="-128"/>
              </a:rPr>
              <a:t> </a:t>
            </a:r>
          </a:p>
          <a:p>
            <a:pPr algn="ctr">
              <a:buNone/>
              <a:defRPr/>
            </a:pPr>
            <a:r>
              <a:rPr lang="fr-FR" dirty="0" err="1">
                <a:ea typeface="MS Mincho" pitchFamily="49" charset="-128"/>
              </a:rPr>
              <a:t>prenom.length</a:t>
            </a:r>
            <a:endParaRPr lang="fr-FR" dirty="0">
              <a:ea typeface="MS Mincho" pitchFamily="49" charset="-128"/>
            </a:endParaRPr>
          </a:p>
          <a:p>
            <a:pPr>
              <a:defRPr/>
            </a:pPr>
            <a:r>
              <a:rPr lang="fr-FR" dirty="0">
                <a:ea typeface="MS Mincho" pitchFamily="49" charset="-128"/>
              </a:rPr>
              <a:t>Sélectionner :</a:t>
            </a:r>
          </a:p>
          <a:p>
            <a:pPr algn="ctr">
              <a:buNone/>
              <a:defRPr/>
            </a:pPr>
            <a:r>
              <a:rPr lang="fr-FR" dirty="0">
                <a:ea typeface="MS Mincho" pitchFamily="49" charset="-128"/>
              </a:rPr>
              <a:t>slice( </a:t>
            </a:r>
            <a:r>
              <a:rPr lang="fr-FR" dirty="0" err="1">
                <a:ea typeface="MS Mincho" pitchFamily="49" charset="-128"/>
              </a:rPr>
              <a:t>idxDbt</a:t>
            </a:r>
            <a:r>
              <a:rPr lang="fr-FR" dirty="0">
                <a:ea typeface="MS Mincho" pitchFamily="49" charset="-128"/>
              </a:rPr>
              <a:t>[, </a:t>
            </a:r>
            <a:r>
              <a:rPr lang="fr-FR" dirty="0" err="1">
                <a:ea typeface="MS Mincho" pitchFamily="49" charset="-128"/>
              </a:rPr>
              <a:t>idxFin</a:t>
            </a:r>
            <a:r>
              <a:rPr lang="fr-FR" dirty="0">
                <a:ea typeface="MS Mincho" pitchFamily="49" charset="-128"/>
              </a:rPr>
              <a:t>])</a:t>
            </a:r>
          </a:p>
          <a:p>
            <a:pPr>
              <a:defRPr/>
            </a:pPr>
            <a:r>
              <a:rPr lang="fr-FR" dirty="0">
                <a:ea typeface="MS Mincho" pitchFamily="49" charset="-128"/>
              </a:rPr>
              <a:t>Parcours avec for in </a:t>
            </a:r>
          </a:p>
          <a:p>
            <a:pPr algn="ctr">
              <a:buNone/>
              <a:defRPr/>
            </a:pPr>
            <a:r>
              <a:rPr lang="fr-FR" dirty="0">
                <a:ea typeface="MS Mincho" pitchFamily="49" charset="-128"/>
              </a:rPr>
              <a:t>for( i in </a:t>
            </a:r>
            <a:r>
              <a:rPr lang="fr-FR" dirty="0" err="1">
                <a:ea typeface="MS Mincho" pitchFamily="49" charset="-128"/>
              </a:rPr>
              <a:t>prenoms</a:t>
            </a:r>
            <a:r>
              <a:rPr lang="fr-FR" dirty="0">
                <a:ea typeface="MS Mincho" pitchFamily="49" charset="-128"/>
              </a:rPr>
              <a:t>){…code…}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a:bodyPr>
          <a:lstStyle/>
          <a:p>
            <a:pPr>
              <a:defRPr/>
            </a:pPr>
            <a:r>
              <a:rPr lang="fr-FR" dirty="0">
                <a:ea typeface="MS Mincho" pitchFamily="49" charset="-128"/>
              </a:rPr>
              <a:t>Listage </a:t>
            </a:r>
          </a:p>
          <a:p>
            <a:pPr algn="ctr">
              <a:buNone/>
              <a:defRPr/>
            </a:pPr>
            <a:r>
              <a:rPr lang="fr-FR" dirty="0" err="1">
                <a:ea typeface="MS Mincho" pitchFamily="49" charset="-128"/>
              </a:rPr>
              <a:t>prenoms.join</a:t>
            </a:r>
            <a:r>
              <a:rPr lang="fr-FR" dirty="0">
                <a:ea typeface="MS Mincho" pitchFamily="49" charset="-128"/>
              </a:rPr>
              <a:t>(‘;’); </a:t>
            </a:r>
          </a:p>
          <a:p>
            <a:pPr lvl="1">
              <a:defRPr/>
            </a:pPr>
            <a:r>
              <a:rPr lang="fr-FR" dirty="0">
                <a:ea typeface="MS Mincho" pitchFamily="49" charset="-128"/>
              </a:rPr>
              <a:t> (</a:t>
            </a:r>
            <a:r>
              <a:rPr lang="fr-FR" dirty="0" err="1">
                <a:ea typeface="MS Mincho" pitchFamily="49" charset="-128"/>
              </a:rPr>
              <a:t>join</a:t>
            </a:r>
            <a:r>
              <a:rPr lang="fr-FR" dirty="0">
                <a:ea typeface="MS Mincho" pitchFamily="49" charset="-128"/>
              </a:rPr>
              <a:t>() sep = « , ») et </a:t>
            </a:r>
            <a:r>
              <a:rPr lang="fr-FR" dirty="0" err="1">
                <a:ea typeface="MS Mincho" pitchFamily="49" charset="-128"/>
              </a:rPr>
              <a:t>toString</a:t>
            </a:r>
            <a:r>
              <a:rPr lang="fr-FR" dirty="0">
                <a:ea typeface="MS Mincho" pitchFamily="49" charset="-128"/>
              </a:rPr>
              <a:t>() (idem </a:t>
            </a:r>
            <a:r>
              <a:rPr lang="fr-FR" dirty="0" err="1">
                <a:ea typeface="MS Mincho" pitchFamily="49" charset="-128"/>
              </a:rPr>
              <a:t>join</a:t>
            </a:r>
            <a:r>
              <a:rPr lang="fr-FR" dirty="0">
                <a:ea typeface="MS Mincho" pitchFamily="49" charset="-128"/>
              </a:rPr>
              <a:t>() )</a:t>
            </a:r>
          </a:p>
          <a:p>
            <a:pPr>
              <a:defRPr/>
            </a:pPr>
            <a:r>
              <a:rPr lang="fr-FR" dirty="0">
                <a:ea typeface="MS Mincho" pitchFamily="49" charset="-128"/>
              </a:rPr>
              <a:t>Tri </a:t>
            </a:r>
          </a:p>
          <a:p>
            <a:pPr algn="ctr">
              <a:buNone/>
              <a:defRPr/>
            </a:pPr>
            <a:r>
              <a:rPr lang="fr-FR" dirty="0" err="1">
                <a:ea typeface="MS Mincho" pitchFamily="49" charset="-128"/>
              </a:rPr>
              <a:t>prenoms.sort</a:t>
            </a:r>
            <a:r>
              <a:rPr lang="fr-FR" dirty="0">
                <a:ea typeface="MS Mincho" pitchFamily="49" charset="-128"/>
              </a:rPr>
              <a:t>();  </a:t>
            </a:r>
            <a:r>
              <a:rPr lang="fr-FR" i="1" dirty="0">
                <a:ea typeface="MS Mincho" pitchFamily="49" charset="-128"/>
              </a:rPr>
              <a:t>ou </a:t>
            </a:r>
          </a:p>
          <a:p>
            <a:pPr algn="ctr">
              <a:buNone/>
              <a:defRPr/>
            </a:pPr>
            <a:r>
              <a:rPr lang="fr-FR" dirty="0">
                <a:ea typeface="MS Mincho" pitchFamily="49" charset="-128"/>
              </a:rPr>
              <a:t> </a:t>
            </a:r>
            <a:r>
              <a:rPr lang="fr-FR" dirty="0" err="1">
                <a:ea typeface="MS Mincho" pitchFamily="49" charset="-128"/>
              </a:rPr>
              <a:t>numbers.sort</a:t>
            </a:r>
            <a:r>
              <a:rPr lang="fr-FR" dirty="0">
                <a:ea typeface="MS Mincho" pitchFamily="49" charset="-128"/>
              </a:rPr>
              <a:t>( </a:t>
            </a:r>
            <a:r>
              <a:rPr lang="fr-FR" dirty="0" err="1">
                <a:ea typeface="MS Mincho" pitchFamily="49" charset="-128"/>
              </a:rPr>
              <a:t>function</a:t>
            </a:r>
            <a:r>
              <a:rPr lang="fr-FR" dirty="0">
                <a:ea typeface="MS Mincho" pitchFamily="49" charset="-128"/>
              </a:rPr>
              <a:t>(</a:t>
            </a:r>
            <a:r>
              <a:rPr lang="fr-FR" dirty="0" err="1">
                <a:ea typeface="MS Mincho" pitchFamily="49" charset="-128"/>
              </a:rPr>
              <a:t>a,b</a:t>
            </a:r>
            <a:r>
              <a:rPr lang="fr-FR" dirty="0">
                <a:ea typeface="MS Mincho" pitchFamily="49" charset="-128"/>
              </a:rPr>
              <a:t>){return a - b})</a:t>
            </a:r>
          </a:p>
          <a:p>
            <a:pPr>
              <a:defRPr/>
            </a:pPr>
            <a:r>
              <a:rPr lang="fr-FR" dirty="0">
                <a:ea typeface="MS Mincho" pitchFamily="49" charset="-128"/>
              </a:rPr>
              <a:t>Concaténation de tableaux </a:t>
            </a:r>
          </a:p>
          <a:p>
            <a:pPr algn="ctr">
              <a:buNone/>
              <a:defRPr/>
            </a:pPr>
            <a:r>
              <a:rPr lang="fr-FR" dirty="0" err="1">
                <a:ea typeface="MS Mincho" pitchFamily="49" charset="-128"/>
              </a:rPr>
              <a:t>prenoms.concat</a:t>
            </a:r>
            <a:r>
              <a:rPr lang="fr-FR" dirty="0">
                <a:ea typeface="MS Mincho" pitchFamily="49" charset="-128"/>
              </a:rPr>
              <a:t>( prenoms2);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fontScale="70000" lnSpcReduction="20000"/>
          </a:bodyPr>
          <a:lstStyle/>
          <a:p>
            <a:pPr>
              <a:defRPr/>
            </a:pPr>
            <a:r>
              <a:rPr lang="fr-FR" dirty="0">
                <a:ea typeface="MS Mincho" pitchFamily="49" charset="-128"/>
              </a:rPr>
              <a:t>Supprimer des éléments : </a:t>
            </a:r>
          </a:p>
          <a:p>
            <a:pPr lvl="1">
              <a:defRPr/>
            </a:pPr>
            <a:r>
              <a:rPr lang="fr-FR" dirty="0">
                <a:ea typeface="MS Mincho" pitchFamily="49" charset="-128"/>
              </a:rPr>
              <a:t>pop() </a:t>
            </a:r>
          </a:p>
          <a:p>
            <a:pPr lvl="2">
              <a:defRPr/>
            </a:pPr>
            <a:r>
              <a:rPr lang="fr-FR" dirty="0">
                <a:ea typeface="MS Mincho" pitchFamily="49" charset="-128"/>
              </a:rPr>
              <a:t>le dernier et le renvoie,</a:t>
            </a:r>
          </a:p>
          <a:p>
            <a:pPr lvl="1">
              <a:defRPr/>
            </a:pPr>
            <a:r>
              <a:rPr lang="fr-FR" dirty="0">
                <a:ea typeface="MS Mincho" pitchFamily="49" charset="-128"/>
              </a:rPr>
              <a:t>shift() </a:t>
            </a:r>
          </a:p>
          <a:p>
            <a:pPr lvl="2">
              <a:defRPr/>
            </a:pPr>
            <a:r>
              <a:rPr lang="fr-FR" dirty="0">
                <a:ea typeface="MS Mincho" pitchFamily="49" charset="-128"/>
              </a:rPr>
              <a:t>le premier</a:t>
            </a:r>
          </a:p>
          <a:p>
            <a:pPr>
              <a:defRPr/>
            </a:pPr>
            <a:endParaRPr lang="fr-FR" dirty="0">
              <a:ea typeface="MS Mincho" pitchFamily="49" charset="-128"/>
            </a:endParaRPr>
          </a:p>
          <a:p>
            <a:pPr>
              <a:defRPr/>
            </a:pPr>
            <a:r>
              <a:rPr lang="fr-FR" dirty="0">
                <a:ea typeface="MS Mincho" pitchFamily="49" charset="-128"/>
              </a:rPr>
              <a:t>Ajouter des éléments :</a:t>
            </a:r>
          </a:p>
          <a:p>
            <a:pPr lvl="1">
              <a:defRPr/>
            </a:pPr>
            <a:r>
              <a:rPr lang="fr-FR" dirty="0">
                <a:ea typeface="MS Mincho" pitchFamily="49" charset="-128"/>
              </a:rPr>
              <a:t>push(</a:t>
            </a:r>
            <a:r>
              <a:rPr lang="fr-FR" dirty="0" err="1">
                <a:ea typeface="MS Mincho" pitchFamily="49" charset="-128"/>
              </a:rPr>
              <a:t>a,b</a:t>
            </a:r>
            <a:r>
              <a:rPr lang="fr-FR" dirty="0">
                <a:ea typeface="MS Mincho" pitchFamily="49" charset="-128"/>
              </a:rPr>
              <a:t>,…)</a:t>
            </a:r>
          </a:p>
          <a:p>
            <a:pPr lvl="2">
              <a:defRPr/>
            </a:pPr>
            <a:r>
              <a:rPr lang="fr-FR" dirty="0">
                <a:ea typeface="MS Mincho" pitchFamily="49" charset="-128"/>
              </a:rPr>
              <a:t> à la fin </a:t>
            </a:r>
          </a:p>
          <a:p>
            <a:pPr lvl="1">
              <a:defRPr/>
            </a:pPr>
            <a:r>
              <a:rPr lang="fr-FR" dirty="0" err="1">
                <a:ea typeface="MS Mincho" pitchFamily="49" charset="-128"/>
              </a:rPr>
              <a:t>unshift</a:t>
            </a:r>
            <a:r>
              <a:rPr lang="fr-FR" dirty="0">
                <a:ea typeface="MS Mincho" pitchFamily="49" charset="-128"/>
              </a:rPr>
              <a:t>(</a:t>
            </a:r>
            <a:r>
              <a:rPr lang="fr-FR" dirty="0" err="1">
                <a:ea typeface="MS Mincho" pitchFamily="49" charset="-128"/>
              </a:rPr>
              <a:t>a,b</a:t>
            </a:r>
            <a:r>
              <a:rPr lang="fr-FR" dirty="0">
                <a:ea typeface="MS Mincho" pitchFamily="49" charset="-128"/>
              </a:rPr>
              <a:t>,…)  </a:t>
            </a:r>
          </a:p>
          <a:p>
            <a:pPr lvl="2">
              <a:defRPr/>
            </a:pPr>
            <a:r>
              <a:rPr lang="fr-FR" dirty="0">
                <a:ea typeface="MS Mincho" pitchFamily="49" charset="-128"/>
              </a:rPr>
              <a:t>au début </a:t>
            </a:r>
          </a:p>
          <a:p>
            <a:pPr lvl="1">
              <a:defRPr/>
            </a:pPr>
            <a:r>
              <a:rPr lang="fr-FR" dirty="0" err="1">
                <a:ea typeface="MS Mincho" pitchFamily="49" charset="-128"/>
              </a:rPr>
              <a:t>splice</a:t>
            </a:r>
            <a:r>
              <a:rPr lang="fr-FR" dirty="0">
                <a:ea typeface="MS Mincho" pitchFamily="49" charset="-128"/>
              </a:rPr>
              <a:t>( </a:t>
            </a:r>
            <a:r>
              <a:rPr lang="fr-FR" dirty="0" err="1">
                <a:ea typeface="MS Mincho" pitchFamily="49" charset="-128"/>
              </a:rPr>
              <a:t>idx</a:t>
            </a:r>
            <a:r>
              <a:rPr lang="fr-FR" dirty="0">
                <a:ea typeface="MS Mincho" pitchFamily="49" charset="-128"/>
              </a:rPr>
              <a:t>, </a:t>
            </a:r>
            <a:r>
              <a:rPr lang="fr-FR" dirty="0" err="1">
                <a:ea typeface="MS Mincho" pitchFamily="49" charset="-128"/>
              </a:rPr>
              <a:t>nbr</a:t>
            </a:r>
            <a:r>
              <a:rPr lang="fr-FR" dirty="0">
                <a:ea typeface="MS Mincho" pitchFamily="49" charset="-128"/>
              </a:rPr>
              <a:t>, emt1, emt2…) </a:t>
            </a:r>
          </a:p>
          <a:p>
            <a:pPr lvl="2">
              <a:defRPr/>
            </a:pPr>
            <a:r>
              <a:rPr lang="fr-FR" dirty="0">
                <a:ea typeface="MS Mincho" pitchFamily="49" charset="-128"/>
              </a:rPr>
              <a:t>à partir de l’index</a:t>
            </a:r>
          </a:p>
          <a:p>
            <a:pPr>
              <a:defRPr/>
            </a:pPr>
            <a:endParaRPr lang="fr-FR" dirty="0">
              <a:ea typeface="MS Mincho" pitchFamily="49" charset="-128"/>
            </a:endParaRPr>
          </a:p>
          <a:p>
            <a:pPr>
              <a:defRPr/>
            </a:pPr>
            <a:r>
              <a:rPr lang="fr-FR" dirty="0">
                <a:ea typeface="MS Mincho" pitchFamily="49" charset="-128"/>
              </a:rPr>
              <a:t>Inverser l’ordre : reverse()</a:t>
            </a:r>
          </a:p>
          <a:p>
            <a:pPr>
              <a:buNone/>
              <a:defRPr/>
            </a:pPr>
            <a:r>
              <a:rPr lang="fr-FR" dirty="0">
                <a:ea typeface="MS Mincho" pitchFamily="49" charset="-128"/>
              </a:rPr>
              <a:t> </a:t>
            </a:r>
          </a:p>
          <a:p>
            <a:pPr>
              <a:buNone/>
              <a:defRPr/>
            </a:pPr>
            <a:r>
              <a:rPr lang="fr-FR" dirty="0">
                <a:ea typeface="MS Mincho" pitchFamily="49" charset="-128"/>
              </a:rPr>
              <a:t>Afficher le code : </a:t>
            </a:r>
            <a:r>
              <a:rPr lang="fr-FR" dirty="0" err="1">
                <a:ea typeface="MS Mincho" pitchFamily="49" charset="-128"/>
              </a:rPr>
              <a:t>toSource</a:t>
            </a:r>
            <a:r>
              <a:rPr lang="fr-FR" dirty="0">
                <a:ea typeface="MS Mincho" pitchFamily="49" charset="-128"/>
              </a:rPr>
              <a:t>() presque en notation JSON (pas sous MSIE6-)</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test if/</a:t>
            </a:r>
            <a:r>
              <a:rPr lang="fr-FR" dirty="0" err="1"/>
              <a:t>else</a:t>
            </a:r>
            <a:r>
              <a:rPr lang="fr-FR" dirty="0"/>
              <a:t> if / </a:t>
            </a:r>
            <a:r>
              <a:rPr lang="fr-FR" dirty="0" err="1"/>
              <a:t>else</a:t>
            </a:r>
            <a:endParaRPr lang="fr-FR" dirty="0"/>
          </a:p>
        </p:txBody>
      </p:sp>
      <p:sp>
        <p:nvSpPr>
          <p:cNvPr id="3" name="Espace réservé du contenu 2"/>
          <p:cNvSpPr>
            <a:spLocks noGrp="1"/>
          </p:cNvSpPr>
          <p:nvPr>
            <p:ph idx="1"/>
          </p:nvPr>
        </p:nvSpPr>
        <p:spPr/>
        <p:txBody>
          <a:bodyPr/>
          <a:lstStyle/>
          <a:p>
            <a:r>
              <a:rPr lang="fr-FR" dirty="0"/>
              <a:t>si condition</a:t>
            </a:r>
          </a:p>
          <a:p>
            <a:pPr algn="ctr">
              <a:buNone/>
            </a:pPr>
            <a:r>
              <a:rPr lang="fr-FR" b="1" dirty="0"/>
              <a:t>if</a:t>
            </a:r>
            <a:r>
              <a:rPr lang="fr-FR" dirty="0"/>
              <a:t> (condition){instruction;}</a:t>
            </a:r>
          </a:p>
          <a:p>
            <a:r>
              <a:rPr lang="fr-FR" dirty="0"/>
              <a:t>sinon si condition </a:t>
            </a:r>
          </a:p>
          <a:p>
            <a:pPr algn="ctr">
              <a:buNone/>
            </a:pPr>
            <a:r>
              <a:rPr lang="fr-FR" b="1" dirty="0" err="1"/>
              <a:t>else</a:t>
            </a:r>
            <a:r>
              <a:rPr lang="fr-FR" dirty="0"/>
              <a:t> </a:t>
            </a:r>
            <a:r>
              <a:rPr lang="fr-FR" b="1" dirty="0"/>
              <a:t>if </a:t>
            </a:r>
            <a:r>
              <a:rPr lang="fr-FR" dirty="0"/>
              <a:t>(condition){instruction;}</a:t>
            </a:r>
          </a:p>
          <a:p>
            <a:r>
              <a:rPr lang="fr-FR" dirty="0"/>
              <a:t>sinon</a:t>
            </a:r>
          </a:p>
          <a:p>
            <a:pPr algn="ctr">
              <a:buNone/>
            </a:pPr>
            <a:r>
              <a:rPr lang="fr-FR" b="1" dirty="0" err="1"/>
              <a:t>else</a:t>
            </a:r>
            <a:r>
              <a:rPr lang="fr-FR" dirty="0"/>
              <a:t> {instruction;}</a:t>
            </a:r>
          </a:p>
          <a:p>
            <a:r>
              <a:rPr lang="fr-FR" dirty="0"/>
              <a:t>ternaire</a:t>
            </a:r>
          </a:p>
          <a:p>
            <a:pPr algn="ctr">
              <a:buNone/>
            </a:pPr>
            <a:r>
              <a:rPr lang="fr-FR" dirty="0"/>
              <a:t>(condition)? </a:t>
            </a:r>
            <a:r>
              <a:rPr lang="fr-FR" dirty="0" err="1"/>
              <a:t>SiVrai</a:t>
            </a:r>
            <a:r>
              <a:rPr lang="fr-FR" dirty="0"/>
              <a:t>: </a:t>
            </a:r>
            <a:r>
              <a:rPr lang="fr-FR" dirty="0" err="1"/>
              <a:t>SiFaux</a:t>
            </a:r>
            <a:r>
              <a:rPr lang="fr-FR" dirty="0"/>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Bienvenue chez </a:t>
            </a:r>
            <a:r>
              <a:rPr lang="fr-FR" err="1"/>
              <a:t>Orsys</a:t>
            </a:r>
            <a:r>
              <a:rPr lang="fr-FR"/>
              <a:t/>
            </a:r>
            <a:br>
              <a:rPr lang="fr-FR"/>
            </a:br>
            <a:r>
              <a:rPr lang="fr-FR"/>
              <a:t/>
            </a:r>
            <a:br>
              <a:rPr lang="fr-FR"/>
            </a:br>
            <a:r>
              <a:rPr lang="fr-FR"/>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4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Pauses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8"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test </a:t>
            </a:r>
            <a:r>
              <a:rPr lang="fr-FR" dirty="0" err="1"/>
              <a:t>switch</a:t>
            </a:r>
            <a:r>
              <a:rPr lang="fr-FR" dirty="0"/>
              <a:t>/ case / default</a:t>
            </a:r>
          </a:p>
        </p:txBody>
      </p:sp>
      <p:sp>
        <p:nvSpPr>
          <p:cNvPr id="3" name="Espace réservé du contenu 2"/>
          <p:cNvSpPr>
            <a:spLocks noGrp="1"/>
          </p:cNvSpPr>
          <p:nvPr>
            <p:ph idx="1"/>
          </p:nvPr>
        </p:nvSpPr>
        <p:spPr/>
        <p:txBody>
          <a:bodyPr/>
          <a:lstStyle/>
          <a:p>
            <a:r>
              <a:rPr lang="fr-FR" dirty="0"/>
              <a:t>selon cas </a:t>
            </a:r>
          </a:p>
          <a:p>
            <a:pPr>
              <a:buNone/>
            </a:pPr>
            <a:r>
              <a:rPr lang="fr-FR" dirty="0"/>
              <a:t>		</a:t>
            </a:r>
            <a:r>
              <a:rPr lang="fr-FR" b="1" dirty="0" err="1"/>
              <a:t>switch</a:t>
            </a:r>
            <a:r>
              <a:rPr lang="fr-FR" dirty="0"/>
              <a:t> (variable)</a:t>
            </a:r>
          </a:p>
          <a:p>
            <a:pPr>
              <a:buNone/>
            </a:pPr>
            <a:r>
              <a:rPr lang="fr-FR" dirty="0"/>
              <a:t>		{</a:t>
            </a:r>
          </a:p>
          <a:p>
            <a:pPr>
              <a:buNone/>
            </a:pPr>
            <a:r>
              <a:rPr lang="fr-FR" dirty="0"/>
              <a:t>			</a:t>
            </a:r>
            <a:r>
              <a:rPr lang="fr-FR" b="1" dirty="0"/>
              <a:t>case</a:t>
            </a:r>
            <a:r>
              <a:rPr lang="fr-FR" dirty="0"/>
              <a:t> </a:t>
            </a:r>
            <a:r>
              <a:rPr lang="fr-FR" i="1" dirty="0"/>
              <a:t>value </a:t>
            </a:r>
            <a:r>
              <a:rPr lang="fr-FR" dirty="0"/>
              <a:t>: 	instruction;</a:t>
            </a:r>
          </a:p>
          <a:p>
            <a:pPr>
              <a:buNone/>
            </a:pPr>
            <a:r>
              <a:rPr lang="fr-FR" dirty="0"/>
              <a:t>					 	</a:t>
            </a:r>
            <a:r>
              <a:rPr lang="fr-FR" b="1" dirty="0"/>
              <a:t>break</a:t>
            </a:r>
            <a:r>
              <a:rPr lang="fr-FR" dirty="0"/>
              <a:t>;</a:t>
            </a:r>
          </a:p>
          <a:p>
            <a:pPr>
              <a:buNone/>
            </a:pPr>
            <a:r>
              <a:rPr lang="fr-FR" dirty="0"/>
              <a:t>			</a:t>
            </a:r>
            <a:r>
              <a:rPr lang="fr-FR" b="1" dirty="0"/>
              <a:t>case</a:t>
            </a:r>
            <a:r>
              <a:rPr lang="fr-FR" dirty="0"/>
              <a:t> </a:t>
            </a:r>
            <a:r>
              <a:rPr lang="fr-FR" i="1" dirty="0"/>
              <a:t>value </a:t>
            </a:r>
            <a:r>
              <a:rPr lang="fr-FR" dirty="0"/>
              <a:t>: 	instruction;</a:t>
            </a:r>
          </a:p>
          <a:p>
            <a:pPr>
              <a:buNone/>
            </a:pPr>
            <a:r>
              <a:rPr lang="fr-FR" dirty="0"/>
              <a:t>					 	</a:t>
            </a:r>
            <a:r>
              <a:rPr lang="fr-FR" b="1" dirty="0"/>
              <a:t>break</a:t>
            </a:r>
            <a:r>
              <a:rPr lang="fr-FR" dirty="0"/>
              <a:t>;</a:t>
            </a:r>
          </a:p>
          <a:p>
            <a:pPr>
              <a:buNone/>
            </a:pPr>
            <a:r>
              <a:rPr lang="fr-FR" dirty="0"/>
              <a:t>			</a:t>
            </a:r>
            <a:r>
              <a:rPr lang="fr-FR" b="1" dirty="0"/>
              <a:t>default</a:t>
            </a:r>
            <a:r>
              <a:rPr lang="fr-FR" dirty="0"/>
              <a:t>: instruction; </a:t>
            </a:r>
            <a:r>
              <a:rPr lang="fr-FR" b="1" dirty="0"/>
              <a:t>break</a:t>
            </a:r>
            <a:r>
              <a:rPr lang="fr-FR" dirty="0"/>
              <a:t>;</a:t>
            </a:r>
          </a:p>
          <a:p>
            <a:pPr>
              <a:buNone/>
            </a:pPr>
            <a:r>
              <a:rPr lang="fr-FR" dirty="0"/>
              <a:t>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Simplification avec </a:t>
            </a:r>
            <a:r>
              <a:rPr lang="fr-FR" dirty="0" err="1"/>
              <a:t>with</a:t>
            </a:r>
            <a:r>
              <a:rPr lang="fr-FR" dirty="0"/>
              <a:t> quand on veut faire plusieurs opérations sur un objet, on peut utiliser </a:t>
            </a:r>
            <a:r>
              <a:rPr lang="fr-FR" dirty="0" err="1"/>
              <a:t>with</a:t>
            </a:r>
            <a:endParaRPr lang="fr-FR" dirty="0"/>
          </a:p>
          <a:p>
            <a:pPr lvl="1">
              <a:buNone/>
            </a:pPr>
            <a:endParaRPr lang="fr-FR" b="1" dirty="0"/>
          </a:p>
          <a:p>
            <a:pPr lvl="1">
              <a:buNone/>
            </a:pPr>
            <a:r>
              <a:rPr lang="fr-FR" b="1" dirty="0" err="1"/>
              <a:t>with</a:t>
            </a:r>
            <a:r>
              <a:rPr lang="fr-FR" b="1" dirty="0"/>
              <a:t> </a:t>
            </a:r>
            <a:r>
              <a:rPr lang="fr-FR" dirty="0"/>
              <a:t>( </a:t>
            </a:r>
            <a:r>
              <a:rPr lang="fr-FR" dirty="0" err="1"/>
              <a:t>objTxt.style</a:t>
            </a:r>
            <a:r>
              <a:rPr lang="fr-FR" dirty="0"/>
              <a:t>) {</a:t>
            </a:r>
          </a:p>
          <a:p>
            <a:pPr lvl="1">
              <a:buNone/>
            </a:pPr>
            <a:r>
              <a:rPr lang="fr-FR" dirty="0"/>
              <a:t>	border = ‘1px </a:t>
            </a:r>
            <a:r>
              <a:rPr lang="fr-FR" dirty="0" err="1"/>
              <a:t>solid</a:t>
            </a:r>
            <a:r>
              <a:rPr lang="fr-FR" dirty="0"/>
              <a:t> black’;	</a:t>
            </a:r>
          </a:p>
          <a:p>
            <a:pPr lvl="1">
              <a:buNone/>
            </a:pPr>
            <a:r>
              <a:rPr lang="fr-FR" dirty="0"/>
              <a:t>	</a:t>
            </a:r>
            <a:r>
              <a:rPr lang="fr-FR" dirty="0" err="1"/>
              <a:t>fontSize</a:t>
            </a:r>
            <a:r>
              <a:rPr lang="fr-FR" dirty="0"/>
              <a:t> = ‘12px’;				 </a:t>
            </a:r>
          </a:p>
          <a:p>
            <a:pPr lvl="1">
              <a:buNone/>
            </a:pPr>
            <a:r>
              <a:rPr lang="fr-FR" dirty="0"/>
              <a:t>	</a:t>
            </a:r>
            <a:r>
              <a:rPr lang="fr-FR" dirty="0" err="1"/>
              <a:t>fontWeight</a:t>
            </a:r>
            <a:r>
              <a:rPr lang="fr-FR" dirty="0"/>
              <a:t> = ‘bold’;</a:t>
            </a:r>
          </a:p>
          <a:p>
            <a:pPr lvl="1">
              <a:buNone/>
            </a:pPr>
            <a:r>
              <a:rPr lang="fr-FR" dirty="0"/>
              <a:t> }	</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a:t>
            </a:r>
          </a:p>
        </p:txBody>
      </p:sp>
      <p:sp>
        <p:nvSpPr>
          <p:cNvPr id="3" name="Espace réservé du contenu 2"/>
          <p:cNvSpPr>
            <a:spLocks noGrp="1"/>
          </p:cNvSpPr>
          <p:nvPr>
            <p:ph idx="1"/>
          </p:nvPr>
        </p:nvSpPr>
        <p:spPr/>
        <p:txBody>
          <a:bodyPr/>
          <a:lstStyle/>
          <a:p>
            <a:r>
              <a:rPr lang="fr-FR" dirty="0"/>
              <a:t>Déclaration de fonction </a:t>
            </a:r>
          </a:p>
          <a:p>
            <a:pPr lvl="2"/>
            <a:r>
              <a:rPr lang="fr-FR" dirty="0"/>
              <a:t>Valeur de retour facultatif</a:t>
            </a:r>
          </a:p>
          <a:p>
            <a:pPr lvl="2"/>
            <a:r>
              <a:rPr lang="fr-FR" dirty="0"/>
              <a:t>arguments d'entrée facultatif</a:t>
            </a:r>
          </a:p>
          <a:p>
            <a:endParaRPr lang="fr-FR" dirty="0"/>
          </a:p>
          <a:p>
            <a:endParaRPr lang="fr-FR" dirty="0"/>
          </a:p>
          <a:p>
            <a:endParaRPr lang="fr-FR" dirty="0"/>
          </a:p>
          <a:p>
            <a:pPr lvl="4"/>
            <a:endParaRPr lang="fr-FR" dirty="0"/>
          </a:p>
          <a:p>
            <a:r>
              <a:rPr lang="fr-FR" dirty="0"/>
              <a:t>Appelle de fonction</a:t>
            </a:r>
          </a:p>
          <a:p>
            <a:pPr lvl="2"/>
            <a:r>
              <a:rPr lang="fr-FR" dirty="0"/>
              <a:t>Affectation du retour et variable d'entrée facultatif</a:t>
            </a:r>
          </a:p>
          <a:p>
            <a:endParaRPr lang="fr-FR" dirty="0"/>
          </a:p>
          <a:p>
            <a:endParaRPr lang="fr-FR" dirty="0"/>
          </a:p>
        </p:txBody>
      </p:sp>
      <p:sp>
        <p:nvSpPr>
          <p:cNvPr id="4" name="Rectangle 3"/>
          <p:cNvSpPr/>
          <p:nvPr/>
        </p:nvSpPr>
        <p:spPr>
          <a:xfrm>
            <a:off x="1428728" y="2643182"/>
            <a:ext cx="6215106" cy="2308324"/>
          </a:xfrm>
          <a:prstGeom prst="rect">
            <a:avLst/>
          </a:prstGeom>
        </p:spPr>
        <p:txBody>
          <a:bodyPr wrap="square">
            <a:spAutoFit/>
          </a:bodyPr>
          <a:lstStyle/>
          <a:p>
            <a:r>
              <a:rPr lang="fr-FR" b="1" dirty="0" err="1">
                <a:solidFill>
                  <a:srgbClr val="5D5DB1"/>
                </a:solidFill>
                <a:latin typeface="Consolas"/>
              </a:rPr>
              <a:t>function</a:t>
            </a:r>
            <a:r>
              <a:rPr lang="fr-FR" b="0" dirty="0">
                <a:solidFill>
                  <a:srgbClr val="7EA2B4"/>
                </a:solidFill>
                <a:latin typeface="Consolas"/>
              </a:rPr>
              <a:t> </a:t>
            </a:r>
            <a:r>
              <a:rPr lang="fr-FR" b="0" dirty="0" err="1">
                <a:solidFill>
                  <a:srgbClr val="257FAD"/>
                </a:solidFill>
                <a:latin typeface="Consolas"/>
              </a:rPr>
              <a:t>nomFonction</a:t>
            </a:r>
            <a:r>
              <a:rPr lang="fr-FR" b="0" dirty="0">
                <a:solidFill>
                  <a:srgbClr val="7EA2B4"/>
                </a:solidFill>
                <a:latin typeface="Consolas"/>
              </a:rPr>
              <a:t>(</a:t>
            </a:r>
            <a:r>
              <a:rPr lang="fr-FR" b="0" dirty="0">
                <a:solidFill>
                  <a:srgbClr val="D22D72"/>
                </a:solidFill>
                <a:latin typeface="Consolas"/>
              </a:rPr>
              <a:t>argument1</a:t>
            </a:r>
            <a:r>
              <a:rPr lang="fr-FR" b="0" dirty="0">
                <a:solidFill>
                  <a:srgbClr val="7EA2B4"/>
                </a:solidFill>
                <a:latin typeface="Consolas"/>
              </a:rPr>
              <a:t>, </a:t>
            </a:r>
            <a:r>
              <a:rPr lang="fr-FR" b="0" dirty="0">
                <a:solidFill>
                  <a:srgbClr val="D22D72"/>
                </a:solidFill>
                <a:latin typeface="Consolas"/>
              </a:rPr>
              <a:t>argument2</a:t>
            </a:r>
            <a:r>
              <a:rPr lang="fr-FR" b="0" dirty="0">
                <a:solidFill>
                  <a:srgbClr val="7EA2B4"/>
                </a:solidFill>
                <a:latin typeface="Consolas"/>
              </a:rPr>
              <a:t>)</a:t>
            </a:r>
          </a:p>
          <a:p>
            <a:r>
              <a:rPr lang="fr-FR" b="0" dirty="0">
                <a:solidFill>
                  <a:srgbClr val="7EA2B4"/>
                </a:solidFill>
                <a:latin typeface="Consolas"/>
              </a:rPr>
              <a:t>{</a:t>
            </a:r>
          </a:p>
          <a:p>
            <a:r>
              <a:rPr lang="fr-FR" b="0" dirty="0">
                <a:solidFill>
                  <a:srgbClr val="257FAD"/>
                </a:solidFill>
                <a:latin typeface="Consolas"/>
              </a:rPr>
              <a:t>	instruction</a:t>
            </a:r>
            <a:r>
              <a:rPr lang="fr-FR" b="0" dirty="0">
                <a:solidFill>
                  <a:srgbClr val="7EA2B4"/>
                </a:solidFill>
                <a:latin typeface="Consolas"/>
              </a:rPr>
              <a:t>(</a:t>
            </a:r>
            <a:r>
              <a:rPr lang="fr-FR" b="0" dirty="0">
                <a:solidFill>
                  <a:srgbClr val="D22D72"/>
                </a:solidFill>
                <a:latin typeface="Consolas"/>
              </a:rPr>
              <a:t>argument1</a:t>
            </a:r>
            <a:r>
              <a:rPr lang="fr-FR" b="0" dirty="0">
                <a:solidFill>
                  <a:srgbClr val="7EA2B4"/>
                </a:solidFill>
                <a:latin typeface="Consolas"/>
              </a:rPr>
              <a:t>);</a:t>
            </a:r>
          </a:p>
          <a:p>
            <a:r>
              <a:rPr lang="fr-FR" b="0" dirty="0">
                <a:solidFill>
                  <a:srgbClr val="5D5DB1"/>
                </a:solidFill>
                <a:latin typeface="Consolas"/>
              </a:rPr>
              <a:t>	</a:t>
            </a:r>
            <a:r>
              <a:rPr lang="fr-FR" b="1" dirty="0">
                <a:solidFill>
                  <a:srgbClr val="5D5DB1"/>
                </a:solidFill>
                <a:latin typeface="Consolas"/>
              </a:rPr>
              <a:t>var</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r>
              <a:rPr lang="fr-FR" b="0" dirty="0">
                <a:solidFill>
                  <a:srgbClr val="D22D72"/>
                </a:solidFill>
                <a:latin typeface="Consolas"/>
              </a:rPr>
              <a:t> argument1</a:t>
            </a:r>
            <a:r>
              <a:rPr lang="fr-FR" b="0" dirty="0">
                <a:solidFill>
                  <a:srgbClr val="7EA2B4"/>
                </a:solidFill>
                <a:latin typeface="Consolas"/>
              </a:rPr>
              <a:t> + </a:t>
            </a:r>
            <a:r>
              <a:rPr lang="fr-FR" b="0" dirty="0">
                <a:solidFill>
                  <a:srgbClr val="D22D72"/>
                </a:solidFill>
                <a:latin typeface="Consolas"/>
              </a:rPr>
              <a:t>argument2</a:t>
            </a:r>
            <a:r>
              <a:rPr lang="fr-FR" b="0" dirty="0">
                <a:solidFill>
                  <a:srgbClr val="7EA2B4"/>
                </a:solidFill>
                <a:latin typeface="Consolas"/>
              </a:rPr>
              <a:t>;</a:t>
            </a:r>
          </a:p>
          <a:p>
            <a:r>
              <a:rPr lang="fr-FR" b="0" dirty="0">
                <a:solidFill>
                  <a:srgbClr val="257FAD"/>
                </a:solidFill>
                <a:latin typeface="Consolas"/>
              </a:rPr>
              <a:t>	</a:t>
            </a:r>
            <a:r>
              <a:rPr lang="fr-FR" b="1" dirty="0">
                <a:solidFill>
                  <a:srgbClr val="5D5DB1"/>
                </a:solidFill>
                <a:latin typeface="Consolas"/>
              </a:rPr>
              <a:t>return</a:t>
            </a:r>
            <a:r>
              <a:rPr lang="fr-FR" b="1"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a:p>
            <a:r>
              <a:rPr lang="fr-FR" b="0" dirty="0">
                <a:solidFill>
                  <a:srgbClr val="7EA2B4"/>
                </a:solidFill>
                <a:latin typeface="Consolas"/>
              </a:rPr>
              <a:t>}</a:t>
            </a:r>
          </a:p>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nomFonction2= </a:t>
            </a:r>
            <a:r>
              <a:rPr lang="fr-FR" b="0" dirty="0" err="1">
                <a:solidFill>
                  <a:srgbClr val="257FAD"/>
                </a:solidFill>
                <a:latin typeface="Consolas"/>
              </a:rPr>
              <a:t>nomFonction</a:t>
            </a:r>
            <a:r>
              <a:rPr lang="fr-FR" dirty="0">
                <a:solidFill>
                  <a:srgbClr val="7EA2B4"/>
                </a:solidFill>
                <a:latin typeface="Consolas"/>
              </a:rPr>
              <a:t>;</a:t>
            </a:r>
            <a:endParaRPr lang="fr-FR" b="0" dirty="0">
              <a:solidFill>
                <a:srgbClr val="7EA2B4"/>
              </a:solidFill>
              <a:latin typeface="Consolas"/>
            </a:endParaRPr>
          </a:p>
          <a:p>
            <a:endParaRPr lang="fr-FR" b="0" dirty="0">
              <a:solidFill>
                <a:srgbClr val="7EA2B4"/>
              </a:solidFill>
              <a:latin typeface="Consolas"/>
            </a:endParaRPr>
          </a:p>
        </p:txBody>
      </p:sp>
      <p:sp>
        <p:nvSpPr>
          <p:cNvPr id="5" name="Rectangle 4"/>
          <p:cNvSpPr/>
          <p:nvPr/>
        </p:nvSpPr>
        <p:spPr>
          <a:xfrm>
            <a:off x="2367684" y="5640189"/>
            <a:ext cx="4490332" cy="646331"/>
          </a:xfrm>
          <a:prstGeom prst="rect">
            <a:avLst/>
          </a:prstGeom>
        </p:spPr>
        <p:txBody>
          <a:bodyPr wrap="none">
            <a:spAutoFit/>
          </a:bodyPr>
          <a:lstStyle/>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z</a:t>
            </a:r>
            <a:r>
              <a:rPr lang="fr-FR" b="0" dirty="0">
                <a:solidFill>
                  <a:srgbClr val="7EA2B4"/>
                </a:solidFill>
                <a:latin typeface="Consolas"/>
              </a:rPr>
              <a:t>=</a:t>
            </a:r>
            <a:r>
              <a:rPr lang="fr-FR" b="0" dirty="0" err="1">
                <a:solidFill>
                  <a:srgbClr val="257FAD"/>
                </a:solidFill>
                <a:latin typeface="Consolas"/>
              </a:rPr>
              <a:t>nomFonction</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a:p>
            <a:r>
              <a:rPr lang="fr-FR" b="0" dirty="0">
                <a:solidFill>
                  <a:srgbClr val="257FAD"/>
                </a:solidFill>
                <a:latin typeface="Consolas"/>
              </a:rPr>
              <a:t>nomFonction2</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a:t>
            </a:r>
          </a:p>
        </p:txBody>
      </p:sp>
      <p:sp>
        <p:nvSpPr>
          <p:cNvPr id="3" name="Espace réservé du contenu 2"/>
          <p:cNvSpPr>
            <a:spLocks noGrp="1"/>
          </p:cNvSpPr>
          <p:nvPr>
            <p:ph idx="1"/>
          </p:nvPr>
        </p:nvSpPr>
        <p:spPr/>
        <p:txBody>
          <a:bodyPr/>
          <a:lstStyle/>
          <a:p>
            <a:r>
              <a:rPr lang="fr-FR" dirty="0"/>
              <a:t>Les arguments d'entrées non déclarées </a:t>
            </a:r>
          </a:p>
          <a:p>
            <a:pPr lvl="2"/>
            <a:endParaRPr lang="fr-FR" dirty="0"/>
          </a:p>
          <a:p>
            <a:pPr lvl="2"/>
            <a:r>
              <a:rPr lang="fr-FR" dirty="0"/>
              <a:t>un tableau des variables d'entrées auto déclarées</a:t>
            </a:r>
          </a:p>
          <a:p>
            <a:pPr lvl="2"/>
            <a:endParaRPr lang="fr-FR" dirty="0"/>
          </a:p>
          <a:p>
            <a:pPr lvl="2"/>
            <a:r>
              <a:rPr lang="fr-FR" dirty="0"/>
              <a:t>si pas d'argument d'entrée déclarée lors de la déclaration de la fonction</a:t>
            </a:r>
          </a:p>
          <a:p>
            <a:pPr lvl="2"/>
            <a:endParaRPr lang="fr-FR" dirty="0"/>
          </a:p>
          <a:p>
            <a:pPr lvl="2"/>
            <a:r>
              <a:rPr lang="fr-FR" dirty="0"/>
              <a:t>Mot clef : </a:t>
            </a:r>
            <a:r>
              <a:rPr lang="fr-FR" b="1" dirty="0"/>
              <a:t>a</a:t>
            </a:r>
            <a:r>
              <a:rPr lang="fr-FR" b="1" i="1" dirty="0"/>
              <a:t>rguments</a:t>
            </a:r>
            <a:endParaRPr lang="fr-FR" b="1" dirty="0"/>
          </a:p>
        </p:txBody>
      </p:sp>
      <p:sp>
        <p:nvSpPr>
          <p:cNvPr id="4" name="Rectangle 3"/>
          <p:cNvSpPr/>
          <p:nvPr/>
        </p:nvSpPr>
        <p:spPr>
          <a:xfrm>
            <a:off x="2286000" y="4800439"/>
            <a:ext cx="4572000" cy="1200329"/>
          </a:xfrm>
          <a:prstGeom prst="rect">
            <a:avLst/>
          </a:prstGeom>
        </p:spPr>
        <p:txBody>
          <a:bodyPr>
            <a:spAutoFit/>
          </a:bodyPr>
          <a:lstStyle/>
          <a:p>
            <a:r>
              <a:rPr lang="fr-FR" b="1" dirty="0" err="1">
                <a:solidFill>
                  <a:srgbClr val="5D5DB1"/>
                </a:solidFill>
                <a:latin typeface="Consolas"/>
              </a:rPr>
              <a:t>function</a:t>
            </a:r>
            <a:r>
              <a:rPr lang="fr-FR" b="0" dirty="0">
                <a:solidFill>
                  <a:srgbClr val="7EA2B4"/>
                </a:solidFill>
                <a:latin typeface="Consolas"/>
              </a:rPr>
              <a:t> </a:t>
            </a:r>
            <a:r>
              <a:rPr lang="fr-FR" b="0" dirty="0" err="1">
                <a:solidFill>
                  <a:srgbClr val="257FAD"/>
                </a:solidFill>
                <a:latin typeface="Consolas"/>
              </a:rPr>
              <a:t>nomFonction</a:t>
            </a:r>
            <a:r>
              <a:rPr lang="fr-FR" b="0" dirty="0">
                <a:solidFill>
                  <a:srgbClr val="7EA2B4"/>
                </a:solidFill>
                <a:latin typeface="Consolas"/>
              </a:rPr>
              <a:t>(){</a:t>
            </a:r>
          </a:p>
          <a:p>
            <a:r>
              <a:rPr lang="fr-FR" b="0" dirty="0">
                <a:solidFill>
                  <a:srgbClr val="8A8A0F"/>
                </a:solidFill>
                <a:latin typeface="Consolas"/>
              </a:rPr>
              <a:t>	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a:solidFill>
                  <a:srgbClr val="D22D72"/>
                </a:solidFill>
                <a:latin typeface="Consolas"/>
              </a:rPr>
              <a:t>arguments</a:t>
            </a:r>
            <a:r>
              <a:rPr lang="fr-FR" b="0" dirty="0">
                <a:solidFill>
                  <a:srgbClr val="7EA2B4"/>
                </a:solidFill>
                <a:latin typeface="Consolas"/>
              </a:rPr>
              <a:t>[</a:t>
            </a:r>
            <a:r>
              <a:rPr lang="fr-FR" b="0" dirty="0">
                <a:solidFill>
                  <a:srgbClr val="935C25"/>
                </a:solidFill>
                <a:latin typeface="Consolas"/>
              </a:rPr>
              <a:t>0</a:t>
            </a:r>
            <a:r>
              <a:rPr lang="fr-FR" b="0" dirty="0">
                <a:solidFill>
                  <a:srgbClr val="7EA2B4"/>
                </a:solidFill>
                <a:latin typeface="Consolas"/>
              </a:rPr>
              <a:t>]);</a:t>
            </a:r>
          </a:p>
          <a:p>
            <a:r>
              <a:rPr lang="fr-FR" b="0" dirty="0">
                <a:solidFill>
                  <a:srgbClr val="7EA2B4"/>
                </a:solidFill>
                <a:latin typeface="Consolas"/>
              </a:rPr>
              <a:t>}</a:t>
            </a:r>
          </a:p>
          <a:p>
            <a:r>
              <a:rPr lang="fr-FR" b="0" dirty="0" err="1">
                <a:solidFill>
                  <a:srgbClr val="257FAD"/>
                </a:solidFill>
                <a:latin typeface="Consolas"/>
              </a:rPr>
              <a:t>nomFonction</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exceptions</a:t>
            </a:r>
          </a:p>
        </p:txBody>
      </p:sp>
      <p:sp>
        <p:nvSpPr>
          <p:cNvPr id="69635" name="Content Placeholder 2"/>
          <p:cNvSpPr>
            <a:spLocks noGrp="1"/>
          </p:cNvSpPr>
          <p:nvPr>
            <p:ph idx="1"/>
          </p:nvPr>
        </p:nvSpPr>
        <p:spPr/>
        <p:txBody>
          <a:bodyPr>
            <a:normAutofit fontScale="92500" lnSpcReduction="10000"/>
          </a:bodyPr>
          <a:lstStyle/>
          <a:p>
            <a:pPr marL="0" indent="0" eaLnBrk="1" hangingPunct="1">
              <a:buFont typeface="Arial" charset="0"/>
              <a:buNone/>
            </a:pPr>
            <a:r>
              <a:rPr lang="fr-FR" dirty="0">
                <a:ea typeface="MS Mincho" pitchFamily="49" charset="-128"/>
              </a:rPr>
              <a:t>En JS on peut aussi gérer les erreurs avec </a:t>
            </a:r>
            <a:r>
              <a:rPr lang="fr-FR" b="1" dirty="0" err="1">
                <a:ea typeface="MS Mincho" pitchFamily="49" charset="-128"/>
              </a:rPr>
              <a:t>try</a:t>
            </a:r>
            <a:r>
              <a:rPr lang="fr-FR" dirty="0">
                <a:ea typeface="MS Mincho" pitchFamily="49" charset="-128"/>
              </a:rPr>
              <a:t> (essaye), </a:t>
            </a:r>
            <a:r>
              <a:rPr lang="fr-FR" b="1" dirty="0">
                <a:ea typeface="MS Mincho" pitchFamily="49" charset="-128"/>
              </a:rPr>
              <a:t>catch</a:t>
            </a:r>
            <a:r>
              <a:rPr lang="fr-FR" dirty="0">
                <a:ea typeface="MS Mincho" pitchFamily="49" charset="-128"/>
              </a:rPr>
              <a:t> (attrape l’erreur), </a:t>
            </a:r>
            <a:r>
              <a:rPr lang="fr-FR" b="1" dirty="0" err="1">
                <a:ea typeface="MS Mincho" pitchFamily="49" charset="-128"/>
              </a:rPr>
              <a:t>finally</a:t>
            </a:r>
            <a:r>
              <a:rPr lang="fr-FR" dirty="0">
                <a:ea typeface="MS Mincho" pitchFamily="49" charset="-128"/>
              </a:rPr>
              <a:t> (finalement fait) et </a:t>
            </a:r>
            <a:r>
              <a:rPr lang="fr-FR" b="1" dirty="0" err="1">
                <a:ea typeface="MS Mincho" pitchFamily="49" charset="-128"/>
              </a:rPr>
              <a:t>throw</a:t>
            </a:r>
            <a:r>
              <a:rPr lang="fr-FR" dirty="0">
                <a:ea typeface="MS Mincho" pitchFamily="49" charset="-128"/>
              </a:rPr>
              <a:t> (renvoi l’erreur). </a:t>
            </a:r>
          </a:p>
          <a:p>
            <a:pPr marL="0" indent="0" eaLnBrk="1" hangingPunct="1">
              <a:buFont typeface="Arial" charset="0"/>
              <a:buNone/>
            </a:pPr>
            <a:r>
              <a:rPr lang="fr-FR" dirty="0">
                <a:ea typeface="MS Mincho" pitchFamily="49" charset="-128"/>
              </a:rPr>
              <a:t>Les exceptions prédéfinies sont </a:t>
            </a:r>
            <a:r>
              <a:rPr lang="fr-FR" dirty="0" err="1">
                <a:ea typeface="MS Mincho" pitchFamily="49" charset="-128"/>
              </a:rPr>
              <a:t>Eval</a:t>
            </a:r>
            <a:r>
              <a:rPr lang="fr-FR" dirty="0">
                <a:ea typeface="MS Mincho" pitchFamily="49" charset="-128"/>
              </a:rPr>
              <a:t>/Range/</a:t>
            </a:r>
            <a:r>
              <a:rPr lang="fr-FR" dirty="0" err="1">
                <a:ea typeface="MS Mincho" pitchFamily="49" charset="-128"/>
              </a:rPr>
              <a:t>Reference</a:t>
            </a:r>
            <a:r>
              <a:rPr lang="fr-FR" dirty="0">
                <a:ea typeface="MS Mincho" pitchFamily="49" charset="-128"/>
              </a:rPr>
              <a:t>/</a:t>
            </a:r>
            <a:r>
              <a:rPr lang="fr-FR" dirty="0" err="1">
                <a:ea typeface="MS Mincho" pitchFamily="49" charset="-128"/>
              </a:rPr>
              <a:t>Syntax</a:t>
            </a:r>
            <a:r>
              <a:rPr lang="fr-FR" dirty="0">
                <a:ea typeface="MS Mincho" pitchFamily="49" charset="-128"/>
              </a:rPr>
              <a:t>/Type/URI/</a:t>
            </a:r>
            <a:r>
              <a:rPr lang="fr-FR" dirty="0" err="1">
                <a:ea typeface="MS Mincho" pitchFamily="49" charset="-128"/>
              </a:rPr>
              <a:t>InternalError</a:t>
            </a:r>
            <a:r>
              <a:rPr lang="fr-FR" dirty="0">
                <a:ea typeface="MS Mincho" pitchFamily="49" charset="-128"/>
              </a:rPr>
              <a:t>.</a:t>
            </a:r>
          </a:p>
          <a:p>
            <a:pPr lvl="2" eaLnBrk="1" hangingPunct="1">
              <a:buFont typeface="Wingdings" pitchFamily="2" charset="2"/>
              <a:buNone/>
            </a:pPr>
            <a:r>
              <a:rPr lang="fr-FR" sz="1700" b="1" dirty="0" err="1">
                <a:solidFill>
                  <a:srgbClr val="009AD0"/>
                </a:solidFill>
                <a:ea typeface="MS Mincho" pitchFamily="49" charset="-128"/>
              </a:rPr>
              <a:t>try</a:t>
            </a:r>
            <a:r>
              <a:rPr lang="fr-FR" sz="1700" dirty="0">
                <a:solidFill>
                  <a:srgbClr val="009AD0"/>
                </a:solidFill>
                <a:ea typeface="MS Mincho" pitchFamily="49" charset="-128"/>
              </a:rPr>
              <a:t>					</a:t>
            </a:r>
          </a:p>
          <a:p>
            <a:pPr lvl="2" eaLnBrk="1" hangingPunct="1">
              <a:buFont typeface="Wingdings" pitchFamily="2" charset="2"/>
              <a:buNone/>
            </a:pPr>
            <a:r>
              <a:rPr lang="fr-FR" sz="1700" dirty="0">
                <a:solidFill>
                  <a:srgbClr val="009AD0"/>
                </a:solidFill>
                <a:ea typeface="MS Mincho" pitchFamily="49" charset="-128"/>
              </a:rPr>
              <a:t>{					</a:t>
            </a:r>
          </a:p>
          <a:p>
            <a:pPr lvl="2" eaLnBrk="1" hangingPunct="1">
              <a:buFont typeface="Wingdings" pitchFamily="2" charset="2"/>
              <a:buNone/>
            </a:pPr>
            <a:r>
              <a:rPr lang="fr-FR" sz="1700" dirty="0">
                <a:solidFill>
                  <a:srgbClr val="009AD0"/>
                </a:solidFill>
                <a:ea typeface="MS Mincho" pitchFamily="49" charset="-128"/>
              </a:rPr>
              <a:t>   … code qu’on essaye d’exécuter			</a:t>
            </a:r>
          </a:p>
          <a:p>
            <a:pPr lvl="2" eaLnBrk="1" hangingPunct="1">
              <a:buFont typeface="Wingdings" pitchFamily="2" charset="2"/>
              <a:buNone/>
            </a:pPr>
            <a:r>
              <a:rPr lang="fr-FR" sz="1700" dirty="0">
                <a:solidFill>
                  <a:srgbClr val="009AD0"/>
                </a:solidFill>
                <a:ea typeface="MS Mincho" pitchFamily="49" charset="-128"/>
              </a:rPr>
              <a:t>}							</a:t>
            </a:r>
          </a:p>
          <a:p>
            <a:pPr lvl="2" eaLnBrk="1" hangingPunct="1">
              <a:buFont typeface="Wingdings" pitchFamily="2" charset="2"/>
              <a:buNone/>
            </a:pPr>
            <a:r>
              <a:rPr lang="fr-FR" sz="1700" b="1" dirty="0">
                <a:solidFill>
                  <a:srgbClr val="009AD0"/>
                </a:solidFill>
                <a:ea typeface="MS Mincho" pitchFamily="49" charset="-128"/>
              </a:rPr>
              <a:t>catch(</a:t>
            </a:r>
            <a:r>
              <a:rPr lang="fr-FR" sz="1700" dirty="0">
                <a:solidFill>
                  <a:srgbClr val="009AD0"/>
                </a:solidFill>
                <a:ea typeface="MS Mincho" pitchFamily="49" charset="-128"/>
              </a:rPr>
              <a:t>e)</a:t>
            </a:r>
          </a:p>
          <a:p>
            <a:pPr lvl="2" eaLnBrk="1" hangingPunct="1">
              <a:buFont typeface="Wingdings" pitchFamily="2" charset="2"/>
              <a:buNone/>
            </a:pPr>
            <a:r>
              <a:rPr lang="fr-FR" sz="1700" dirty="0">
                <a:solidFill>
                  <a:srgbClr val="009AD0"/>
                </a:solidFill>
                <a:ea typeface="MS Mincho" pitchFamily="49" charset="-128"/>
              </a:rPr>
              <a:t>{</a:t>
            </a:r>
          </a:p>
          <a:p>
            <a:pPr lvl="2" eaLnBrk="1" hangingPunct="1">
              <a:buFont typeface="Wingdings" pitchFamily="2" charset="2"/>
              <a:buNone/>
            </a:pPr>
            <a:r>
              <a:rPr lang="fr-FR" sz="1700" dirty="0">
                <a:solidFill>
                  <a:srgbClr val="009AD0"/>
                </a:solidFill>
                <a:ea typeface="MS Mincho" pitchFamily="49" charset="-128"/>
              </a:rPr>
              <a:t>   … code d’autres erreurs</a:t>
            </a:r>
          </a:p>
          <a:p>
            <a:pPr lvl="2" eaLnBrk="1" hangingPunct="1">
              <a:buFont typeface="Wingdings" pitchFamily="2" charset="2"/>
              <a:buNone/>
            </a:pPr>
            <a:r>
              <a:rPr lang="fr-FR" sz="1700" dirty="0">
                <a:solidFill>
                  <a:srgbClr val="009AD0"/>
                </a:solidFill>
                <a:ea typeface="MS Mincho" pitchFamily="49" charset="-128"/>
              </a:rPr>
              <a:t>} </a:t>
            </a:r>
            <a:r>
              <a:rPr lang="fr-FR" sz="1700" b="1" dirty="0" err="1">
                <a:solidFill>
                  <a:srgbClr val="009AD0"/>
                </a:solidFill>
                <a:ea typeface="MS Mincho" pitchFamily="49" charset="-128"/>
              </a:rPr>
              <a:t>finally</a:t>
            </a:r>
            <a:endParaRPr lang="fr-FR" sz="1700" b="1" dirty="0">
              <a:solidFill>
                <a:srgbClr val="009AD0"/>
              </a:solidFill>
              <a:ea typeface="MS Mincho" pitchFamily="49" charset="-128"/>
            </a:endParaRPr>
          </a:p>
          <a:p>
            <a:pPr lvl="2" eaLnBrk="1" hangingPunct="1">
              <a:buFont typeface="Wingdings" pitchFamily="2" charset="2"/>
              <a:buNone/>
            </a:pPr>
            <a:r>
              <a:rPr lang="fr-FR" sz="1700" dirty="0">
                <a:solidFill>
                  <a:srgbClr val="009AD0"/>
                </a:solidFill>
                <a:ea typeface="MS Mincho" pitchFamily="49" charset="-128"/>
              </a:rPr>
              <a:t>{</a:t>
            </a:r>
          </a:p>
          <a:p>
            <a:pPr lvl="2" eaLnBrk="1" hangingPunct="1">
              <a:buFont typeface="Wingdings" pitchFamily="2" charset="2"/>
              <a:buNone/>
            </a:pPr>
            <a:r>
              <a:rPr lang="fr-FR" sz="1700" dirty="0">
                <a:solidFill>
                  <a:srgbClr val="009AD0"/>
                </a:solidFill>
                <a:ea typeface="MS Mincho" pitchFamily="49" charset="-128"/>
              </a:rPr>
              <a:t>… exécuté obligatoirement</a:t>
            </a:r>
          </a:p>
          <a:p>
            <a:pPr lvl="2" eaLnBrk="1" hangingPunct="1">
              <a:buFont typeface="Wingdings" pitchFamily="2" charset="2"/>
              <a:buNone/>
            </a:pPr>
            <a:r>
              <a:rPr lang="fr-FR" sz="1700" dirty="0">
                <a:solidFill>
                  <a:srgbClr val="009AD0"/>
                </a:solidFill>
                <a:ea typeface="MS Mincho" pitchFamily="49" charset="-128"/>
              </a:rPr>
              <a:t>}</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C34FF88-6997-4912-8CAC-C6CAD57BC587}" type="slidenum">
              <a:rPr lang="en-JM" smtClean="0">
                <a:solidFill>
                  <a:schemeClr val="bg1"/>
                </a:solidFill>
              </a:rPr>
              <a:pPr fontAlgn="base">
                <a:spcBef>
                  <a:spcPct val="0"/>
                </a:spcBef>
                <a:spcAft>
                  <a:spcPct val="0"/>
                </a:spcAft>
                <a:defRPr/>
              </a:pPr>
              <a:t>44</a:t>
            </a:fld>
            <a:endParaRPr lang="en-JM">
              <a:solidFill>
                <a:schemeClr val="bg1"/>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p:txBody>
          <a:bodyPr/>
          <a:lstStyle/>
          <a:p>
            <a:r>
              <a:rPr lang="fr-FR" smtClean="0"/>
              <a:t>C’est l’histoire d’un mec…</a:t>
            </a:r>
            <a:endParaRPr lang="fr-FR" dirty="0"/>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92500" lnSpcReduction="20000"/>
          </a:bodyPr>
          <a:lstStyle/>
          <a:p>
            <a:r>
              <a:rPr lang="fr-FR" dirty="0" smtClean="0"/>
              <a:t>C’est l’histoire d’un mec, de 56 ans habitant à </a:t>
            </a:r>
            <a:r>
              <a:rPr lang="fr-FR" dirty="0" err="1" smtClean="0"/>
              <a:t>mullhouse</a:t>
            </a:r>
            <a:r>
              <a:rPr lang="fr-FR" dirty="0" smtClean="0"/>
              <a:t> prénommé </a:t>
            </a:r>
            <a:r>
              <a:rPr lang="fr-FR" dirty="0" err="1" smtClean="0"/>
              <a:t>jean-pierre</a:t>
            </a:r>
            <a:endParaRPr lang="fr-FR" dirty="0" smtClean="0"/>
          </a:p>
          <a:p>
            <a:endParaRPr lang="fr-FR" dirty="0" smtClean="0"/>
          </a:p>
          <a:p>
            <a:pPr marL="2959100" indent="-228600"/>
            <a:r>
              <a:rPr lang="fr-FR" dirty="0" smtClean="0"/>
              <a:t>Il acheté une machine à café, le type …</a:t>
            </a:r>
          </a:p>
          <a:p>
            <a:pPr marL="2959100" lvl="2"/>
            <a:r>
              <a:rPr lang="fr-FR" dirty="0" smtClean="0"/>
              <a:t>Elle à un bouton marche / arrêt </a:t>
            </a:r>
          </a:p>
          <a:p>
            <a:pPr marL="2959100" lvl="2"/>
            <a:r>
              <a:rPr lang="fr-FR" dirty="0" smtClean="0"/>
              <a:t>Un bac d’eau à remplir d’un litre</a:t>
            </a:r>
          </a:p>
          <a:p>
            <a:pPr marL="2959100" lvl="2"/>
            <a:r>
              <a:rPr lang="fr-FR" dirty="0" smtClean="0"/>
              <a:t>Et du café en poudre à mettre dans le filtre à café</a:t>
            </a:r>
          </a:p>
          <a:p>
            <a:pPr marL="2959100" lvl="2"/>
            <a:endParaRPr lang="fr-FR" dirty="0" smtClean="0"/>
          </a:p>
          <a:p>
            <a:endParaRPr lang="fr-FR" dirty="0" smtClean="0"/>
          </a:p>
          <a:p>
            <a:r>
              <a:rPr lang="fr-FR" dirty="0" smtClean="0"/>
              <a:t>Analysons la conception </a:t>
            </a:r>
          </a:p>
          <a:p>
            <a:pPr marL="0" indent="0">
              <a:buNone/>
            </a:pPr>
            <a:r>
              <a:rPr lang="fr-FR" dirty="0" smtClean="0"/>
              <a:t>de l’objet</a:t>
            </a:r>
            <a:endParaRPr lang="fr-FR" dirty="0"/>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132856"/>
            <a:ext cx="2387592" cy="292756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5229200"/>
            <a:ext cx="1042385" cy="887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0986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p:txBody>
          <a:bodyPr/>
          <a:lstStyle/>
          <a:p>
            <a:r>
              <a:rPr lang="fr-FR" smtClean="0"/>
              <a:t>C’est l’histoire d’un mec…</a:t>
            </a:r>
            <a:endParaRPr lang="fr-FR" dirty="0"/>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70000" lnSpcReduction="20000"/>
          </a:bodyPr>
          <a:lstStyle/>
          <a:p>
            <a:r>
              <a:rPr lang="fr-FR" dirty="0" smtClean="0"/>
              <a:t>Sans intérêt pour nous </a:t>
            </a:r>
          </a:p>
          <a:p>
            <a:r>
              <a:rPr lang="fr-FR" dirty="0" smtClean="0"/>
              <a:t>C’est l’histoire d’un mec, de 56 ans habitant à Mulhouse prénommé </a:t>
            </a:r>
            <a:r>
              <a:rPr lang="fr-FR" dirty="0" err="1" smtClean="0"/>
              <a:t>jean-pierre</a:t>
            </a:r>
            <a:endParaRPr lang="fr-FR" dirty="0" smtClean="0"/>
          </a:p>
          <a:p>
            <a:r>
              <a:rPr lang="fr-FR" dirty="0" smtClean="0"/>
              <a:t>Identifions une class machine à café</a:t>
            </a:r>
          </a:p>
          <a:p>
            <a:pPr marL="2593975" lvl="2"/>
            <a:r>
              <a:rPr lang="fr-FR" dirty="0" smtClean="0"/>
              <a:t>Des fonctions d’ interaction public</a:t>
            </a:r>
          </a:p>
          <a:p>
            <a:pPr marL="3043238" lvl="3"/>
            <a:r>
              <a:rPr lang="fr-FR" dirty="0" smtClean="0"/>
              <a:t>Elle à une fonction marche / </a:t>
            </a:r>
            <a:r>
              <a:rPr lang="fr-FR" dirty="0" err="1" smtClean="0"/>
              <a:t>arret</a:t>
            </a:r>
            <a:r>
              <a:rPr lang="fr-FR" dirty="0" smtClean="0"/>
              <a:t> </a:t>
            </a:r>
          </a:p>
          <a:p>
            <a:pPr marL="3043238" lvl="3"/>
            <a:r>
              <a:rPr lang="fr-FR" dirty="0" smtClean="0"/>
              <a:t>Un champs définissant le volume d’eau du bac</a:t>
            </a:r>
          </a:p>
          <a:p>
            <a:pPr marL="3043238" lvl="3"/>
            <a:r>
              <a:rPr lang="fr-FR" dirty="0" smtClean="0"/>
              <a:t>Elle possède un champ de type café</a:t>
            </a:r>
          </a:p>
          <a:p>
            <a:pPr marL="3043238" lvl="2"/>
            <a:endParaRPr lang="fr-FR" dirty="0" smtClean="0"/>
          </a:p>
          <a:p>
            <a:pPr marL="2693988" lvl="2"/>
            <a:r>
              <a:rPr lang="fr-FR" dirty="0" smtClean="0"/>
              <a:t>Des fonctions et champs qui lui sont propre </a:t>
            </a:r>
          </a:p>
          <a:p>
            <a:pPr marL="3590925" lvl="3"/>
            <a:r>
              <a:rPr lang="fr-FR" dirty="0" smtClean="0"/>
              <a:t>Température de l’eau</a:t>
            </a:r>
          </a:p>
          <a:p>
            <a:pPr marL="3590925" lvl="3"/>
            <a:r>
              <a:rPr lang="fr-FR" dirty="0" smtClean="0"/>
              <a:t>Activation de la résistance chauffante</a:t>
            </a:r>
          </a:p>
          <a:p>
            <a:pPr marL="3590925" lvl="3"/>
            <a:r>
              <a:rPr lang="fr-FR" dirty="0" smtClean="0"/>
              <a:t>Activation de la pompe </a:t>
            </a:r>
          </a:p>
          <a:p>
            <a:pPr marL="3590925" lvl="3"/>
            <a:r>
              <a:rPr lang="fr-FR" dirty="0" smtClean="0"/>
              <a:t>Eclairage du bouton lors du branchement</a:t>
            </a:r>
          </a:p>
          <a:p>
            <a:endParaRPr lang="fr-FR" dirty="0" smtClean="0"/>
          </a:p>
          <a:p>
            <a:pPr marL="2776538"/>
            <a:r>
              <a:rPr lang="fr-FR" dirty="0" smtClean="0"/>
              <a:t>Une cafetière c’est donc un objet!!!</a:t>
            </a:r>
          </a:p>
          <a:p>
            <a:pPr marL="0" indent="0">
              <a:buNone/>
            </a:pPr>
            <a:r>
              <a:rPr lang="fr-FR" dirty="0" smtClean="0"/>
              <a:t>				Et </a:t>
            </a:r>
            <a:r>
              <a:rPr lang="fr-FR" dirty="0" err="1" smtClean="0"/>
              <a:t>jean-pierre</a:t>
            </a:r>
            <a:r>
              <a:rPr lang="fr-FR" dirty="0" smtClean="0"/>
              <a:t> aussi</a:t>
            </a:r>
          </a:p>
          <a:p>
            <a:pPr marL="6002338" indent="0">
              <a:buNone/>
            </a:pPr>
            <a:r>
              <a:rPr lang="fr-FR" dirty="0" smtClean="0"/>
              <a:t> Heu l’autre!! 		</a:t>
            </a:r>
            <a:endParaRPr lang="fr-FR" dirty="0"/>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35" y="2613365"/>
            <a:ext cx="2387592" cy="292756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0988" y="4653136"/>
            <a:ext cx="1042385" cy="88779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ovan's Coffee - Menu">
            <a:extLst>
              <a:ext uri="{FF2B5EF4-FFF2-40B4-BE49-F238E27FC236}">
                <a16:creationId xmlns:a16="http://schemas.microsoft.com/office/drawing/2014/main" id="{4F463401-7518-45A2-9CF7-9DB85AA252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59723" y="1810972"/>
            <a:ext cx="1614488" cy="108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8280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p:txBody>
          <a:bodyPr/>
          <a:lstStyle/>
          <a:p>
            <a:r>
              <a:rPr lang="fr-FR" smtClean="0"/>
              <a:t>C’est l’histoire d’un mec…</a:t>
            </a:r>
            <a:endParaRPr lang="fr-FR" dirty="0"/>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77500" lnSpcReduction="20000"/>
          </a:bodyPr>
          <a:lstStyle/>
          <a:p>
            <a:r>
              <a:rPr lang="fr-FR" smtClean="0"/>
              <a:t>Jean-pierre est pas adroit il met du café en poudre partout tous les matins</a:t>
            </a:r>
          </a:p>
          <a:p>
            <a:endParaRPr lang="fr-FR" smtClean="0"/>
          </a:p>
          <a:p>
            <a:r>
              <a:rPr lang="fr-FR" smtClean="0"/>
              <a:t>Il acheté une machine à café,</a:t>
            </a:r>
          </a:p>
          <a:p>
            <a:pPr lvl="1"/>
            <a:r>
              <a:rPr lang="fr-FR" smtClean="0"/>
              <a:t>oui encore, système café à dosettes cette fois</a:t>
            </a:r>
          </a:p>
          <a:p>
            <a:pPr lvl="1"/>
            <a:r>
              <a:rPr lang="fr-FR" smtClean="0"/>
              <a:t>elle fait tout pareil ,mais plus pratique</a:t>
            </a:r>
          </a:p>
          <a:p>
            <a:pPr lvl="1"/>
            <a:r>
              <a:rPr lang="fr-FR" smtClean="0"/>
              <a:t> </a:t>
            </a:r>
          </a:p>
          <a:p>
            <a:pPr lvl="2"/>
            <a:r>
              <a:rPr lang="fr-FR" smtClean="0"/>
              <a:t>Elle à un bouton marche / arrêt </a:t>
            </a:r>
          </a:p>
          <a:p>
            <a:pPr lvl="2"/>
            <a:r>
              <a:rPr lang="fr-FR" smtClean="0"/>
              <a:t>Un bac d’eau à remplir d’un litre</a:t>
            </a:r>
          </a:p>
          <a:p>
            <a:pPr lvl="2"/>
            <a:r>
              <a:rPr lang="fr-FR" smtClean="0"/>
              <a:t>Et un objet filtre qui contient café est redéfini différemment </a:t>
            </a:r>
          </a:p>
          <a:p>
            <a:pPr lvl="3"/>
            <a:r>
              <a:rPr lang="fr-FR" smtClean="0"/>
              <a:t>Il accepte désormais du café en dosette</a:t>
            </a:r>
          </a:p>
          <a:p>
            <a:endParaRPr lang="fr-FR" smtClean="0"/>
          </a:p>
          <a:p>
            <a:r>
              <a:rPr lang="fr-FR" smtClean="0"/>
              <a:t>Alors une machine à dosette c’est une </a:t>
            </a:r>
          </a:p>
          <a:p>
            <a:r>
              <a:rPr lang="fr-FR" smtClean="0"/>
              <a:t>machine qui fais aussi du café. </a:t>
            </a:r>
          </a:p>
          <a:p>
            <a:r>
              <a:rPr lang="fr-FR" smtClean="0"/>
              <a:t>Comme l’autre!!!		</a:t>
            </a:r>
            <a:endParaRPr lang="fr-FR" dirty="0"/>
          </a:p>
        </p:txBody>
      </p:sp>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5895" y="4780494"/>
            <a:ext cx="1042385" cy="88779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s Senseo - FasocafeFasocafe">
            <a:extLst>
              <a:ext uri="{FF2B5EF4-FFF2-40B4-BE49-F238E27FC236}">
                <a16:creationId xmlns:a16="http://schemas.microsoft.com/office/drawing/2014/main" id="{4E281458-5607-4C03-82C3-73E05CDEA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0076" y="1377931"/>
            <a:ext cx="2342952" cy="2953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9708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smtClean="0"/>
              <a:t>Class machine à café</a:t>
            </a:r>
            <a:endParaRPr lang="fr-FR" dirty="0"/>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70000" lnSpcReduction="20000"/>
          </a:bodyPr>
          <a:lstStyle/>
          <a:p>
            <a:r>
              <a:rPr lang="fr-FR" smtClean="0"/>
              <a:t>Machine à café à dosettes</a:t>
            </a:r>
          </a:p>
          <a:p>
            <a:pPr lvl="2"/>
            <a:r>
              <a:rPr lang="fr-FR" smtClean="0"/>
              <a:t>Ses champs privés</a:t>
            </a:r>
          </a:p>
          <a:p>
            <a:pPr lvl="3"/>
            <a:r>
              <a:rPr lang="fr-FR" smtClean="0"/>
              <a:t>Ceux du parent étant eux aussi private il sont innaccessible</a:t>
            </a:r>
          </a:p>
          <a:p>
            <a:pPr lvl="4"/>
            <a:r>
              <a:rPr lang="fr-FR" smtClean="0"/>
              <a:t>Notion d’heritage</a:t>
            </a:r>
          </a:p>
          <a:p>
            <a:pPr lvl="4"/>
            <a:r>
              <a:rPr lang="fr-FR" smtClean="0"/>
              <a:t>Notion de protected</a:t>
            </a:r>
          </a:p>
          <a:p>
            <a:pPr lvl="4"/>
            <a:endParaRPr lang="fr-FR" smtClean="0"/>
          </a:p>
          <a:p>
            <a:pPr lvl="2"/>
            <a:r>
              <a:rPr lang="fr-FR" smtClean="0"/>
              <a:t>Des champs / fonctions public, protected </a:t>
            </a:r>
          </a:p>
          <a:p>
            <a:pPr lvl="3"/>
            <a:r>
              <a:rPr lang="fr-FR" smtClean="0"/>
              <a:t>Permettant l’héritage aux futurs extensions</a:t>
            </a:r>
          </a:p>
          <a:p>
            <a:pPr lvl="3"/>
            <a:r>
              <a:rPr lang="fr-FR" smtClean="0"/>
              <a:t>Redéfinition de la manière de faire le café</a:t>
            </a:r>
          </a:p>
          <a:p>
            <a:pPr lvl="4"/>
            <a:r>
              <a:rPr lang="fr-FR" smtClean="0"/>
              <a:t>Notions d’override</a:t>
            </a:r>
          </a:p>
          <a:p>
            <a:pPr lvl="2"/>
            <a:endParaRPr lang="fr-FR" smtClean="0"/>
          </a:p>
          <a:p>
            <a:pPr lvl="2"/>
            <a:r>
              <a:rPr lang="fr-FR" smtClean="0"/>
              <a:t>Des champs / fonction privés qui lui sont totalement personnel</a:t>
            </a:r>
          </a:p>
          <a:p>
            <a:pPr lvl="2"/>
            <a:endParaRPr lang="fr-FR" smtClean="0"/>
          </a:p>
          <a:p>
            <a:pPr lvl="2"/>
            <a:r>
              <a:rPr lang="fr-FR" smtClean="0"/>
              <a:t>Un constructeur</a:t>
            </a:r>
          </a:p>
          <a:p>
            <a:pPr lvl="3"/>
            <a:r>
              <a:rPr lang="fr-FR" smtClean="0"/>
              <a:t>Appel du constructeur parent</a:t>
            </a:r>
          </a:p>
          <a:p>
            <a:pPr lvl="4"/>
            <a:r>
              <a:rPr lang="fr-FR" smtClean="0"/>
              <a:t>Notion de super()</a:t>
            </a:r>
          </a:p>
          <a:p>
            <a:pPr lvl="4"/>
            <a:endParaRPr lang="fr-FR" smtClean="0"/>
          </a:p>
          <a:p>
            <a:pPr lvl="2"/>
            <a:r>
              <a:rPr lang="fr-FR" smtClean="0"/>
              <a:t>Des fonctions interne protégé pour permettre aux futurs génération de pleinement hérité de leur ainés</a:t>
            </a:r>
          </a:p>
          <a:p>
            <a:endParaRPr lang="fr-FR" dirty="0"/>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rot="160723">
            <a:off x="5347955" y="2007044"/>
            <a:ext cx="3435292" cy="3722928"/>
          </a:xfrm>
        </p:spPr>
        <p:txBody>
          <a:bodyPr>
            <a:normAutofit lnSpcReduction="10000"/>
          </a:bodyPr>
          <a:lstStyle/>
          <a:p>
            <a:pPr marL="0" indent="0">
              <a:buNone/>
            </a:pPr>
            <a:endParaRPr lang="fr-FR" dirty="0" smtClean="0"/>
          </a:p>
          <a:p>
            <a:pPr marL="0" indent="0">
              <a:buNone/>
            </a:pPr>
            <a:r>
              <a:rPr lang="fr-FR" dirty="0" smtClean="0"/>
              <a:t>class </a:t>
            </a:r>
            <a:r>
              <a:rPr lang="fr-FR" dirty="0" err="1" smtClean="0"/>
              <a:t>CoffeMachinPad</a:t>
            </a:r>
            <a:r>
              <a:rPr lang="fr-FR" dirty="0" smtClean="0"/>
              <a:t> </a:t>
            </a:r>
            <a:r>
              <a:rPr lang="fr-FR" dirty="0" err="1" smtClean="0"/>
              <a:t>extends</a:t>
            </a:r>
            <a:r>
              <a:rPr lang="fr-FR" dirty="0" smtClean="0"/>
              <a:t> </a:t>
            </a:r>
            <a:r>
              <a:rPr lang="fr-FR" dirty="0" err="1" smtClean="0"/>
              <a:t>CoffeMachin</a:t>
            </a:r>
            <a:r>
              <a:rPr lang="fr-FR" dirty="0" smtClean="0"/>
              <a:t>{</a:t>
            </a:r>
          </a:p>
          <a:p>
            <a:pPr marL="0" indent="0">
              <a:buNone/>
            </a:pPr>
            <a:r>
              <a:rPr lang="fr-FR" dirty="0" smtClean="0"/>
              <a:t>  public </a:t>
            </a:r>
            <a:r>
              <a:rPr lang="fr-FR" dirty="0" err="1" smtClean="0"/>
              <a:t>padHolder</a:t>
            </a:r>
            <a:r>
              <a:rPr lang="fr-FR" dirty="0" smtClean="0"/>
              <a:t>: </a:t>
            </a:r>
            <a:r>
              <a:rPr lang="fr-FR" dirty="0" err="1" smtClean="0"/>
              <a:t>PadHolder</a:t>
            </a:r>
            <a:r>
              <a:rPr lang="fr-FR" dirty="0" smtClean="0"/>
              <a:t>;</a:t>
            </a:r>
          </a:p>
          <a:p>
            <a:pPr marL="0" indent="0">
              <a:buNone/>
            </a:pPr>
            <a:r>
              <a:rPr lang="fr-FR" dirty="0" smtClean="0"/>
              <a:t>  </a:t>
            </a:r>
          </a:p>
          <a:p>
            <a:pPr marL="0" indent="0">
              <a:buNone/>
            </a:pPr>
            <a:r>
              <a:rPr lang="fr-FR" dirty="0" smtClean="0"/>
              <a:t>  </a:t>
            </a:r>
            <a:r>
              <a:rPr lang="fr-FR" dirty="0" err="1" smtClean="0"/>
              <a:t>constructor</a:t>
            </a:r>
            <a:r>
              <a:rPr lang="fr-FR" dirty="0" smtClean="0"/>
              <a:t>()</a:t>
            </a:r>
          </a:p>
          <a:p>
            <a:pPr marL="0" indent="0">
              <a:buNone/>
            </a:pPr>
            <a:r>
              <a:rPr lang="fr-FR" dirty="0" smtClean="0"/>
              <a:t>  {</a:t>
            </a:r>
          </a:p>
          <a:p>
            <a:pPr marL="0" indent="0">
              <a:buNone/>
            </a:pPr>
            <a:r>
              <a:rPr lang="fr-FR" dirty="0" smtClean="0"/>
              <a:t>     super();</a:t>
            </a:r>
          </a:p>
          <a:p>
            <a:pPr marL="0" indent="0">
              <a:buNone/>
            </a:pPr>
            <a:r>
              <a:rPr lang="fr-FR" dirty="0" smtClean="0"/>
              <a:t>  }</a:t>
            </a:r>
          </a:p>
          <a:p>
            <a:pPr marL="0" indent="0">
              <a:buNone/>
            </a:pPr>
            <a:endParaRPr lang="fr-FR" dirty="0" smtClean="0"/>
          </a:p>
          <a:p>
            <a:pPr marL="0" indent="0">
              <a:buNone/>
            </a:pPr>
            <a:r>
              <a:rPr lang="fr-FR" dirty="0" smtClean="0"/>
              <a:t>  public </a:t>
            </a:r>
            <a:r>
              <a:rPr lang="fr-FR" dirty="0" err="1" smtClean="0"/>
              <a:t>insertDoset</a:t>
            </a:r>
            <a:r>
              <a:rPr lang="fr-FR" dirty="0" smtClean="0"/>
              <a:t>(</a:t>
            </a:r>
            <a:r>
              <a:rPr lang="fr-FR" dirty="0" err="1" smtClean="0"/>
              <a:t>pad:CoffePad</a:t>
            </a:r>
            <a:r>
              <a:rPr lang="fr-FR" dirty="0" smtClean="0"/>
              <a:t>){ … }</a:t>
            </a:r>
          </a:p>
          <a:p>
            <a:pPr marL="0" indent="0">
              <a:buNone/>
            </a:pPr>
            <a:r>
              <a:rPr lang="fr-FR" dirty="0" smtClean="0"/>
              <a:t>  </a:t>
            </a:r>
          </a:p>
          <a:p>
            <a:pPr marL="0" indent="0">
              <a:buNone/>
            </a:pPr>
            <a:r>
              <a:rPr lang="fr-FR" dirty="0" smtClean="0"/>
              <a:t>  public </a:t>
            </a:r>
            <a:r>
              <a:rPr lang="fr-FR" dirty="0" err="1" smtClean="0"/>
              <a:t>makeCofe</a:t>
            </a:r>
            <a:r>
              <a:rPr lang="fr-FR" dirty="0" smtClean="0"/>
              <a:t>(){</a:t>
            </a:r>
          </a:p>
          <a:p>
            <a:pPr marL="0" indent="0">
              <a:buNone/>
            </a:pPr>
            <a:r>
              <a:rPr lang="fr-FR" dirty="0" smtClean="0"/>
              <a:t>    </a:t>
            </a:r>
            <a:r>
              <a:rPr lang="fr-FR" dirty="0" err="1" smtClean="0"/>
              <a:t>this.cofee</a:t>
            </a:r>
            <a:r>
              <a:rPr lang="fr-FR" dirty="0" smtClean="0"/>
              <a:t>= </a:t>
            </a:r>
            <a:r>
              <a:rPr lang="fr-FR" dirty="0" err="1" smtClean="0"/>
              <a:t>this.padHolder.coffe</a:t>
            </a:r>
            <a:r>
              <a:rPr lang="fr-FR" dirty="0" smtClean="0"/>
              <a:t>;</a:t>
            </a:r>
          </a:p>
          <a:p>
            <a:pPr marL="0" indent="0">
              <a:buNone/>
            </a:pPr>
            <a:r>
              <a:rPr lang="fr-FR" dirty="0" smtClean="0"/>
              <a:t>    </a:t>
            </a:r>
            <a:r>
              <a:rPr lang="fr-FR" dirty="0" err="1" smtClean="0"/>
              <a:t>this.startHeater</a:t>
            </a:r>
            <a:r>
              <a:rPr lang="fr-FR" dirty="0" smtClean="0"/>
              <a:t>(97);</a:t>
            </a:r>
          </a:p>
          <a:p>
            <a:pPr marL="0" indent="0">
              <a:buNone/>
            </a:pPr>
            <a:r>
              <a:rPr lang="fr-FR" dirty="0" smtClean="0"/>
              <a:t>    </a:t>
            </a:r>
            <a:r>
              <a:rPr lang="fr-FR" dirty="0" err="1" smtClean="0"/>
              <a:t>this.startPump</a:t>
            </a:r>
            <a:r>
              <a:rPr lang="fr-FR" dirty="0" smtClean="0"/>
              <a:t>(255);</a:t>
            </a:r>
          </a:p>
          <a:p>
            <a:pPr marL="0" indent="0">
              <a:buNone/>
            </a:pPr>
            <a:r>
              <a:rPr lang="fr-FR" dirty="0" smtClean="0"/>
              <a:t>  }</a:t>
            </a:r>
          </a:p>
          <a:p>
            <a:pPr marL="0" indent="0">
              <a:buNone/>
            </a:pPr>
            <a:r>
              <a:rPr lang="fr-FR" dirty="0" smtClean="0"/>
              <a:t>};</a:t>
            </a:r>
            <a:endParaRPr lang="fr-FR" dirty="0"/>
          </a:p>
        </p:txBody>
      </p:sp>
    </p:spTree>
    <p:extLst>
      <p:ext uri="{BB962C8B-B14F-4D97-AF65-F5344CB8AC3E}">
        <p14:creationId xmlns:p14="http://schemas.microsoft.com/office/powerpoint/2010/main" val="5972778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p:txBody>
          <a:bodyPr/>
          <a:lstStyle/>
          <a:p>
            <a:r>
              <a:rPr lang="fr-FR" smtClean="0"/>
              <a:t>C’est l’histoire d’un mec…</a:t>
            </a:r>
            <a:endParaRPr lang="fr-FR" dirty="0"/>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lstStyle/>
          <a:p>
            <a:r>
              <a:rPr lang="fr-FR" smtClean="0"/>
              <a:t>Jean-Pierre est devenu un expert du café</a:t>
            </a:r>
          </a:p>
          <a:p>
            <a:pPr lvl="1"/>
            <a:r>
              <a:rPr lang="fr-FR" smtClean="0"/>
              <a:t>Il a essayé une 20aine de systèmes différents.</a:t>
            </a:r>
          </a:p>
          <a:p>
            <a:pPr lvl="1"/>
            <a:endParaRPr lang="fr-FR" smtClean="0"/>
          </a:p>
          <a:p>
            <a:r>
              <a:rPr lang="fr-FR" smtClean="0"/>
              <a:t>Il à finit par déduire que</a:t>
            </a:r>
          </a:p>
          <a:p>
            <a:pPr lvl="1"/>
            <a:r>
              <a:rPr lang="fr-FR" smtClean="0"/>
              <a:t>Faire du café c’est toujours :</a:t>
            </a:r>
          </a:p>
          <a:p>
            <a:pPr lvl="2"/>
            <a:r>
              <a:rPr lang="fr-FR" smtClean="0"/>
              <a:t>Mettre du café/ eau</a:t>
            </a:r>
          </a:p>
          <a:p>
            <a:pPr lvl="2"/>
            <a:r>
              <a:rPr lang="fr-FR" smtClean="0"/>
              <a:t>Démarrer</a:t>
            </a:r>
          </a:p>
          <a:p>
            <a:pPr lvl="2"/>
            <a:r>
              <a:rPr lang="fr-FR" smtClean="0"/>
              <a:t>Collecter boisson chaude</a:t>
            </a:r>
            <a:endParaRPr lang="fr-FR" dirty="0"/>
          </a:p>
        </p:txBody>
      </p:sp>
      <p:pic>
        <p:nvPicPr>
          <p:cNvPr id="7170" name="Picture 2" descr="Machine à Café Capsules - Iperespresso - illy Shop">
            <a:extLst>
              <a:ext uri="{FF2B5EF4-FFF2-40B4-BE49-F238E27FC236}">
                <a16:creationId xmlns:a16="http://schemas.microsoft.com/office/drawing/2014/main" id="{33ADA8FC-1703-4767-9086-48BE3E8D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2638" y="1590406"/>
            <a:ext cx="1851362" cy="1851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LARSTEIN Minibarista - Machine à café 550W avec Carafe 0,6 L pour ...">
            <a:extLst>
              <a:ext uri="{FF2B5EF4-FFF2-40B4-BE49-F238E27FC236}">
                <a16:creationId xmlns:a16="http://schemas.microsoft.com/office/drawing/2014/main" id="{103EC93D-54DF-47E3-AC84-1B5BB14668E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1002" y="2047238"/>
            <a:ext cx="1091637" cy="13385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5C0736-D317-4E0B-9910-EA5DA2DD8F27}"/>
              </a:ext>
            </a:extLst>
          </p:cNvPr>
          <p:cNvSpPr/>
          <p:nvPr/>
        </p:nvSpPr>
        <p:spPr>
          <a:xfrm>
            <a:off x="4700497" y="3647155"/>
            <a:ext cx="4379402" cy="1292662"/>
          </a:xfrm>
          <a:prstGeom prst="rect">
            <a:avLst/>
          </a:prstGeom>
        </p:spPr>
        <p:txBody>
          <a:bodyPr wrap="square">
            <a:spAutoFit/>
          </a:bodyPr>
          <a:lstStyle/>
          <a:p>
            <a:pPr marL="338138" indent="-257175">
              <a:spcBef>
                <a:spcPct val="20000"/>
              </a:spcBef>
              <a:buFont typeface="Arial" pitchFamily="34" charset="0"/>
              <a:buChar char="•"/>
            </a:pPr>
            <a:r>
              <a:rPr lang="fr-FR" sz="2100" dirty="0">
                <a:solidFill>
                  <a:prstClr val="black"/>
                </a:solidFill>
              </a:rPr>
              <a:t>Il a aussi identifié 2 sous modèles génériques pour faire du café</a:t>
            </a:r>
          </a:p>
          <a:p>
            <a:pPr marL="338138" lvl="2" indent="-257175">
              <a:spcBef>
                <a:spcPct val="20000"/>
              </a:spcBef>
              <a:buFont typeface="Arial" pitchFamily="34" charset="0"/>
              <a:buChar char="•"/>
            </a:pPr>
            <a:r>
              <a:rPr lang="fr-FR" sz="1500" dirty="0">
                <a:solidFill>
                  <a:prstClr val="black"/>
                </a:solidFill>
              </a:rPr>
              <a:t>Les machines classiques</a:t>
            </a:r>
          </a:p>
          <a:p>
            <a:pPr marL="338138" lvl="2" indent="-257175">
              <a:spcBef>
                <a:spcPct val="20000"/>
              </a:spcBef>
              <a:buFont typeface="Arial" pitchFamily="34" charset="0"/>
              <a:buChar char="•"/>
            </a:pPr>
            <a:r>
              <a:rPr lang="fr-FR" sz="1500" dirty="0">
                <a:solidFill>
                  <a:prstClr val="black"/>
                </a:solidFill>
              </a:rPr>
              <a:t>Les machines a expresso</a:t>
            </a:r>
          </a:p>
        </p:txBody>
      </p:sp>
      <p:sp>
        <p:nvSpPr>
          <p:cNvPr id="6" name="Rectangle 5">
            <a:extLst>
              <a:ext uri="{FF2B5EF4-FFF2-40B4-BE49-F238E27FC236}">
                <a16:creationId xmlns:a16="http://schemas.microsoft.com/office/drawing/2014/main" id="{383974B7-4396-40DD-86B8-6D1896D00A14}"/>
              </a:ext>
            </a:extLst>
          </p:cNvPr>
          <p:cNvSpPr/>
          <p:nvPr/>
        </p:nvSpPr>
        <p:spPr>
          <a:xfrm>
            <a:off x="285721" y="4863637"/>
            <a:ext cx="8858280" cy="877163"/>
          </a:xfrm>
          <a:prstGeom prst="rect">
            <a:avLst/>
          </a:prstGeom>
        </p:spPr>
        <p:txBody>
          <a:bodyPr wrap="square">
            <a:spAutoFit/>
          </a:bodyPr>
          <a:lstStyle/>
          <a:p>
            <a:pPr marL="338138" indent="-257175">
              <a:spcBef>
                <a:spcPct val="20000"/>
              </a:spcBef>
              <a:buFont typeface="Arial" pitchFamily="34" charset="0"/>
              <a:buChar char="•"/>
            </a:pPr>
            <a:r>
              <a:rPr lang="fr-FR" sz="1500" dirty="0">
                <a:solidFill>
                  <a:prstClr val="black"/>
                </a:solidFill>
              </a:rPr>
              <a:t>abstraction de faire le café</a:t>
            </a:r>
          </a:p>
          <a:p>
            <a:pPr marL="681038" lvl="1" indent="-257175">
              <a:spcBef>
                <a:spcPct val="20000"/>
              </a:spcBef>
              <a:buFont typeface="Arial" pitchFamily="34" charset="0"/>
              <a:buChar char="•"/>
            </a:pPr>
            <a:r>
              <a:rPr lang="fr-FR" sz="1500" dirty="0">
                <a:solidFill>
                  <a:prstClr val="black"/>
                </a:solidFill>
              </a:rPr>
              <a:t>Les machines implémentent les fonctions de faire du café commun et possède des champs communs</a:t>
            </a:r>
          </a:p>
          <a:p>
            <a:pPr marL="681038" lvl="1" indent="-257175">
              <a:spcBef>
                <a:spcPct val="20000"/>
              </a:spcBef>
              <a:buFont typeface="Arial" pitchFamily="34" charset="0"/>
              <a:buChar char="•"/>
            </a:pPr>
            <a:r>
              <a:rPr lang="fr-FR" sz="1500" dirty="0">
                <a:solidFill>
                  <a:prstClr val="black"/>
                </a:solidFill>
              </a:rPr>
              <a:t>Il peuvent grâce à </a:t>
            </a:r>
            <a:r>
              <a:rPr lang="fr-FR" sz="1500" b="1" dirty="0" err="1">
                <a:solidFill>
                  <a:prstClr val="black"/>
                </a:solidFill>
              </a:rPr>
              <a:t>implements</a:t>
            </a:r>
            <a:r>
              <a:rPr lang="fr-FR" sz="1500" dirty="0">
                <a:solidFill>
                  <a:prstClr val="black"/>
                </a:solidFill>
              </a:rPr>
              <a:t> bénéficier de l’abstraction d’autres fonctionnalités, ex : mousseur à lait</a:t>
            </a:r>
          </a:p>
        </p:txBody>
      </p:sp>
    </p:spTree>
    <p:extLst>
      <p:ext uri="{BB962C8B-B14F-4D97-AF65-F5344CB8AC3E}">
        <p14:creationId xmlns:p14="http://schemas.microsoft.com/office/powerpoint/2010/main" val="40817048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3AF101A-E529-4CA9-83CC-E67E35257B75}"/>
              </a:ext>
            </a:extLst>
          </p:cNvPr>
          <p:cNvSpPr>
            <a:spLocks noGrp="1"/>
          </p:cNvSpPr>
          <p:nvPr>
            <p:ph type="title"/>
          </p:nvPr>
        </p:nvSpPr>
        <p:spPr/>
        <p:txBody>
          <a:bodyPr/>
          <a:lstStyle/>
          <a:p>
            <a:r>
              <a:rPr lang="fr-FR" dirty="0"/>
              <a:t>Objectifs pédagogiques</a:t>
            </a:r>
          </a:p>
        </p:txBody>
      </p:sp>
      <p:sp>
        <p:nvSpPr>
          <p:cNvPr id="5" name="Espace réservé du contenu 4">
            <a:extLst>
              <a:ext uri="{FF2B5EF4-FFF2-40B4-BE49-F238E27FC236}">
                <a16:creationId xmlns:a16="http://schemas.microsoft.com/office/drawing/2014/main" id="{387144CC-7F7E-484B-B18C-3472E2DDFA71}"/>
              </a:ext>
            </a:extLst>
          </p:cNvPr>
          <p:cNvSpPr>
            <a:spLocks noGrp="1"/>
          </p:cNvSpPr>
          <p:nvPr>
            <p:ph idx="1"/>
          </p:nvPr>
        </p:nvSpPr>
        <p:spPr/>
        <p:txBody>
          <a:bodyPr>
            <a:normAutofit fontScale="55000" lnSpcReduction="20000"/>
          </a:bodyPr>
          <a:lstStyle/>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Découvrir les concepts avancés JavaScript ES5</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Mettre en pratique la Programmation Orientée Objet</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Maîtriser l'environnement de débogage</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Mettre en œuvre le framework JavaScript jQuery</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Manipuler les API JavaScript HTML5</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Appréhender la notion de JavaScript côté serveur avec Node.js</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Appréhender le contexte d’une application JS d’entreprise interne</a:t>
            </a:r>
          </a:p>
          <a:p>
            <a:endParaRPr lang="fr-FR" dirty="0"/>
          </a:p>
        </p:txBody>
      </p:sp>
    </p:spTree>
    <p:extLst>
      <p:ext uri="{BB962C8B-B14F-4D97-AF65-F5344CB8AC3E}">
        <p14:creationId xmlns:p14="http://schemas.microsoft.com/office/powerpoint/2010/main" val="19447425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71683" name="Content Placeholder 2"/>
          <p:cNvSpPr>
            <a:spLocks noGrp="1"/>
          </p:cNvSpPr>
          <p:nvPr>
            <p:ph idx="1"/>
          </p:nvPr>
        </p:nvSpPr>
        <p:spPr/>
        <p:txBody>
          <a:bodyPr>
            <a:normAutofit/>
          </a:bodyPr>
          <a:lstStyle/>
          <a:p>
            <a:pPr>
              <a:tabLst>
                <a:tab pos="8439150" algn="r"/>
              </a:tabLst>
            </a:pPr>
            <a:r>
              <a:rPr lang="fr-FR" dirty="0">
                <a:ea typeface="MS Mincho" pitchFamily="49" charset="-128"/>
              </a:rPr>
              <a:t>En </a:t>
            </a:r>
            <a:r>
              <a:rPr lang="fr-FR" dirty="0" err="1">
                <a:ea typeface="MS Mincho" pitchFamily="49" charset="-128"/>
              </a:rPr>
              <a:t>JavaSscript</a:t>
            </a:r>
            <a:r>
              <a:rPr lang="fr-FR" dirty="0">
                <a:ea typeface="MS Mincho" pitchFamily="49" charset="-128"/>
              </a:rPr>
              <a:t>, tout ceci donne :</a:t>
            </a:r>
          </a:p>
          <a:p>
            <a:pPr lvl="7">
              <a:tabLst>
                <a:tab pos="8439150" algn="r"/>
              </a:tabLst>
            </a:pPr>
            <a:r>
              <a:rPr lang="fr-FR" dirty="0">
                <a:ea typeface="MS Mincho" pitchFamily="49" charset="-128"/>
              </a:rPr>
              <a:t>Function.js</a:t>
            </a:r>
          </a:p>
          <a:p>
            <a:pPr marL="396875" lvl="7" indent="0">
              <a:buNone/>
              <a:tabLst>
                <a:tab pos="8439150" algn="r"/>
              </a:tabLst>
            </a:pP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Custom</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props</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this</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plane</a:t>
            </a:r>
            <a:r>
              <a:rPr lang="fr-FR" b="0" dirty="0">
                <a:solidFill>
                  <a:srgbClr val="56B6C2"/>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C678DD"/>
                </a:solidFill>
                <a:effectLst/>
                <a:latin typeface="Consolas" panose="020B0609020204030204" pitchFamily="49" charset="0"/>
              </a:rPr>
              <a:t>   function</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init</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E5C07B"/>
                </a:solidFill>
                <a:effectLst/>
                <a:latin typeface="Consolas" panose="020B0609020204030204" pitchFamily="49" charset="0"/>
              </a:rPr>
              <a:t>      </a:t>
            </a:r>
            <a:r>
              <a:rPr lang="fr-FR" b="0" dirty="0" err="1">
                <a:solidFill>
                  <a:srgbClr val="E5C07B"/>
                </a:solidFill>
                <a:effectLst/>
                <a:latin typeface="Consolas" panose="020B0609020204030204" pitchFamily="49" charset="0"/>
              </a:rPr>
              <a:t>this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couleur</a:t>
            </a:r>
            <a:r>
              <a:rPr lang="fr-FR" b="0" dirty="0">
                <a:solidFill>
                  <a:srgbClr val="56B6C2"/>
                </a:solidFill>
                <a:effectLst/>
                <a:latin typeface="Consolas" panose="020B0609020204030204" pitchFamily="49" charset="0"/>
              </a:rPr>
              <a:t>=</a:t>
            </a:r>
            <a:r>
              <a:rPr lang="fr-FR" b="0" i="1" dirty="0" err="1">
                <a:solidFill>
                  <a:srgbClr val="E06C75"/>
                </a:solidFill>
                <a:effectLst/>
                <a:latin typeface="Consolas" panose="020B0609020204030204" pitchFamily="49" charset="0"/>
              </a:rPr>
              <a:t>props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color</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ABB2BF"/>
                </a:solidFill>
                <a:effectLst/>
                <a:latin typeface="Consolas" panose="020B0609020204030204" pitchFamily="49" charset="0"/>
              </a:rPr>
              <a:t>   }</a:t>
            </a:r>
          </a:p>
          <a:p>
            <a:pPr marL="396875" lvl="7" indent="0">
              <a:buNone/>
              <a:tabLst>
                <a:tab pos="8439150" algn="r"/>
              </a:tabLst>
            </a:pP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init</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myCutsom</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Custom</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color</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a:t>
            </a:r>
            <a:r>
              <a:rPr lang="fr-FR" b="0" dirty="0">
                <a:solidFill>
                  <a:srgbClr val="ABB2BF"/>
                </a:solidFill>
                <a:effectLst/>
                <a:latin typeface="Consolas" panose="020B0609020204030204" pitchFamily="49" charset="0"/>
              </a:rPr>
              <a:t>}); </a:t>
            </a:r>
          </a:p>
          <a:p>
            <a:pPr marL="396875" lvl="7" indent="0">
              <a:buNone/>
              <a:tabLst>
                <a:tab pos="8439150" algn="r"/>
              </a:tabLst>
            </a:pPr>
            <a:r>
              <a:rPr lang="fr-FR" b="0" dirty="0" err="1">
                <a:solidFill>
                  <a:srgbClr val="E06C75"/>
                </a:solidFill>
                <a:effectLst/>
                <a:latin typeface="Consolas" panose="020B0609020204030204" pitchFamily="49" charset="0"/>
              </a:rPr>
              <a:t>myCutsom</a:t>
            </a:r>
            <a:r>
              <a:rPr lang="fr-FR" b="0" dirty="0">
                <a:solidFill>
                  <a:srgbClr val="E06C75"/>
                </a:solidFill>
                <a:effectLst/>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couleur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'marron’</a:t>
            </a:r>
            <a:r>
              <a:rPr lang="fr-FR" b="0" dirty="0">
                <a:solidFill>
                  <a:srgbClr val="ABB2BF"/>
                </a:solidFill>
                <a:effectLst/>
                <a:latin typeface="Consolas" panose="020B0609020204030204" pitchFamily="49" charset="0"/>
              </a:rPr>
              <a:t>; </a:t>
            </a:r>
          </a:p>
          <a:p>
            <a:pPr marL="396875" lvl="7" indent="0">
              <a:buNone/>
              <a:tabLst>
                <a:tab pos="8439150" algn="r"/>
              </a:tabLst>
            </a:pPr>
            <a:r>
              <a:rPr lang="fr-FR" b="0" dirty="0" err="1">
                <a:solidFill>
                  <a:srgbClr val="E06C75"/>
                </a:solidFill>
                <a:effectLst/>
                <a:latin typeface="Consolas" panose="020B0609020204030204" pitchFamily="49" charset="0"/>
              </a:rPr>
              <a:t>myCutsom</a:t>
            </a:r>
            <a:r>
              <a:rPr lang="fr-FR" b="0" dirty="0">
                <a:solidFill>
                  <a:srgbClr val="E06C75"/>
                </a:solidFill>
                <a:effectLst/>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plane</a:t>
            </a:r>
            <a:r>
              <a:rPr lang="fr-FR" b="0" dirty="0">
                <a:solidFill>
                  <a:srgbClr val="ABB2BF"/>
                </a:solidFill>
                <a:effectLst/>
                <a:latin typeface="Consolas" panose="020B0609020204030204" pitchFamily="49" charset="0"/>
              </a:rPr>
              <a:t>(); </a:t>
            </a:r>
          </a:p>
          <a:p>
            <a:pPr marL="396875" lvl="7" indent="0">
              <a:buNone/>
              <a:tabLst>
                <a:tab pos="8439150" algn="r"/>
              </a:tabLst>
            </a:pPr>
            <a:r>
              <a:rPr lang="fr-FR" b="0" dirty="0" err="1">
                <a:solidFill>
                  <a:srgbClr val="E06C75"/>
                </a:solidFill>
                <a:effectLst/>
                <a:latin typeface="Consolas" panose="020B0609020204030204" pitchFamily="49" charset="0"/>
              </a:rPr>
              <a:t>myCutsom</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onCustomEvent</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 … }</a:t>
            </a:r>
          </a:p>
          <a:p>
            <a:pPr marL="396875" lvl="7" indent="0">
              <a:buNone/>
              <a:tabLst>
                <a:tab pos="8439150" algn="r"/>
              </a:tabLst>
            </a:pPr>
            <a:endParaRPr lang="fr-FR" b="0" dirty="0">
              <a:solidFill>
                <a:srgbClr val="ABB2BF"/>
              </a:solidFill>
              <a:effectLst/>
              <a:latin typeface="Consolas" panose="020B0609020204030204" pitchFamily="49" charset="0"/>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F0925A1-4DF1-4D7D-966F-52D7B6F987A3}" type="slidenum">
              <a:rPr lang="en-JM" smtClean="0">
                <a:solidFill>
                  <a:schemeClr val="bg1"/>
                </a:solidFill>
              </a:rPr>
              <a:pPr fontAlgn="base">
                <a:spcBef>
                  <a:spcPct val="0"/>
                </a:spcBef>
                <a:spcAft>
                  <a:spcPct val="0"/>
                </a:spcAft>
                <a:defRPr/>
              </a:pPr>
              <a:t>50</a:t>
            </a:fld>
            <a:endParaRPr lang="en-JM">
              <a:solidFill>
                <a:schemeClr val="bg1"/>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3" name="Content Placeholder 2"/>
          <p:cNvSpPr>
            <a:spLocks noGrp="1"/>
          </p:cNvSpPr>
          <p:nvPr>
            <p:ph idx="1"/>
          </p:nvPr>
        </p:nvSpPr>
        <p:spPr>
          <a:xfrm>
            <a:off x="457200" y="1493838"/>
            <a:ext cx="8229600" cy="4525962"/>
          </a:xfrm>
        </p:spPr>
        <p:txBody>
          <a:bodyPr rtlCol="0">
            <a:noAutofit/>
          </a:bodyPr>
          <a:lstStyle/>
          <a:p>
            <a:pPr marL="0" indent="0" eaLnBrk="1" hangingPunct="1">
              <a:buFont typeface="Arial" charset="0"/>
              <a:buNone/>
              <a:defRPr/>
            </a:pPr>
            <a:r>
              <a:rPr lang="fr-FR" sz="2000" b="1" dirty="0">
                <a:solidFill>
                  <a:schemeClr val="tx1"/>
                </a:solidFill>
              </a:rPr>
              <a:t>Il existe des mots clés réservés à la manipulation des objets.</a:t>
            </a:r>
          </a:p>
          <a:p>
            <a:pPr marL="400050" lvl="1" indent="0" eaLnBrk="1" hangingPunct="1">
              <a:buFont typeface="Arial" charset="0"/>
              <a:buNone/>
              <a:defRPr/>
            </a:pPr>
            <a:endParaRPr lang="fr-FR" sz="1800" b="1" dirty="0">
              <a:solidFill>
                <a:srgbClr val="009AD0"/>
              </a:solidFill>
            </a:endParaRPr>
          </a:p>
          <a:p>
            <a:pPr marL="400050" lvl="1" indent="0" eaLnBrk="1" hangingPunct="1">
              <a:buFont typeface="Arial" charset="0"/>
              <a:buNone/>
              <a:defRPr/>
            </a:pPr>
            <a:r>
              <a:rPr lang="fr-FR" sz="1800" b="1" dirty="0" err="1">
                <a:solidFill>
                  <a:srgbClr val="009AD0"/>
                </a:solidFill>
              </a:rPr>
              <a:t>this</a:t>
            </a:r>
            <a:endParaRPr lang="fr-FR" sz="1800" b="1" dirty="0">
              <a:solidFill>
                <a:srgbClr val="009AD0"/>
              </a:solidFill>
            </a:endParaRPr>
          </a:p>
          <a:p>
            <a:pPr lvl="1" eaLnBrk="1" hangingPunct="1">
              <a:defRPr/>
            </a:pPr>
            <a:r>
              <a:rPr lang="fr-FR" sz="1800" dirty="0" err="1">
                <a:ea typeface="MS Mincho" pitchFamily="49" charset="-128"/>
              </a:rPr>
              <a:t>this</a:t>
            </a:r>
            <a:r>
              <a:rPr lang="fr-FR" sz="1800" dirty="0">
                <a:ea typeface="MS Mincho" pitchFamily="49" charset="-128"/>
              </a:rPr>
              <a:t> = objet courant, à savoir:</a:t>
            </a:r>
            <a:br>
              <a:rPr lang="fr-FR" sz="1800" dirty="0">
                <a:ea typeface="MS Mincho" pitchFamily="49" charset="-128"/>
              </a:rPr>
            </a:br>
            <a:r>
              <a:rPr lang="fr-FR" sz="1800" dirty="0">
                <a:ea typeface="MS Mincho" pitchFamily="49" charset="-128"/>
              </a:rPr>
              <a:t>niveau global : objet </a:t>
            </a:r>
            <a:r>
              <a:rPr lang="fr-FR" sz="1800" dirty="0" err="1">
                <a:ea typeface="MS Mincho" pitchFamily="49" charset="-128"/>
              </a:rPr>
              <a:t>window</a:t>
            </a:r>
            <a:r>
              <a:rPr lang="fr-FR" sz="1800" dirty="0">
                <a:ea typeface="MS Mincho" pitchFamily="49" charset="-128"/>
              </a:rPr>
              <a:t> courant (frame)</a:t>
            </a:r>
            <a:br>
              <a:rPr lang="fr-FR" sz="1800" dirty="0">
                <a:ea typeface="MS Mincho" pitchFamily="49" charset="-128"/>
              </a:rPr>
            </a:br>
            <a:r>
              <a:rPr lang="fr-FR" sz="1800" dirty="0">
                <a:ea typeface="MS Mincho" pitchFamily="49" charset="-128"/>
              </a:rPr>
              <a:t>fonction / méthode : l’objet associé à la méthode</a:t>
            </a:r>
            <a:br>
              <a:rPr lang="fr-FR" sz="1800" dirty="0">
                <a:ea typeface="MS Mincho" pitchFamily="49" charset="-128"/>
              </a:rPr>
            </a:br>
            <a:r>
              <a:rPr lang="fr-FR" sz="1800" dirty="0">
                <a:ea typeface="MS Mincho" pitchFamily="49" charset="-128"/>
              </a:rPr>
              <a:t>événements : objet déclencheur.</a:t>
            </a:r>
          </a:p>
          <a:p>
            <a:pPr marL="400050" lvl="1" indent="0" eaLnBrk="1" hangingPunct="1">
              <a:buFont typeface="Arial" charset="0"/>
              <a:buNone/>
              <a:defRPr/>
            </a:pPr>
            <a:endParaRPr lang="fr-FR" sz="1800" dirty="0">
              <a:ea typeface="MS Mincho" pitchFamily="49" charset="-128"/>
            </a:endParaRPr>
          </a:p>
          <a:p>
            <a:pPr marL="400050" lvl="1" indent="0" eaLnBrk="1" hangingPunct="1">
              <a:buFont typeface="Arial" charset="0"/>
              <a:buNone/>
              <a:defRPr/>
            </a:pPr>
            <a:r>
              <a:rPr lang="fr-FR" sz="1800" b="1" dirty="0">
                <a:solidFill>
                  <a:srgbClr val="009AD0"/>
                </a:solidFill>
              </a:rPr>
              <a:t>new et </a:t>
            </a:r>
            <a:r>
              <a:rPr lang="fr-FR" sz="1800" b="1" dirty="0" err="1">
                <a:solidFill>
                  <a:srgbClr val="009AD0"/>
                </a:solidFill>
              </a:rPr>
              <a:t>delete</a:t>
            </a:r>
            <a:endParaRPr lang="fr-FR" sz="1800" b="1" dirty="0">
              <a:solidFill>
                <a:srgbClr val="009AD0"/>
              </a:solidFill>
            </a:endParaRPr>
          </a:p>
          <a:p>
            <a:pPr lvl="1" eaLnBrk="1" hangingPunct="1">
              <a:defRPr/>
            </a:pPr>
            <a:r>
              <a:rPr lang="fr-FR" sz="1800" dirty="0">
                <a:ea typeface="MS Mincho" pitchFamily="49" charset="-128"/>
              </a:rPr>
              <a:t>opérateur new pour créer (allouer) un nouvel objet.</a:t>
            </a:r>
          </a:p>
          <a:p>
            <a:pPr lvl="1" eaLnBrk="1" hangingPunct="1">
              <a:defRPr/>
            </a:pPr>
            <a:r>
              <a:rPr lang="fr-FR" sz="1800" dirty="0">
                <a:ea typeface="MS Mincho" pitchFamily="49" charset="-128"/>
              </a:rPr>
              <a:t>chaîne non-allouée et </a:t>
            </a:r>
            <a:r>
              <a:rPr lang="fr-FR" sz="1800" dirty="0" err="1">
                <a:ea typeface="MS Mincho" pitchFamily="49" charset="-128"/>
              </a:rPr>
              <a:t>null</a:t>
            </a:r>
            <a:endParaRPr lang="fr-FR" sz="1800" dirty="0">
              <a:ea typeface="MS Mincho" pitchFamily="49" charset="-128"/>
            </a:endParaRPr>
          </a:p>
          <a:p>
            <a:pPr lvl="1" eaLnBrk="1" hangingPunct="1">
              <a:defRPr/>
            </a:pPr>
            <a:r>
              <a:rPr lang="fr-FR" sz="1800" dirty="0">
                <a:ea typeface="MS Mincho" pitchFamily="49" charset="-128"/>
              </a:rPr>
              <a:t>pour dés-allouer utiliser </a:t>
            </a:r>
            <a:r>
              <a:rPr lang="fr-FR" sz="1800" dirty="0" err="1">
                <a:ea typeface="MS Mincho" pitchFamily="49" charset="-128"/>
              </a:rPr>
              <a:t>delete</a:t>
            </a:r>
            <a:r>
              <a:rPr lang="fr-FR" sz="1800" dirty="0">
                <a:ea typeface="MS Mincho" pitchFamily="49" charset="-128"/>
              </a:rPr>
              <a:t> (à noter : </a:t>
            </a:r>
            <a:r>
              <a:rPr lang="fr-FR" sz="1800" dirty="0" err="1">
                <a:ea typeface="MS Mincho" pitchFamily="49" charset="-128"/>
              </a:rPr>
              <a:t>JS</a:t>
            </a:r>
            <a:r>
              <a:rPr lang="fr-FR" sz="1800" dirty="0">
                <a:ea typeface="MS Mincho" pitchFamily="49" charset="-128"/>
              </a:rPr>
              <a:t> ne fournit pas de gestionnaire de destructeur car il dispose d’un ramasse-miettes = « </a:t>
            </a:r>
            <a:r>
              <a:rPr lang="fr-FR" sz="1800" dirty="0" err="1">
                <a:ea typeface="MS Mincho" pitchFamily="49" charset="-128"/>
              </a:rPr>
              <a:t>garbage</a:t>
            </a:r>
            <a:r>
              <a:rPr lang="fr-FR" sz="1800" dirty="0">
                <a:ea typeface="MS Mincho" pitchFamily="49" charset="-128"/>
              </a:rPr>
              <a:t> </a:t>
            </a:r>
            <a:r>
              <a:rPr lang="fr-FR" sz="1800" dirty="0" err="1">
                <a:ea typeface="MS Mincho" pitchFamily="49" charset="-128"/>
              </a:rPr>
              <a:t>collector</a:t>
            </a:r>
            <a:r>
              <a:rPr lang="fr-FR" sz="1800" dirty="0">
                <a:ea typeface="MS Mincho" pitchFamily="49" charset="-128"/>
              </a:rPr>
              <a:t> »)</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0BBFA46-AA72-4F81-B42B-5F22C086CD88}" type="slidenum">
              <a:rPr lang="en-JM" smtClean="0">
                <a:solidFill>
                  <a:schemeClr val="bg1"/>
                </a:solidFill>
              </a:rPr>
              <a:pPr fontAlgn="base">
                <a:spcBef>
                  <a:spcPct val="0"/>
                </a:spcBef>
                <a:spcAft>
                  <a:spcPct val="0"/>
                </a:spcAft>
                <a:defRPr/>
              </a:pPr>
              <a:t>51</a:t>
            </a:fld>
            <a:endParaRPr lang="en-JM">
              <a:solidFill>
                <a:schemeClr val="bg1"/>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3" name="Content Placeholder 2"/>
          <p:cNvSpPr>
            <a:spLocks noGrp="1"/>
          </p:cNvSpPr>
          <p:nvPr>
            <p:ph idx="1"/>
          </p:nvPr>
        </p:nvSpPr>
        <p:spPr>
          <a:xfrm>
            <a:off x="457200" y="1493838"/>
            <a:ext cx="8229600" cy="4525962"/>
          </a:xfrm>
        </p:spPr>
        <p:txBody>
          <a:bodyPr rtlCol="0">
            <a:noAutofit/>
          </a:bodyPr>
          <a:lstStyle/>
          <a:p>
            <a:pPr marL="0" indent="0" eaLnBrk="1" hangingPunct="1">
              <a:buFont typeface="Arial" charset="0"/>
              <a:buNone/>
              <a:defRPr/>
            </a:pPr>
            <a:r>
              <a:rPr lang="fr-FR" sz="2000" b="1" dirty="0"/>
              <a:t>Des objets ou des classes ?</a:t>
            </a:r>
          </a:p>
          <a:p>
            <a:pPr eaLnBrk="1" hangingPunct="1">
              <a:buFont typeface="Wingdings" pitchFamily="2" charset="2"/>
              <a:buNone/>
              <a:defRPr/>
            </a:pPr>
            <a:endParaRPr lang="fr-FR" sz="2000" dirty="0">
              <a:ea typeface="MS Mincho" pitchFamily="49" charset="-128"/>
            </a:endParaRPr>
          </a:p>
          <a:p>
            <a:pPr lvl="1" eaLnBrk="1" hangingPunct="1">
              <a:defRPr/>
            </a:pPr>
            <a:r>
              <a:rPr lang="fr-FR" sz="1800" dirty="0">
                <a:ea typeface="MS Mincho" pitchFamily="49" charset="-128"/>
              </a:rPr>
              <a:t>Si on peut étendre les types existants à l’aide de la méthode prototype, les langages de prototype ne permettent pas de créer des classes.</a:t>
            </a:r>
          </a:p>
          <a:p>
            <a:pPr lvl="1" eaLnBrk="1" hangingPunct="1">
              <a:defRPr/>
            </a:pPr>
            <a:endParaRPr lang="fr-FR" sz="1800" dirty="0">
              <a:ea typeface="MS Mincho" pitchFamily="49" charset="-128"/>
            </a:endParaRPr>
          </a:p>
          <a:p>
            <a:pPr lvl="1" eaLnBrk="1" hangingPunct="1">
              <a:defRPr/>
            </a:pPr>
            <a:r>
              <a:rPr lang="fr-FR" sz="1800" dirty="0">
                <a:ea typeface="MS Mincho" pitchFamily="49" charset="-128"/>
              </a:rPr>
              <a:t>On peut néanmoins simuler les classes et espaces de noms en utilisant des conteneurs comme suit : </a:t>
            </a:r>
            <a:r>
              <a:rPr lang="fr-FR" sz="1800" dirty="0">
                <a:solidFill>
                  <a:srgbClr val="009AD0"/>
                </a:solidFill>
                <a:ea typeface="MS Mincho" pitchFamily="49" charset="-128"/>
              </a:rPr>
              <a:t>var Ajax = {}… </a:t>
            </a:r>
            <a:r>
              <a:rPr lang="fr-FR" sz="1800" dirty="0" err="1">
                <a:solidFill>
                  <a:srgbClr val="009AD0"/>
                </a:solidFill>
                <a:ea typeface="MS Mincho" pitchFamily="49" charset="-128"/>
              </a:rPr>
              <a:t>Ajax.Updater</a:t>
            </a:r>
            <a:r>
              <a:rPr lang="fr-FR" sz="1800" dirty="0">
                <a:solidFill>
                  <a:srgbClr val="009AD0"/>
                </a:solidFill>
                <a:ea typeface="MS Mincho" pitchFamily="49" charset="-128"/>
              </a:rPr>
              <a:t> = { … code … }</a:t>
            </a:r>
          </a:p>
          <a:p>
            <a:pPr lvl="1" eaLnBrk="1" hangingPunct="1">
              <a:defRPr/>
            </a:pPr>
            <a:endParaRPr lang="fr-FR" sz="1800" dirty="0">
              <a:ea typeface="MS Mincho" pitchFamily="49" charset="-128"/>
            </a:endParaRPr>
          </a:p>
          <a:p>
            <a:pPr lvl="1" eaLnBrk="1" hangingPunct="1">
              <a:defRPr/>
            </a:pPr>
            <a:r>
              <a:rPr lang="fr-FR" sz="1800" dirty="0">
                <a:ea typeface="MS Mincho" pitchFamily="49" charset="-128"/>
              </a:rPr>
              <a:t>Et simuler des classes en combinant conteneurs, la portée des variables et méthodes, l’usage de la méthode prototype…</a:t>
            </a:r>
          </a:p>
          <a:p>
            <a:pPr lvl="1" eaLnBrk="1" hangingPunct="1">
              <a:defRPr/>
            </a:pPr>
            <a:endParaRPr lang="fr-FR" sz="1800" dirty="0">
              <a:ea typeface="MS Mincho" pitchFamily="49" charset="-128"/>
            </a:endParaRPr>
          </a:p>
          <a:p>
            <a:pPr lvl="1" eaLnBrk="1" hangingPunct="1">
              <a:defRPr/>
            </a:pPr>
            <a:r>
              <a:rPr lang="fr-FR" sz="1800" u="sng" dirty="0">
                <a:ea typeface="MS Mincho" pitchFamily="49" charset="-128"/>
              </a:rPr>
              <a:t>NB:</a:t>
            </a:r>
            <a:r>
              <a:rPr lang="fr-FR" sz="1800" dirty="0">
                <a:ea typeface="MS Mincho" pitchFamily="49" charset="-128"/>
              </a:rPr>
              <a:t> utilisez des fonctions anonymes pas new </a:t>
            </a:r>
            <a:r>
              <a:rPr lang="fr-FR" sz="1800" dirty="0" err="1">
                <a:ea typeface="MS Mincho" pitchFamily="49" charset="-128"/>
              </a:rPr>
              <a:t>Function</a:t>
            </a:r>
            <a:r>
              <a:rPr lang="fr-FR" sz="1800" dirty="0">
                <a:ea typeface="MS Mincho" pitchFamily="49" charset="-128"/>
              </a:rPr>
              <a:t> sinon il risque d’y avoir des problèmes de </a:t>
            </a:r>
            <a:r>
              <a:rPr lang="fr-FR" sz="1800" dirty="0" err="1">
                <a:ea typeface="MS Mincho" pitchFamily="49" charset="-128"/>
              </a:rPr>
              <a:t>linkeur</a:t>
            </a:r>
            <a:r>
              <a:rPr lang="fr-FR" sz="1800" dirty="0">
                <a:ea typeface="MS Mincho" pitchFamily="49" charset="-128"/>
              </a:rPr>
              <a:t>.</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812CAB8-DEAF-4387-BC5F-DA73962CF84D}" type="slidenum">
              <a:rPr lang="en-JM" smtClean="0">
                <a:solidFill>
                  <a:schemeClr val="bg1"/>
                </a:solidFill>
              </a:rPr>
              <a:pPr fontAlgn="base">
                <a:spcBef>
                  <a:spcPct val="0"/>
                </a:spcBef>
                <a:spcAft>
                  <a:spcPct val="0"/>
                </a:spcAft>
                <a:defRPr/>
              </a:pPr>
              <a:t>52</a:t>
            </a:fld>
            <a:endParaRPr lang="en-JM">
              <a:solidFill>
                <a:schemeClr val="bg1"/>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67587" name="Content Placeholder 2"/>
          <p:cNvSpPr>
            <a:spLocks noGrp="1"/>
          </p:cNvSpPr>
          <p:nvPr>
            <p:ph idx="1"/>
          </p:nvPr>
        </p:nvSpPr>
        <p:spPr>
          <a:xfrm>
            <a:off x="457200" y="1493838"/>
            <a:ext cx="8229600" cy="4525962"/>
          </a:xfrm>
        </p:spPr>
        <p:txBody>
          <a:bodyPr>
            <a:normAutofit fontScale="70000" lnSpcReduction="20000"/>
          </a:bodyPr>
          <a:lstStyle/>
          <a:p>
            <a:pPr marL="0" indent="0" eaLnBrk="1" hangingPunct="1">
              <a:buFont typeface="Arial" charset="0"/>
              <a:buNone/>
              <a:defRPr/>
            </a:pPr>
            <a:r>
              <a:rPr lang="fr-FR" b="1" dirty="0"/>
              <a:t>Implémentation de classes</a:t>
            </a:r>
          </a:p>
          <a:p>
            <a:pPr lvl="1" eaLnBrk="1" hangingPunct="1">
              <a:defRPr/>
            </a:pPr>
            <a:r>
              <a:rPr lang="fr-FR" dirty="0">
                <a:ea typeface="MS Mincho" pitchFamily="49" charset="-128"/>
              </a:rPr>
              <a:t>les propriétés privées sont déclarées dans l’objet avec 'var‘ on ne peut y accéder que par des méthodes privées ou privilégiées.</a:t>
            </a:r>
          </a:p>
          <a:p>
            <a:pPr lvl="1" eaLnBrk="1" hangingPunct="1">
              <a:defRPr/>
            </a:pPr>
            <a:endParaRPr lang="fr-FR" dirty="0">
              <a:ea typeface="MS Mincho" pitchFamily="49" charset="-128"/>
            </a:endParaRPr>
          </a:p>
          <a:p>
            <a:pPr lvl="1" eaLnBrk="1" hangingPunct="1">
              <a:defRPr/>
            </a:pPr>
            <a:r>
              <a:rPr lang="fr-FR" dirty="0">
                <a:ea typeface="MS Mincho" pitchFamily="49" charset="-128"/>
              </a:rPr>
              <a:t>les méthodes privées déclarées </a:t>
            </a:r>
            <a:r>
              <a:rPr lang="fr-FR" dirty="0" err="1">
                <a:ea typeface="MS Mincho" pitchFamily="49" charset="-128"/>
              </a:rPr>
              <a:t>inline</a:t>
            </a:r>
            <a:r>
              <a:rPr lang="fr-FR" dirty="0">
                <a:ea typeface="MS Mincho" pitchFamily="49" charset="-128"/>
              </a:rPr>
              <a:t> dans le constructeur ou par : « </a:t>
            </a:r>
            <a:r>
              <a:rPr lang="fr-FR" dirty="0">
                <a:solidFill>
                  <a:srgbClr val="009AD0"/>
                </a:solidFill>
                <a:ea typeface="MS Mincho" pitchFamily="49" charset="-128"/>
              </a:rPr>
              <a:t>var </a:t>
            </a:r>
            <a:r>
              <a:rPr lang="fr-FR" dirty="0" err="1">
                <a:solidFill>
                  <a:srgbClr val="009AD0"/>
                </a:solidFill>
                <a:ea typeface="MS Mincho" pitchFamily="49" charset="-128"/>
              </a:rPr>
              <a:t>functionName</a:t>
            </a:r>
            <a:r>
              <a:rPr lang="fr-FR" dirty="0">
                <a:solidFill>
                  <a:srgbClr val="009AD0"/>
                </a:solidFill>
                <a:ea typeface="MS Mincho" pitchFamily="49" charset="-128"/>
              </a:rPr>
              <a:t> = function(){...} </a:t>
            </a:r>
            <a:r>
              <a:rPr lang="fr-FR" dirty="0">
                <a:ea typeface="MS Mincho" pitchFamily="49" charset="-128"/>
              </a:rPr>
              <a:t>» (même portée que précédent).</a:t>
            </a:r>
          </a:p>
          <a:p>
            <a:pPr lvl="1" eaLnBrk="1" hangingPunct="1">
              <a:defRPr/>
            </a:pPr>
            <a:r>
              <a:rPr lang="fr-FR" dirty="0">
                <a:ea typeface="MS Mincho" pitchFamily="49" charset="-128"/>
              </a:rPr>
              <a:t>les méthodes privilégiées déclarées par : « </a:t>
            </a:r>
            <a:r>
              <a:rPr lang="fr-FR" dirty="0" err="1">
                <a:solidFill>
                  <a:srgbClr val="009AD0"/>
                </a:solidFill>
                <a:ea typeface="MS Mincho" pitchFamily="49" charset="-128"/>
              </a:rPr>
              <a:t>this.methodName</a:t>
            </a:r>
            <a:r>
              <a:rPr lang="fr-FR" dirty="0">
                <a:solidFill>
                  <a:srgbClr val="009AD0"/>
                </a:solidFill>
                <a:ea typeface="MS Mincho" pitchFamily="49" charset="-128"/>
              </a:rPr>
              <a:t>=</a:t>
            </a:r>
            <a:r>
              <a:rPr lang="fr-FR" dirty="0" err="1">
                <a:solidFill>
                  <a:srgbClr val="009AD0"/>
                </a:solidFill>
                <a:ea typeface="MS Mincho" pitchFamily="49" charset="-128"/>
              </a:rPr>
              <a:t>function</a:t>
            </a:r>
            <a:r>
              <a:rPr lang="fr-FR" dirty="0">
                <a:solidFill>
                  <a:srgbClr val="009AD0"/>
                </a:solidFill>
                <a:ea typeface="MS Mincho" pitchFamily="49" charset="-128"/>
              </a:rPr>
              <a:t>(){...}</a:t>
            </a:r>
            <a:r>
              <a:rPr lang="fr-FR" dirty="0">
                <a:ea typeface="MS Mincho" pitchFamily="49" charset="-128"/>
              </a:rPr>
              <a:t> » et invoquées depuis l’extérieur de l’objet.</a:t>
            </a:r>
          </a:p>
          <a:p>
            <a:pPr lvl="1" eaLnBrk="1" hangingPunct="1">
              <a:defRPr/>
            </a:pPr>
            <a:r>
              <a:rPr lang="fr-FR" dirty="0">
                <a:ea typeface="MS Mincho" pitchFamily="49" charset="-128"/>
              </a:rPr>
              <a:t>les propriétés publiques déclarées par « </a:t>
            </a:r>
            <a:r>
              <a:rPr lang="fr-FR" dirty="0" err="1">
                <a:solidFill>
                  <a:srgbClr val="009AD0"/>
                </a:solidFill>
                <a:ea typeface="MS Mincho" pitchFamily="49" charset="-128"/>
              </a:rPr>
              <a:t>this.variableName</a:t>
            </a:r>
            <a:r>
              <a:rPr lang="fr-FR" dirty="0">
                <a:solidFill>
                  <a:srgbClr val="009AD0"/>
                </a:solidFill>
                <a:ea typeface="MS Mincho" pitchFamily="49" charset="-128"/>
              </a:rPr>
              <a:t> </a:t>
            </a:r>
            <a:r>
              <a:rPr lang="fr-FR" dirty="0">
                <a:ea typeface="MS Mincho" pitchFamily="49" charset="-128"/>
              </a:rPr>
              <a:t>» et lues et modifiées depuis l’extérieur de l’objet. </a:t>
            </a:r>
          </a:p>
          <a:p>
            <a:pPr lvl="1" eaLnBrk="1" hangingPunct="1">
              <a:defRPr/>
            </a:pPr>
            <a:endParaRPr lang="fr-FR" b="1" dirty="0">
              <a:ea typeface="MS Mincho" pitchFamily="49" charset="-128"/>
            </a:endParaRPr>
          </a:p>
          <a:p>
            <a:pPr lvl="1" eaLnBrk="1" hangingPunct="1">
              <a:defRPr/>
            </a:pPr>
            <a:r>
              <a:rPr lang="fr-FR" b="1" dirty="0">
                <a:ea typeface="MS Mincho" pitchFamily="49" charset="-128"/>
              </a:rPr>
              <a:t>JavaScript ne supporte pas les variables et méthodes protégées !</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8F7B26D-550F-44B1-A937-0A7D0E7C0B9C}" type="slidenum">
              <a:rPr lang="en-JM" smtClean="0">
                <a:solidFill>
                  <a:schemeClr val="bg1"/>
                </a:solidFill>
              </a:rPr>
              <a:pPr fontAlgn="base">
                <a:spcBef>
                  <a:spcPct val="0"/>
                </a:spcBef>
                <a:spcAft>
                  <a:spcPct val="0"/>
                </a:spcAft>
                <a:defRPr/>
              </a:pPr>
              <a:t>53</a:t>
            </a:fld>
            <a:endParaRPr lang="en-JM">
              <a:solidFill>
                <a:schemeClr val="bg1"/>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67587" name="Content Placeholder 2"/>
          <p:cNvSpPr>
            <a:spLocks noGrp="1"/>
          </p:cNvSpPr>
          <p:nvPr>
            <p:ph idx="1"/>
          </p:nvPr>
        </p:nvSpPr>
        <p:spPr>
          <a:xfrm>
            <a:off x="457200" y="1493838"/>
            <a:ext cx="8229600" cy="4525962"/>
          </a:xfrm>
        </p:spPr>
        <p:txBody>
          <a:bodyPr>
            <a:normAutofit fontScale="70000" lnSpcReduction="20000"/>
          </a:bodyPr>
          <a:lstStyle/>
          <a:p>
            <a:pPr marL="0" indent="0" eaLnBrk="1" hangingPunct="1">
              <a:buFont typeface="Arial" charset="0"/>
              <a:buNone/>
              <a:defRPr/>
            </a:pPr>
            <a:r>
              <a:rPr lang="fr-FR" b="1" dirty="0"/>
              <a:t>Implémentation de classes</a:t>
            </a:r>
          </a:p>
          <a:p>
            <a:pPr>
              <a:defRPr/>
            </a:pPr>
            <a:r>
              <a:rPr lang="fr-FR" dirty="0">
                <a:ea typeface="MS Mincho" pitchFamily="49" charset="-128"/>
              </a:rPr>
              <a:t>appelées depuis l’extérieur de l’objet.</a:t>
            </a:r>
          </a:p>
          <a:p>
            <a:pPr>
              <a:defRPr/>
            </a:pPr>
            <a:endParaRPr lang="fr-FR" b="1" dirty="0"/>
          </a:p>
          <a:p>
            <a:pPr lvl="1" eaLnBrk="1" hangingPunct="1">
              <a:defRPr/>
            </a:pPr>
            <a:r>
              <a:rPr lang="fr-FR" dirty="0">
                <a:ea typeface="MS Mincho" pitchFamily="49" charset="-128"/>
              </a:rPr>
              <a:t>les méthodes publiques sont définies par « </a:t>
            </a:r>
            <a:r>
              <a:rPr lang="fr-FR" dirty="0" err="1">
                <a:solidFill>
                  <a:srgbClr val="009AD0"/>
                </a:solidFill>
                <a:ea typeface="MS Mincho" pitchFamily="49" charset="-128"/>
              </a:rPr>
              <a:t>Classname.prototype.methodName</a:t>
            </a:r>
            <a:r>
              <a:rPr lang="fr-FR" dirty="0">
                <a:solidFill>
                  <a:srgbClr val="009AD0"/>
                </a:solidFill>
                <a:ea typeface="MS Mincho" pitchFamily="49" charset="-128"/>
              </a:rPr>
              <a:t> = function(){...}</a:t>
            </a:r>
            <a:r>
              <a:rPr lang="fr-FR" dirty="0">
                <a:ea typeface="MS Mincho" pitchFamily="49" charset="-128"/>
              </a:rPr>
              <a:t> » </a:t>
            </a:r>
          </a:p>
          <a:p>
            <a:pPr lvl="2">
              <a:defRPr/>
            </a:pPr>
            <a:r>
              <a:rPr lang="fr-FR" dirty="0">
                <a:ea typeface="MS Mincho" pitchFamily="49" charset="-128"/>
              </a:rPr>
              <a:t>appelées depuis l’extérieur de l’objet.</a:t>
            </a:r>
          </a:p>
          <a:p>
            <a:pPr lvl="1" eaLnBrk="1" hangingPunct="1">
              <a:defRPr/>
            </a:pPr>
            <a:endParaRPr lang="fr-FR" dirty="0">
              <a:ea typeface="MS Mincho" pitchFamily="49" charset="-128"/>
            </a:endParaRPr>
          </a:p>
          <a:p>
            <a:pPr lvl="1" eaLnBrk="1" hangingPunct="1">
              <a:defRPr/>
            </a:pPr>
            <a:r>
              <a:rPr lang="fr-FR" dirty="0">
                <a:ea typeface="MS Mincho" pitchFamily="49" charset="-128"/>
              </a:rPr>
              <a:t>les propriétés de prototype par : « </a:t>
            </a:r>
            <a:r>
              <a:rPr lang="fr-FR" dirty="0" err="1">
                <a:solidFill>
                  <a:srgbClr val="009AD0"/>
                </a:solidFill>
                <a:ea typeface="MS Mincho" pitchFamily="49" charset="-128"/>
              </a:rPr>
              <a:t>Classname.prototype.propName</a:t>
            </a:r>
            <a:r>
              <a:rPr lang="fr-FR" dirty="0">
                <a:solidFill>
                  <a:srgbClr val="009AD0"/>
                </a:solidFill>
                <a:ea typeface="MS Mincho" pitchFamily="49" charset="-128"/>
              </a:rPr>
              <a:t> = « value</a:t>
            </a:r>
            <a:r>
              <a:rPr lang="fr-FR" dirty="0">
                <a:ea typeface="MS Mincho" pitchFamily="49" charset="-128"/>
              </a:rPr>
              <a:t> »</a:t>
            </a:r>
          </a:p>
          <a:p>
            <a:pPr lvl="1" eaLnBrk="1" hangingPunct="1">
              <a:defRPr/>
            </a:pPr>
            <a:endParaRPr lang="fr-FR" dirty="0">
              <a:ea typeface="MS Mincho" pitchFamily="49" charset="-128"/>
            </a:endParaRPr>
          </a:p>
          <a:p>
            <a:pPr lvl="1" eaLnBrk="1" hangingPunct="1">
              <a:defRPr/>
            </a:pPr>
            <a:r>
              <a:rPr lang="fr-FR" dirty="0">
                <a:ea typeface="MS Mincho" pitchFamily="49" charset="-128"/>
              </a:rPr>
              <a:t>les propriétés </a:t>
            </a:r>
            <a:r>
              <a:rPr lang="fr-FR" b="1" dirty="0">
                <a:ea typeface="MS Mincho" pitchFamily="49" charset="-128"/>
              </a:rPr>
              <a:t>statiques</a:t>
            </a:r>
            <a:r>
              <a:rPr lang="fr-FR" dirty="0">
                <a:ea typeface="MS Mincho" pitchFamily="49" charset="-128"/>
              </a:rPr>
              <a:t> définies et utilisées par « </a:t>
            </a:r>
            <a:r>
              <a:rPr lang="fr-FR" dirty="0" err="1">
                <a:solidFill>
                  <a:srgbClr val="009AD0"/>
                </a:solidFill>
                <a:ea typeface="MS Mincho" pitchFamily="49" charset="-128"/>
              </a:rPr>
              <a:t>Classname.propName</a:t>
            </a:r>
            <a:r>
              <a:rPr lang="fr-FR" dirty="0">
                <a:ea typeface="MS Mincho" pitchFamily="49" charset="-128"/>
              </a:rPr>
              <a:t> »</a:t>
            </a:r>
          </a:p>
          <a:p>
            <a:pPr lvl="1" eaLnBrk="1" hangingPunct="1">
              <a:defRPr/>
            </a:pPr>
            <a:endParaRPr lang="fr-FR" b="1" dirty="0">
              <a:ea typeface="MS Mincho" pitchFamily="49" charset="-128"/>
            </a:endParaRPr>
          </a:p>
          <a:p>
            <a:pPr lvl="1" eaLnBrk="1" hangingPunct="1">
              <a:defRPr/>
            </a:pPr>
            <a:r>
              <a:rPr lang="fr-FR" b="1" dirty="0">
                <a:ea typeface="MS Mincho" pitchFamily="49" charset="-128"/>
              </a:rPr>
              <a:t>JavaScript ne supporte pas les variables et méthodes protégées !</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8F7B26D-550F-44B1-A937-0A7D0E7C0B9C}" type="slidenum">
              <a:rPr lang="en-JM" smtClean="0">
                <a:solidFill>
                  <a:schemeClr val="bg1"/>
                </a:solidFill>
              </a:rPr>
              <a:pPr fontAlgn="base">
                <a:spcBef>
                  <a:spcPct val="0"/>
                </a:spcBef>
                <a:spcAft>
                  <a:spcPct val="0"/>
                </a:spcAft>
                <a:defRPr/>
              </a:pPr>
              <a:t>54</a:t>
            </a:fld>
            <a:endParaRPr lang="en-JM">
              <a:solidFill>
                <a:schemeClr val="bg1"/>
              </a:solidFill>
            </a:endParaRPr>
          </a:p>
        </p:txBody>
      </p:sp>
    </p:spTree>
    <p:extLst>
      <p:ext uri="{BB962C8B-B14F-4D97-AF65-F5344CB8AC3E}">
        <p14:creationId xmlns:p14="http://schemas.microsoft.com/office/powerpoint/2010/main" val="4910988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75779" name="Content Placeholder 2"/>
          <p:cNvSpPr>
            <a:spLocks noGrp="1"/>
          </p:cNvSpPr>
          <p:nvPr>
            <p:ph idx="1"/>
          </p:nvPr>
        </p:nvSpPr>
        <p:spPr/>
        <p:txBody>
          <a:bodyPr>
            <a:normAutofit fontScale="62500" lnSpcReduction="20000"/>
          </a:bodyPr>
          <a:lstStyle/>
          <a:p>
            <a:pPr marL="0" indent="0" eaLnBrk="1" hangingPunct="1">
              <a:buFont typeface="Arial" charset="0"/>
              <a:buNone/>
            </a:pPr>
            <a:r>
              <a:rPr lang="fr-FR" b="1" dirty="0"/>
              <a:t>Simuler l’héritage</a:t>
            </a:r>
          </a:p>
          <a:p>
            <a:pPr lvl="1" eaLnBrk="1" hangingPunct="1"/>
            <a:r>
              <a:rPr lang="fr-FR" dirty="0">
                <a:ea typeface="MS Mincho" pitchFamily="49" charset="-128"/>
              </a:rPr>
              <a:t>Une </a:t>
            </a:r>
            <a:r>
              <a:rPr lang="fr-FR" b="1" dirty="0">
                <a:ea typeface="MS Mincho" pitchFamily="49" charset="-128"/>
              </a:rPr>
              <a:t>classe peut hériter </a:t>
            </a:r>
            <a:r>
              <a:rPr lang="fr-FR" dirty="0">
                <a:ea typeface="MS Mincho" pitchFamily="49" charset="-128"/>
              </a:rPr>
              <a:t>par « </a:t>
            </a:r>
            <a:r>
              <a:rPr lang="fr-FR" dirty="0" err="1">
                <a:solidFill>
                  <a:srgbClr val="009AD0"/>
                </a:solidFill>
                <a:ea typeface="MS Mincho" pitchFamily="49" charset="-128"/>
              </a:rPr>
              <a:t>ChildClassName.prototype</a:t>
            </a:r>
            <a:r>
              <a:rPr lang="fr-FR" dirty="0">
                <a:solidFill>
                  <a:srgbClr val="009AD0"/>
                </a:solidFill>
                <a:ea typeface="MS Mincho" pitchFamily="49" charset="-128"/>
              </a:rPr>
              <a:t> = new </a:t>
            </a:r>
            <a:r>
              <a:rPr lang="fr-FR" dirty="0" err="1">
                <a:solidFill>
                  <a:srgbClr val="009AD0"/>
                </a:solidFill>
                <a:ea typeface="MS Mincho" pitchFamily="49" charset="-128"/>
              </a:rPr>
              <a:t>ParentClass</a:t>
            </a:r>
            <a:r>
              <a:rPr lang="fr-FR" dirty="0">
                <a:solidFill>
                  <a:srgbClr val="009AD0"/>
                </a:solidFill>
                <a:ea typeface="MS Mincho" pitchFamily="49" charset="-128"/>
              </a:rPr>
              <a:t>(); </a:t>
            </a:r>
            <a:r>
              <a:rPr lang="fr-FR" dirty="0">
                <a:ea typeface="MS Mincho" pitchFamily="49" charset="-128"/>
              </a:rPr>
              <a:t>»</a:t>
            </a:r>
          </a:p>
          <a:p>
            <a:pPr lvl="1" eaLnBrk="1" hangingPunct="1"/>
            <a:endParaRPr lang="fr-FR" dirty="0">
              <a:ea typeface="MS Mincho" pitchFamily="49" charset="-128"/>
            </a:endParaRPr>
          </a:p>
          <a:p>
            <a:pPr lvl="1" eaLnBrk="1" hangingPunct="1"/>
            <a:r>
              <a:rPr lang="fr-FR" dirty="0">
                <a:ea typeface="MS Mincho" pitchFamily="49" charset="-128"/>
              </a:rPr>
              <a:t>Il faut penser à </a:t>
            </a:r>
            <a:r>
              <a:rPr lang="fr-FR" b="1" dirty="0">
                <a:ea typeface="MS Mincho" pitchFamily="49" charset="-128"/>
              </a:rPr>
              <a:t>rétablir immédiatement </a:t>
            </a:r>
            <a:r>
              <a:rPr lang="fr-FR" dirty="0">
                <a:ea typeface="MS Mincho" pitchFamily="49" charset="-128"/>
              </a:rPr>
              <a:t>le </a:t>
            </a:r>
            <a:r>
              <a:rPr lang="fr-FR" b="1" dirty="0">
                <a:ea typeface="MS Mincho" pitchFamily="49" charset="-128"/>
              </a:rPr>
              <a:t>constructeur</a:t>
            </a:r>
            <a:r>
              <a:rPr lang="fr-FR" dirty="0">
                <a:ea typeface="MS Mincho" pitchFamily="49" charset="-128"/>
              </a:rPr>
              <a:t>, par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ChildClassName.prototype.constructor</a:t>
            </a:r>
            <a:r>
              <a:rPr lang="fr-FR" dirty="0">
                <a:solidFill>
                  <a:srgbClr val="009AD0"/>
                </a:solidFill>
                <a:ea typeface="MS Mincho" pitchFamily="49" charset="-128"/>
              </a:rPr>
              <a:t> = </a:t>
            </a:r>
            <a:r>
              <a:rPr lang="fr-FR" dirty="0" err="1">
                <a:solidFill>
                  <a:srgbClr val="009AD0"/>
                </a:solidFill>
                <a:ea typeface="MS Mincho" pitchFamily="49" charset="-128"/>
              </a:rPr>
              <a:t>ChildClassName</a:t>
            </a:r>
            <a:r>
              <a:rPr lang="fr-FR" dirty="0">
                <a:solidFill>
                  <a:srgbClr val="009AD0"/>
                </a:solidFill>
                <a:ea typeface="MS Mincho" pitchFamily="49" charset="-128"/>
              </a:rPr>
              <a:t>;</a:t>
            </a:r>
            <a:r>
              <a:rPr lang="fr-FR"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On peut appeler les méthodes des ancêtres (pas leurs propriétés privées) que vous avez surchargées à l’aide de la méthode </a:t>
            </a:r>
            <a:r>
              <a:rPr lang="fr-FR" dirty="0" err="1">
                <a:ea typeface="MS Mincho" pitchFamily="49" charset="-128"/>
              </a:rPr>
              <a:t>Function.call</a:t>
            </a:r>
            <a:r>
              <a:rPr lang="fr-FR" dirty="0">
                <a:ea typeface="MS Mincho" pitchFamily="49" charset="-128"/>
              </a:rPr>
              <a:t>(), ex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Chat.prototype.dors</a:t>
            </a:r>
            <a:r>
              <a:rPr lang="fr-FR" dirty="0">
                <a:solidFill>
                  <a:srgbClr val="009AD0"/>
                </a:solidFill>
                <a:ea typeface="MS Mincho" pitchFamily="49" charset="-128"/>
              </a:rPr>
              <a:t> = function(){ </a:t>
            </a:r>
            <a:r>
              <a:rPr lang="fr-FR" dirty="0" err="1">
                <a:solidFill>
                  <a:srgbClr val="009AD0"/>
                </a:solidFill>
                <a:ea typeface="MS Mincho" pitchFamily="49" charset="-128"/>
              </a:rPr>
              <a:t>Mammifere.prototype.dors.call</a:t>
            </a:r>
            <a:r>
              <a:rPr lang="fr-FR" dirty="0">
                <a:solidFill>
                  <a:srgbClr val="009AD0"/>
                </a:solidFill>
                <a:ea typeface="MS Mincho" pitchFamily="49" charset="-128"/>
              </a:rPr>
              <a:t>( this);…}</a:t>
            </a:r>
            <a:r>
              <a:rPr lang="fr-FR"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Pour garder une trace du parent (afin de ne pas avoir à se souvenir de tous les parents / enfants) on peut créer une propriété privée « parent », ex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Chat.prototype.parent</a:t>
            </a:r>
            <a:r>
              <a:rPr lang="fr-FR" dirty="0">
                <a:solidFill>
                  <a:srgbClr val="009AD0"/>
                </a:solidFill>
                <a:ea typeface="MS Mincho" pitchFamily="49" charset="-128"/>
              </a:rPr>
              <a:t> = </a:t>
            </a:r>
            <a:r>
              <a:rPr lang="fr-FR" dirty="0" err="1">
                <a:solidFill>
                  <a:srgbClr val="009AD0"/>
                </a:solidFill>
                <a:ea typeface="MS Mincho" pitchFamily="49" charset="-128"/>
              </a:rPr>
              <a:t>Mammifere.prototype</a:t>
            </a:r>
            <a:r>
              <a:rPr lang="fr-FR" dirty="0">
                <a:solidFill>
                  <a:srgbClr val="009AD0"/>
                </a:solidFill>
                <a:ea typeface="MS Mincho" pitchFamily="49" charset="-128"/>
              </a:rPr>
              <a:t>;… </a:t>
            </a:r>
            <a:r>
              <a:rPr lang="fr-FR" dirty="0" err="1">
                <a:solidFill>
                  <a:srgbClr val="009AD0"/>
                </a:solidFill>
                <a:ea typeface="MS Mincho" pitchFamily="49" charset="-128"/>
              </a:rPr>
              <a:t>this.parent.dors.call</a:t>
            </a:r>
            <a:r>
              <a:rPr lang="fr-FR" dirty="0">
                <a:solidFill>
                  <a:srgbClr val="009AD0"/>
                </a:solidFill>
                <a:ea typeface="MS Mincho" pitchFamily="49" charset="-128"/>
              </a:rPr>
              <a:t>(this); </a:t>
            </a:r>
            <a:r>
              <a:rPr lang="fr-FR" dirty="0">
                <a:ea typeface="MS Mincho" pitchFamily="49" charset="-128"/>
              </a:rPr>
              <a:t>»</a:t>
            </a:r>
          </a:p>
          <a:p>
            <a:pPr lvl="1" eaLnBrk="1" hangingPunct="1"/>
            <a:endParaRPr lang="fr-FR" dirty="0">
              <a:ea typeface="MS Mincho" pitchFamily="49" charset="-128"/>
            </a:endParaRPr>
          </a:p>
          <a:p>
            <a:pPr lvl="1" eaLnBrk="1" hangingPunct="1"/>
            <a:r>
              <a:rPr lang="fr-FR" dirty="0">
                <a:ea typeface="MS Mincho" pitchFamily="49" charset="-128"/>
              </a:rPr>
              <a:t>On peut simplifier la notation en créant une fonction par prototypage sur le type Function (ex: </a:t>
            </a:r>
            <a:r>
              <a:rPr lang="fr-FR" dirty="0" err="1">
                <a:ea typeface="MS Mincho" pitchFamily="49" charset="-128"/>
              </a:rPr>
              <a:t>heriteDe</a:t>
            </a:r>
            <a:r>
              <a:rPr lang="fr-FR" dirty="0">
                <a:ea typeface="MS Mincho" pitchFamily="49" charset="-128"/>
              </a:rPr>
              <a:t>) et en instanciant les objets comme des fonctions.</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9F27A85-8CCC-4A14-963A-83AABCD9E1AF}" type="slidenum">
              <a:rPr lang="en-JM" smtClean="0">
                <a:solidFill>
                  <a:schemeClr val="bg1"/>
                </a:solidFill>
              </a:rPr>
              <a:pPr fontAlgn="base">
                <a:spcBef>
                  <a:spcPct val="0"/>
                </a:spcBef>
                <a:spcAft>
                  <a:spcPct val="0"/>
                </a:spcAft>
                <a:defRPr/>
              </a:pPr>
              <a:t>55</a:t>
            </a:fld>
            <a:endParaRPr lang="en-JM">
              <a:solidFill>
                <a:schemeClr val="bg1"/>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p:txBody>
          <a:bodyPr rtlCol="0">
            <a:noAutofit/>
          </a:bodyPr>
          <a:lstStyle/>
          <a:p>
            <a:pPr marL="0" indent="0">
              <a:buNone/>
              <a:defRPr/>
            </a:pPr>
            <a:r>
              <a:rPr lang="fr-FR" sz="2400" b="1" dirty="0"/>
              <a:t>Fonctions/Classes globales (native ou </a:t>
            </a:r>
            <a:r>
              <a:rPr lang="fr-FR" sz="2400" b="1" dirty="0" err="1"/>
              <a:t>built</a:t>
            </a:r>
            <a:r>
              <a:rPr lang="fr-FR" sz="2400" b="1" dirty="0"/>
              <a:t>-in)</a:t>
            </a:r>
          </a:p>
          <a:p>
            <a:pPr>
              <a:buNone/>
              <a:defRPr/>
            </a:pPr>
            <a:r>
              <a:rPr lang="fr-FR" sz="2400" dirty="0">
                <a:ea typeface="MS Mincho" pitchFamily="49" charset="-128"/>
              </a:rPr>
              <a:t>   - </a:t>
            </a:r>
            <a:r>
              <a:rPr lang="fr-FR" sz="2400" dirty="0" err="1">
                <a:ea typeface="MS Mincho" pitchFamily="49" charset="-128"/>
              </a:rPr>
              <a:t>built</a:t>
            </a:r>
            <a:r>
              <a:rPr lang="fr-FR" sz="2400" dirty="0">
                <a:ea typeface="MS Mincho" pitchFamily="49" charset="-128"/>
              </a:rPr>
              <a:t>-in = intégrées nativement (ex: </a:t>
            </a:r>
            <a:r>
              <a:rPr lang="fr-FR" sz="2400" dirty="0" err="1">
                <a:solidFill>
                  <a:srgbClr val="009AD0"/>
                </a:solidFill>
                <a:ea typeface="MS Mincho" pitchFamily="49" charset="-128"/>
              </a:rPr>
              <a:t>Boolean</a:t>
            </a:r>
            <a:r>
              <a:rPr lang="fr-FR" sz="2400" dirty="0">
                <a:solidFill>
                  <a:srgbClr val="009AD0"/>
                </a:solidFill>
                <a:ea typeface="MS Mincho" pitchFamily="49" charset="-128"/>
              </a:rPr>
              <a:t>, </a:t>
            </a:r>
            <a:r>
              <a:rPr lang="fr-FR" sz="2400" dirty="0" err="1">
                <a:solidFill>
                  <a:srgbClr val="009AD0"/>
                </a:solidFill>
                <a:ea typeface="MS Mincho" pitchFamily="49" charset="-128"/>
              </a:rPr>
              <a:t>Number</a:t>
            </a:r>
            <a:r>
              <a:rPr lang="fr-FR" sz="2400" dirty="0">
                <a:solidFill>
                  <a:srgbClr val="009AD0"/>
                </a:solidFill>
                <a:ea typeface="MS Mincho" pitchFamily="49" charset="-128"/>
              </a:rPr>
              <a:t>, String, </a:t>
            </a:r>
            <a:r>
              <a:rPr lang="fr-FR" sz="2400" dirty="0" err="1">
                <a:solidFill>
                  <a:srgbClr val="009AD0"/>
                </a:solidFill>
                <a:ea typeface="MS Mincho" pitchFamily="49" charset="-128"/>
              </a:rPr>
              <a:t>undefined</a:t>
            </a:r>
            <a:r>
              <a:rPr lang="fr-FR" sz="2400" dirty="0">
                <a:ea typeface="MS Mincho" pitchFamily="49" charset="-128"/>
              </a:rPr>
              <a:t>…). Accessibles partout et sans propriétaire.</a:t>
            </a:r>
          </a:p>
          <a:p>
            <a:pPr marL="0" indent="0">
              <a:buNone/>
              <a:defRPr/>
            </a:pPr>
            <a:endParaRPr lang="fr-FR" sz="2400" b="1" dirty="0"/>
          </a:p>
          <a:p>
            <a:pPr marL="0" indent="0">
              <a:buNone/>
              <a:defRPr/>
            </a:pPr>
            <a:r>
              <a:rPr lang="fr-FR" sz="2400" b="1" dirty="0"/>
              <a:t>Les chaînes de caractères (String)</a:t>
            </a:r>
          </a:p>
          <a:p>
            <a:pPr>
              <a:buNone/>
              <a:defRPr/>
            </a:pPr>
            <a:r>
              <a:rPr lang="fr-FR" sz="2400" dirty="0">
                <a:ea typeface="MS Mincho" pitchFamily="49" charset="-128"/>
              </a:rPr>
              <a:t>Quelques propriétés et méthodes des chaînes de caractères:</a:t>
            </a:r>
          </a:p>
          <a:p>
            <a:pPr>
              <a:buNone/>
              <a:defRPr/>
            </a:pPr>
            <a:r>
              <a:rPr lang="fr-FR" sz="2400" dirty="0">
                <a:ea typeface="MS Mincho" pitchFamily="49" charset="-128"/>
              </a:rPr>
              <a:t>   - </a:t>
            </a:r>
            <a:r>
              <a:rPr lang="fr-FR" sz="2400" b="1" dirty="0">
                <a:solidFill>
                  <a:srgbClr val="009AD0"/>
                </a:solidFill>
                <a:ea typeface="MS Mincho" pitchFamily="49" charset="-128"/>
              </a:rPr>
              <a:t>String() </a:t>
            </a:r>
            <a:r>
              <a:rPr lang="fr-FR" sz="2400" dirty="0">
                <a:ea typeface="MS Mincho" pitchFamily="49" charset="-128"/>
              </a:rPr>
              <a:t>son constructeur, </a:t>
            </a:r>
            <a:r>
              <a:rPr lang="fr-FR" sz="2400" u="sng" dirty="0">
                <a:ea typeface="MS Mincho" pitchFamily="49" charset="-128"/>
              </a:rPr>
              <a:t>ex:</a:t>
            </a:r>
            <a:r>
              <a:rPr lang="fr-FR" sz="2400" dirty="0">
                <a:ea typeface="MS Mincho" pitchFamily="49" charset="-128"/>
              </a:rPr>
              <a:t> «</a:t>
            </a:r>
            <a:r>
              <a:rPr lang="fr-FR" sz="2400" dirty="0">
                <a:solidFill>
                  <a:srgbClr val="009AD0"/>
                </a:solidFill>
                <a:ea typeface="MS Mincho" pitchFamily="49" charset="-128"/>
              </a:rPr>
              <a:t> var </a:t>
            </a:r>
            <a:r>
              <a:rPr lang="fr-FR" sz="2400" dirty="0" err="1">
                <a:solidFill>
                  <a:srgbClr val="009AD0"/>
                </a:solidFill>
                <a:ea typeface="MS Mincho" pitchFamily="49" charset="-128"/>
              </a:rPr>
              <a:t>strTxt</a:t>
            </a:r>
            <a:r>
              <a:rPr lang="fr-FR" sz="2400" dirty="0">
                <a:solidFill>
                  <a:srgbClr val="009AD0"/>
                </a:solidFill>
                <a:ea typeface="MS Mincho" pitchFamily="49" charset="-128"/>
              </a:rPr>
              <a:t> = new String();</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indexOf</a:t>
            </a:r>
            <a:r>
              <a:rPr lang="fr-FR" sz="2400" dirty="0">
                <a:ea typeface="MS Mincho" pitchFamily="49" charset="-128"/>
              </a:rPr>
              <a:t> position d’une sous-chaîne </a:t>
            </a:r>
            <a:r>
              <a:rPr lang="fr-FR" sz="2400" u="sng" dirty="0">
                <a:ea typeface="MS Mincho" pitchFamily="49" charset="-128"/>
              </a:rPr>
              <a:t>ex:</a:t>
            </a:r>
            <a:r>
              <a:rPr lang="fr-FR" sz="2400" dirty="0">
                <a:ea typeface="MS Mincho" pitchFamily="49" charset="-128"/>
              </a:rPr>
              <a:t> « </a:t>
            </a:r>
            <a:r>
              <a:rPr lang="fr-FR" sz="2400" dirty="0" err="1">
                <a:solidFill>
                  <a:srgbClr val="009AD0"/>
                </a:solidFill>
                <a:ea typeface="MS Mincho" pitchFamily="49" charset="-128"/>
              </a:rPr>
              <a:t>strTxt.indexOf</a:t>
            </a:r>
            <a:r>
              <a:rPr lang="fr-FR" sz="2400" dirty="0">
                <a:solidFill>
                  <a:srgbClr val="009AD0"/>
                </a:solidFill>
                <a:ea typeface="MS Mincho" pitchFamily="49" charset="-128"/>
              </a:rPr>
              <a:t>('?');</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charAt</a:t>
            </a:r>
            <a:r>
              <a:rPr lang="fr-FR" sz="2400" b="1" dirty="0">
                <a:solidFill>
                  <a:srgbClr val="009AD0"/>
                </a:solidFill>
                <a:ea typeface="MS Mincho" pitchFamily="49" charset="-128"/>
              </a:rPr>
              <a:t>()</a:t>
            </a:r>
            <a:r>
              <a:rPr lang="fr-FR" sz="2400" dirty="0">
                <a:ea typeface="MS Mincho" pitchFamily="49" charset="-128"/>
              </a:rPr>
              <a:t> le caractère situé à une position (index) </a:t>
            </a:r>
            <a:r>
              <a:rPr lang="fr-FR" sz="2400" u="sng" dirty="0">
                <a:ea typeface="MS Mincho" pitchFamily="49" charset="-128"/>
              </a:rPr>
              <a:t>ex:</a:t>
            </a:r>
            <a:r>
              <a:rPr lang="fr-FR" sz="2400" dirty="0">
                <a:ea typeface="MS Mincho" pitchFamily="49" charset="-128"/>
              </a:rPr>
              <a:t> « </a:t>
            </a:r>
            <a:r>
              <a:rPr lang="fr-FR" sz="2400" dirty="0" err="1">
                <a:solidFill>
                  <a:srgbClr val="009AD0"/>
                </a:solidFill>
                <a:ea typeface="MS Mincho" pitchFamily="49" charset="-128"/>
              </a:rPr>
              <a:t>strTxt.charAt</a:t>
            </a:r>
            <a:r>
              <a:rPr lang="fr-FR" sz="2400" dirty="0">
                <a:solidFill>
                  <a:srgbClr val="009AD0"/>
                </a:solidFill>
                <a:ea typeface="MS Mincho" pitchFamily="49" charset="-128"/>
              </a:rPr>
              <a:t>(3);</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length</a:t>
            </a:r>
            <a:r>
              <a:rPr lang="fr-FR" sz="2400" dirty="0">
                <a:ea typeface="MS Mincho" pitchFamily="49" charset="-128"/>
              </a:rPr>
              <a:t> propriété indiquant la longueur de la chaîne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E21855F-E9D9-4A4D-B5EC-F7F33A571A70}" type="slidenum">
              <a:rPr lang="en-JM" smtClean="0">
                <a:solidFill>
                  <a:schemeClr val="bg1"/>
                </a:solidFill>
              </a:rPr>
              <a:pPr fontAlgn="base">
                <a:spcBef>
                  <a:spcPct val="0"/>
                </a:spcBef>
                <a:spcAft>
                  <a:spcPct val="0"/>
                </a:spcAft>
                <a:defRPr/>
              </a:pPr>
              <a:t>56</a:t>
            </a:fld>
            <a:endParaRPr lang="en-JM">
              <a:solidFill>
                <a:schemeClr val="bg1"/>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fr-FR" sz="2000" b="1" dirty="0"/>
              <a:t>La classe statique Math</a:t>
            </a:r>
          </a:p>
          <a:p>
            <a:pPr eaLnBrk="1" hangingPunct="1">
              <a:buFont typeface="Wingdings" pitchFamily="2" charset="2"/>
              <a:buNone/>
              <a:defRPr/>
            </a:pPr>
            <a:r>
              <a:rPr lang="fr-FR" sz="2000" dirty="0">
                <a:ea typeface="MS Mincho" pitchFamily="49" charset="-128"/>
              </a:rPr>
              <a:t>La classe Math est particulière et utile pour des calculs, ex:</a:t>
            </a:r>
          </a:p>
          <a:p>
            <a:pPr eaLnBrk="1" hangingPunct="1">
              <a:buFont typeface="Wingdings" pitchFamily="2" charset="2"/>
              <a:buNone/>
              <a:defRPr/>
            </a:pPr>
            <a:r>
              <a:rPr lang="fr-FR" sz="2000" dirty="0">
                <a:ea typeface="MS Mincho" pitchFamily="49" charset="-128"/>
              </a:rPr>
              <a:t>   - </a:t>
            </a:r>
            <a:r>
              <a:rPr lang="fr-FR" sz="2000" b="1" dirty="0" err="1">
                <a:solidFill>
                  <a:srgbClr val="009AD0"/>
                </a:solidFill>
                <a:ea typeface="MS Mincho" pitchFamily="49" charset="-128"/>
              </a:rPr>
              <a:t>Math.floor</a:t>
            </a:r>
            <a:r>
              <a:rPr lang="fr-FR" sz="2000" b="1" dirty="0">
                <a:solidFill>
                  <a:srgbClr val="009AD0"/>
                </a:solidFill>
                <a:ea typeface="MS Mincho" pitchFamily="49" charset="-128"/>
              </a:rPr>
              <a:t>(</a:t>
            </a:r>
            <a:r>
              <a:rPr lang="fr-FR" sz="2000" b="1" u="sng" dirty="0">
                <a:solidFill>
                  <a:srgbClr val="009AD0"/>
                </a:solidFill>
                <a:ea typeface="MS Mincho" pitchFamily="49" charset="-128"/>
              </a:rPr>
              <a:t>valeur</a:t>
            </a:r>
            <a:r>
              <a:rPr lang="fr-FR" sz="2000" b="1" dirty="0">
                <a:solidFill>
                  <a:srgbClr val="009AD0"/>
                </a:solidFill>
                <a:ea typeface="MS Mincho" pitchFamily="49" charset="-128"/>
              </a:rPr>
              <a:t>) </a:t>
            </a:r>
            <a:r>
              <a:rPr lang="fr-FR" sz="2000" dirty="0">
                <a:ea typeface="MS Mincho" pitchFamily="49" charset="-128"/>
              </a:rPr>
              <a:t>renvoie l’entier inférieur (pas la partie entière !)</a:t>
            </a:r>
          </a:p>
          <a:p>
            <a:pPr eaLnBrk="1" hangingPunct="1">
              <a:buFont typeface="Wingdings" pitchFamily="2" charset="2"/>
              <a:buNone/>
              <a:defRPr/>
            </a:pPr>
            <a:r>
              <a:rPr lang="fr-FR" sz="2000" dirty="0">
                <a:ea typeface="MS Mincho" pitchFamily="49" charset="-128"/>
              </a:rPr>
              <a:t>   - </a:t>
            </a:r>
            <a:r>
              <a:rPr lang="fr-FR" sz="2000" b="1" dirty="0" err="1">
                <a:solidFill>
                  <a:srgbClr val="009AD0"/>
                </a:solidFill>
                <a:ea typeface="MS Mincho" pitchFamily="49" charset="-128"/>
              </a:rPr>
              <a:t>Math.random</a:t>
            </a:r>
            <a:r>
              <a:rPr lang="fr-FR" sz="2000" b="1" dirty="0">
                <a:solidFill>
                  <a:srgbClr val="009AD0"/>
                </a:solidFill>
                <a:ea typeface="MS Mincho" pitchFamily="49" charset="-128"/>
              </a:rPr>
              <a:t>() </a:t>
            </a:r>
            <a:r>
              <a:rPr lang="fr-FR" sz="2000" dirty="0">
                <a:ea typeface="MS Mincho" pitchFamily="49" charset="-128"/>
              </a:rPr>
              <a:t>renvoie un chiffre à virgule aléatoire entre 0 et 1</a:t>
            </a:r>
          </a:p>
          <a:p>
            <a:pPr eaLnBrk="1" hangingPunct="1">
              <a:buFont typeface="Wingdings" pitchFamily="2" charset="2"/>
              <a:buNone/>
              <a:defRPr/>
            </a:pPr>
            <a:endParaRPr lang="fr-FR" sz="2000" dirty="0">
              <a:ea typeface="MS Mincho" pitchFamily="49" charset="-128"/>
            </a:endParaRPr>
          </a:p>
          <a:p>
            <a:pPr marL="0" indent="0" eaLnBrk="1" hangingPunct="1">
              <a:buFont typeface="Arial" charset="0"/>
              <a:buNone/>
              <a:defRPr/>
            </a:pPr>
            <a:r>
              <a:rPr lang="fr-FR" sz="2000" b="1" dirty="0"/>
              <a:t>Gestion du temps (Date)</a:t>
            </a:r>
          </a:p>
          <a:p>
            <a:pPr eaLnBrk="1" hangingPunct="1">
              <a:buFont typeface="Wingdings" pitchFamily="2" charset="2"/>
              <a:buNone/>
              <a:defRPr/>
            </a:pPr>
            <a:r>
              <a:rPr lang="fr-FR" sz="2000" dirty="0">
                <a:ea typeface="MS Mincho" pitchFamily="49" charset="-128"/>
              </a:rPr>
              <a:t>Quelques informations, propriétés et méthodes pour bien gérer les dates:</a:t>
            </a:r>
          </a:p>
          <a:p>
            <a:pPr eaLnBrk="1" hangingPunct="1">
              <a:buFont typeface="Wingdings" pitchFamily="2" charset="2"/>
              <a:buNone/>
              <a:defRPr/>
            </a:pPr>
            <a:r>
              <a:rPr lang="fr-FR" sz="2000" dirty="0">
                <a:ea typeface="MS Mincho" pitchFamily="49" charset="-128"/>
              </a:rPr>
              <a:t>   - Rappels sur les dates (GMT, US vs FR, Julian, </a:t>
            </a:r>
            <a:r>
              <a:rPr lang="fr-FR" sz="2000" dirty="0" err="1">
                <a:ea typeface="MS Mincho" pitchFamily="49" charset="-128"/>
              </a:rPr>
              <a:t>DateStamp</a:t>
            </a:r>
            <a:r>
              <a:rPr lang="fr-FR" sz="2000" dirty="0">
                <a:ea typeface="MS Mincho" pitchFamily="49" charset="-128"/>
              </a:rPr>
              <a:t>…)</a:t>
            </a:r>
          </a:p>
          <a:p>
            <a:pPr eaLnBrk="1" hangingPunct="1">
              <a:buFont typeface="Wingdings" pitchFamily="2" charset="2"/>
              <a:buNone/>
              <a:defRPr/>
            </a:pPr>
            <a:r>
              <a:rPr lang="fr-FR" sz="2000" dirty="0">
                <a:ea typeface="MS Mincho" pitchFamily="49" charset="-128"/>
              </a:rPr>
              <a:t>   - </a:t>
            </a:r>
            <a:r>
              <a:rPr lang="fr-FR" sz="2000" b="1" dirty="0">
                <a:solidFill>
                  <a:srgbClr val="009AD0"/>
                </a:solidFill>
                <a:ea typeface="MS Mincho" pitchFamily="49" charset="-128"/>
              </a:rPr>
              <a:t>Date() </a:t>
            </a:r>
            <a:r>
              <a:rPr lang="fr-FR" sz="2000" dirty="0">
                <a:ea typeface="MS Mincho" pitchFamily="49" charset="-128"/>
              </a:rPr>
              <a:t>constructeur, </a:t>
            </a:r>
            <a:r>
              <a:rPr lang="fr-FR" sz="2000" u="sng" dirty="0">
                <a:ea typeface="MS Mincho" pitchFamily="49" charset="-128"/>
              </a:rPr>
              <a:t>ex:</a:t>
            </a:r>
            <a:r>
              <a:rPr lang="fr-FR" sz="2000" dirty="0">
                <a:ea typeface="MS Mincho" pitchFamily="49" charset="-128"/>
              </a:rPr>
              <a:t> « </a:t>
            </a:r>
            <a:r>
              <a:rPr lang="fr-FR" sz="2000" dirty="0" err="1">
                <a:solidFill>
                  <a:srgbClr val="009AD0"/>
                </a:solidFill>
                <a:ea typeface="MS Mincho" pitchFamily="49" charset="-128"/>
              </a:rPr>
              <a:t>datTmp</a:t>
            </a:r>
            <a:r>
              <a:rPr lang="fr-FR" sz="2000" dirty="0">
                <a:solidFill>
                  <a:srgbClr val="009AD0"/>
                </a:solidFill>
                <a:ea typeface="MS Mincho" pitchFamily="49" charset="-128"/>
              </a:rPr>
              <a:t> = new Date(); </a:t>
            </a:r>
            <a:r>
              <a:rPr lang="fr-FR" sz="2000" dirty="0">
                <a:ea typeface="MS Mincho" pitchFamily="49" charset="-128"/>
              </a:rPr>
              <a:t>» (date affectée ici)</a:t>
            </a:r>
          </a:p>
          <a:p>
            <a:pPr eaLnBrk="1" hangingPunct="1">
              <a:buFont typeface="Wingdings" pitchFamily="2" charset="2"/>
              <a:buNone/>
              <a:defRPr/>
            </a:pPr>
            <a:r>
              <a:rPr lang="fr-FR" sz="2000" dirty="0">
                <a:ea typeface="MS Mincho" pitchFamily="49" charset="-128"/>
              </a:rPr>
              <a:t>   - les méthodes </a:t>
            </a:r>
            <a:r>
              <a:rPr lang="fr-FR" sz="2000" dirty="0">
                <a:solidFill>
                  <a:srgbClr val="009AD0"/>
                </a:solidFill>
                <a:ea typeface="MS Mincho" pitchFamily="49" charset="-128"/>
              </a:rPr>
              <a:t>set/</a:t>
            </a:r>
            <a:r>
              <a:rPr lang="fr-FR" sz="2000" dirty="0" err="1">
                <a:solidFill>
                  <a:srgbClr val="009AD0"/>
                </a:solidFill>
                <a:ea typeface="MS Mincho" pitchFamily="49" charset="-128"/>
              </a:rPr>
              <a:t>getTime</a:t>
            </a:r>
            <a:r>
              <a:rPr lang="fr-FR" sz="2000" dirty="0">
                <a:solidFill>
                  <a:srgbClr val="009AD0"/>
                </a:solidFill>
                <a:ea typeface="MS Mincho" pitchFamily="49" charset="-128"/>
              </a:rPr>
              <a:t>(</a:t>
            </a:r>
            <a:r>
              <a:rPr lang="fr-FR" sz="2000" u="sng" dirty="0">
                <a:solidFill>
                  <a:srgbClr val="009AD0"/>
                </a:solidFill>
                <a:ea typeface="MS Mincho" pitchFamily="49" charset="-128"/>
              </a:rPr>
              <a:t>tps en sec</a:t>
            </a:r>
            <a:r>
              <a:rPr lang="fr-FR" sz="2000" dirty="0">
                <a:solidFill>
                  <a:srgbClr val="009AD0"/>
                </a:solidFill>
                <a:ea typeface="MS Mincho" pitchFamily="49" charset="-128"/>
              </a:rPr>
              <a:t>) </a:t>
            </a:r>
            <a:r>
              <a:rPr lang="fr-FR" sz="2000" dirty="0">
                <a:ea typeface="MS Mincho" pitchFamily="49" charset="-128"/>
              </a:rPr>
              <a:t>permettent de lire et de fixer l’heure</a:t>
            </a:r>
          </a:p>
          <a:p>
            <a:pPr eaLnBrk="1" hangingPunct="1">
              <a:buFont typeface="Wingdings" pitchFamily="2" charset="2"/>
              <a:buNone/>
              <a:defRPr/>
            </a:pPr>
            <a:r>
              <a:rPr lang="fr-FR" sz="2000" dirty="0">
                <a:ea typeface="MS Mincho" pitchFamily="49" charset="-128"/>
              </a:rPr>
              <a:t>   - la méthode </a:t>
            </a:r>
            <a:r>
              <a:rPr lang="fr-FR" sz="2000" dirty="0" err="1">
                <a:solidFill>
                  <a:srgbClr val="009AD0"/>
                </a:solidFill>
                <a:ea typeface="MS Mincho" pitchFamily="49" charset="-128"/>
              </a:rPr>
              <a:t>toGMTString</a:t>
            </a:r>
            <a:r>
              <a:rPr lang="fr-FR" sz="2000" dirty="0">
                <a:solidFill>
                  <a:srgbClr val="009AD0"/>
                </a:solidFill>
                <a:ea typeface="MS Mincho" pitchFamily="49" charset="-128"/>
              </a:rPr>
              <a:t>() c</a:t>
            </a:r>
            <a:r>
              <a:rPr lang="fr-FR" sz="2000" dirty="0">
                <a:ea typeface="MS Mincho" pitchFamily="49" charset="-128"/>
              </a:rPr>
              <a:t>onvertit une heure en heure GMT (décalage)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F996E7E-FB7D-4173-ABC5-EBBD43374A26}" type="slidenum">
              <a:rPr lang="en-JM" smtClean="0">
                <a:solidFill>
                  <a:schemeClr val="bg1"/>
                </a:solidFill>
              </a:rPr>
              <a:pPr fontAlgn="base">
                <a:spcBef>
                  <a:spcPct val="0"/>
                </a:spcBef>
                <a:spcAft>
                  <a:spcPct val="0"/>
                </a:spcAft>
                <a:defRPr/>
              </a:pPr>
              <a:t>57</a:t>
            </a:fld>
            <a:endParaRPr lang="en-JM">
              <a:solidFill>
                <a:schemeClr val="bg1"/>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a:xfrm>
            <a:off x="457200" y="1493838"/>
            <a:ext cx="8229600" cy="4864120"/>
          </a:xfrm>
        </p:spPr>
        <p:txBody>
          <a:bodyPr rtlCol="0">
            <a:noAutofit/>
          </a:bodyPr>
          <a:lstStyle/>
          <a:p>
            <a:pPr marL="0" indent="0" eaLnBrk="1" hangingPunct="1">
              <a:buFont typeface="Arial" charset="0"/>
              <a:buNone/>
              <a:defRPr/>
            </a:pPr>
            <a:r>
              <a:rPr lang="fr-FR" sz="1800" b="1" dirty="0" err="1"/>
              <a:t>screen,window</a:t>
            </a:r>
            <a:r>
              <a:rPr lang="fr-FR" sz="1800" b="1" dirty="0"/>
              <a:t>, </a:t>
            </a:r>
            <a:r>
              <a:rPr lang="fr-FR" sz="1800" b="1" dirty="0" err="1"/>
              <a:t>navigator</a:t>
            </a:r>
            <a:endParaRPr lang="fr-FR" sz="1800" b="1" dirty="0"/>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screen</a:t>
            </a:r>
            <a:r>
              <a:rPr lang="fr-FR" sz="1800" dirty="0">
                <a:solidFill>
                  <a:srgbClr val="009AD0"/>
                </a:solidFill>
                <a:ea typeface="MS Mincho" pitchFamily="49" charset="-128"/>
              </a:rPr>
              <a:t> </a:t>
            </a:r>
            <a:r>
              <a:rPr lang="fr-FR" sz="1800" dirty="0">
                <a:ea typeface="MS Mincho" pitchFamily="49" charset="-128"/>
              </a:rPr>
              <a:t>= écran de l’internaute (</a:t>
            </a:r>
            <a:r>
              <a:rPr lang="fr-FR" sz="1800" dirty="0" err="1">
                <a:ea typeface="MS Mincho" pitchFamily="49" charset="-128"/>
              </a:rPr>
              <a:t>réso</a:t>
            </a:r>
            <a:r>
              <a:rPr lang="fr-FR" sz="1800" dirty="0">
                <a:ea typeface="MS Mincho" pitchFamily="49" charset="-128"/>
              </a:rPr>
              <a:t>: </a:t>
            </a:r>
            <a:r>
              <a:rPr lang="fr-FR" sz="1800" dirty="0" err="1">
                <a:ea typeface="MS Mincho" pitchFamily="49" charset="-128"/>
              </a:rPr>
              <a:t>width</a:t>
            </a:r>
            <a:r>
              <a:rPr lang="fr-FR" sz="1800" dirty="0">
                <a:ea typeface="MS Mincho" pitchFamily="49" charset="-128"/>
              </a:rPr>
              <a:t> / </a:t>
            </a:r>
            <a:r>
              <a:rPr lang="fr-FR" sz="1800" dirty="0" err="1">
                <a:ea typeface="MS Mincho" pitchFamily="49" charset="-128"/>
              </a:rPr>
              <a:t>height</a:t>
            </a:r>
            <a:r>
              <a:rPr lang="fr-FR" sz="1800" dirty="0">
                <a:ea typeface="MS Mincho" pitchFamily="49" charset="-128"/>
              </a:rPr>
              <a:t>)</a:t>
            </a: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navigator</a:t>
            </a:r>
            <a:r>
              <a:rPr lang="fr-FR" sz="1800" dirty="0">
                <a:solidFill>
                  <a:srgbClr val="009AD0"/>
                </a:solidFill>
                <a:ea typeface="MS Mincho" pitchFamily="49" charset="-128"/>
              </a:rPr>
              <a:t> </a:t>
            </a:r>
            <a:r>
              <a:rPr lang="fr-FR" sz="1800" dirty="0">
                <a:ea typeface="MS Mincho" pitchFamily="49" charset="-128"/>
              </a:rPr>
              <a:t>= navigateur de l’internaute (MSIE, </a:t>
            </a:r>
            <a:r>
              <a:rPr lang="fr-FR" sz="1800" dirty="0" err="1">
                <a:ea typeface="MS Mincho" pitchFamily="49" charset="-128"/>
              </a:rPr>
              <a:t>MFF</a:t>
            </a:r>
            <a:r>
              <a:rPr lang="fr-FR" sz="1800" dirty="0">
                <a:ea typeface="MS Mincho" pitchFamily="49" charset="-128"/>
              </a:rPr>
              <a:t>), (info de </a:t>
            </a:r>
            <a:r>
              <a:rPr lang="fr-FR" sz="1800" dirty="0" err="1">
                <a:ea typeface="MS Mincho" pitchFamily="49" charset="-128"/>
              </a:rPr>
              <a:t>param</a:t>
            </a:r>
            <a:r>
              <a:rPr lang="fr-FR" sz="1800" dirty="0">
                <a:ea typeface="MS Mincho" pitchFamily="49" charset="-128"/>
              </a:rPr>
              <a:t>)</a:t>
            </a: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window</a:t>
            </a:r>
            <a:r>
              <a:rPr lang="fr-FR" sz="1800" dirty="0">
                <a:solidFill>
                  <a:srgbClr val="009AD0"/>
                </a:solidFill>
                <a:ea typeface="MS Mincho" pitchFamily="49" charset="-128"/>
              </a:rPr>
              <a:t> </a:t>
            </a:r>
            <a:r>
              <a:rPr lang="fr-FR" sz="1800" dirty="0">
                <a:ea typeface="MS Mincho" pitchFamily="49" charset="-128"/>
              </a:rPr>
              <a:t>= fenêtre courante (frame si </a:t>
            </a:r>
            <a:r>
              <a:rPr lang="fr-FR" sz="1800" dirty="0" err="1">
                <a:ea typeface="MS Mincho" pitchFamily="49" charset="-128"/>
              </a:rPr>
              <a:t>frameset</a:t>
            </a:r>
            <a:r>
              <a:rPr lang="fr-FR" sz="1800" dirty="0">
                <a:ea typeface="MS Mincho" pitchFamily="49" charset="-128"/>
              </a:rPr>
              <a:t>)</a:t>
            </a:r>
          </a:p>
          <a:p>
            <a:pPr eaLnBrk="1" hangingPunct="1">
              <a:buFont typeface="Wingdings" pitchFamily="2" charset="2"/>
              <a:buNone/>
              <a:defRPr/>
            </a:pPr>
            <a:endParaRPr lang="fr-FR" sz="1800" dirty="0">
              <a:ea typeface="MS Mincho" pitchFamily="49" charset="-128"/>
            </a:endParaRPr>
          </a:p>
          <a:p>
            <a:pPr marL="0" indent="0" eaLnBrk="1" hangingPunct="1">
              <a:buFont typeface="Arial" charset="0"/>
              <a:buNone/>
              <a:defRPr/>
            </a:pPr>
            <a:r>
              <a:rPr lang="fr-FR" sz="1800" b="1" dirty="0"/>
              <a:t>document</a:t>
            </a:r>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b="1" dirty="0">
                <a:solidFill>
                  <a:srgbClr val="009AD0"/>
                </a:solidFill>
                <a:ea typeface="MS Mincho" pitchFamily="49" charset="-128"/>
              </a:rPr>
              <a:t>document</a:t>
            </a:r>
            <a:r>
              <a:rPr lang="fr-FR" sz="1800" dirty="0">
                <a:solidFill>
                  <a:srgbClr val="009AD0"/>
                </a:solidFill>
                <a:ea typeface="MS Mincho" pitchFamily="49" charset="-128"/>
              </a:rPr>
              <a:t> </a:t>
            </a:r>
            <a:r>
              <a:rPr lang="fr-FR" sz="1800" dirty="0">
                <a:ea typeface="MS Mincho" pitchFamily="49" charset="-128"/>
              </a:rPr>
              <a:t>= page actuelle (</a:t>
            </a:r>
            <a:r>
              <a:rPr lang="fr-FR" sz="1800" dirty="0" err="1">
                <a:ea typeface="MS Mincho" pitchFamily="49" charset="-128"/>
              </a:rPr>
              <a:t>write</a:t>
            </a:r>
            <a:r>
              <a:rPr lang="fr-FR" sz="1800" dirty="0">
                <a:ea typeface="MS Mincho" pitchFamily="49" charset="-128"/>
              </a:rPr>
              <a:t>, </a:t>
            </a:r>
            <a:r>
              <a:rPr lang="fr-FR" sz="1800" dirty="0" err="1">
                <a:ea typeface="MS Mincho" pitchFamily="49" charset="-128"/>
              </a:rPr>
              <a:t>clientWidth</a:t>
            </a:r>
            <a:r>
              <a:rPr lang="fr-FR" sz="1800" dirty="0">
                <a:ea typeface="MS Mincho" pitchFamily="49" charset="-128"/>
              </a:rPr>
              <a:t>/</a:t>
            </a:r>
            <a:r>
              <a:rPr lang="fr-FR" sz="1800" dirty="0" err="1">
                <a:ea typeface="MS Mincho" pitchFamily="49" charset="-128"/>
              </a:rPr>
              <a:t>Height</a:t>
            </a:r>
            <a:r>
              <a:rPr lang="fr-FR" sz="1800" dirty="0">
                <a:ea typeface="MS Mincho" pitchFamily="49" charset="-128"/>
              </a:rPr>
              <a:t>, arbre DOM)</a:t>
            </a:r>
          </a:p>
          <a:p>
            <a:pPr eaLnBrk="1" hangingPunct="1">
              <a:buFont typeface="Wingdings" pitchFamily="2" charset="2"/>
              <a:buNone/>
              <a:defRPr/>
            </a:pPr>
            <a:endParaRPr lang="fr-FR" sz="1800" dirty="0">
              <a:ea typeface="MS Mincho" pitchFamily="49" charset="-128"/>
            </a:endParaRPr>
          </a:p>
          <a:p>
            <a:pPr marL="0" indent="0" eaLnBrk="1" hangingPunct="1">
              <a:buFont typeface="Arial" charset="0"/>
              <a:buNone/>
              <a:defRPr/>
            </a:pPr>
            <a:r>
              <a:rPr lang="fr-FR" sz="1800" b="1" dirty="0"/>
              <a:t>e-mails (« </a:t>
            </a:r>
            <a:r>
              <a:rPr lang="fr-FR" sz="1800" b="1" dirty="0" err="1"/>
              <a:t>mailto</a:t>
            </a:r>
            <a:r>
              <a:rPr lang="fr-FR" sz="1800" b="1" dirty="0"/>
              <a:t> » pas </a:t>
            </a:r>
            <a:r>
              <a:rPr lang="fr-FR" sz="1800" b="1" dirty="0" err="1"/>
              <a:t>js</a:t>
            </a:r>
            <a:r>
              <a:rPr lang="fr-FR" sz="1800" b="1" dirty="0"/>
              <a:t> mais assimilée)</a:t>
            </a:r>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dirty="0" err="1">
                <a:ea typeface="MS Mincho" pitchFamily="49" charset="-128"/>
              </a:rPr>
              <a:t>mailto</a:t>
            </a:r>
            <a:r>
              <a:rPr lang="fr-FR" sz="1800" dirty="0">
                <a:ea typeface="MS Mincho" pitchFamily="49" charset="-128"/>
              </a:rPr>
              <a:t> commande HTML assimilée JS pour ouvrir le </a:t>
            </a:r>
            <a:r>
              <a:rPr lang="fr-FR" sz="1800" dirty="0" err="1">
                <a:ea typeface="MS Mincho" pitchFamily="49" charset="-128"/>
              </a:rPr>
              <a:t>maileur</a:t>
            </a:r>
            <a:r>
              <a:rPr lang="fr-FR" sz="1800" dirty="0">
                <a:ea typeface="MS Mincho" pitchFamily="49" charset="-128"/>
              </a:rPr>
              <a:t> paramètres : adresse, </a:t>
            </a:r>
            <a:r>
              <a:rPr lang="fr-FR" sz="1800" dirty="0" err="1">
                <a:ea typeface="MS Mincho" pitchFamily="49" charset="-128"/>
              </a:rPr>
              <a:t>subject</a:t>
            </a:r>
            <a:r>
              <a:rPr lang="fr-FR" sz="1800" dirty="0">
                <a:ea typeface="MS Mincho" pitchFamily="49" charset="-128"/>
              </a:rPr>
              <a:t>, body…</a:t>
            </a:r>
          </a:p>
          <a:p>
            <a:pPr eaLnBrk="1" hangingPunct="1">
              <a:buFont typeface="Wingdings" pitchFamily="2" charset="2"/>
              <a:buNone/>
              <a:defRPr/>
            </a:pPr>
            <a:r>
              <a:rPr lang="fr-FR" sz="1800" dirty="0">
                <a:ea typeface="MS Mincho" pitchFamily="49" charset="-128"/>
              </a:rPr>
              <a:t>   - tel, </a:t>
            </a:r>
            <a:r>
              <a:rPr lang="fr-FR" sz="1800" dirty="0" err="1">
                <a:ea typeface="MS Mincho" pitchFamily="49" charset="-128"/>
              </a:rPr>
              <a:t>sms</a:t>
            </a:r>
            <a:r>
              <a:rPr lang="fr-FR" sz="1800" dirty="0">
                <a:ea typeface="MS Mincho" pitchFamily="49" charset="-128"/>
              </a:rPr>
              <a:t> fournit par html5</a:t>
            </a:r>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BDC4A2A-B00B-4E9E-9FED-8277E8888558}" type="slidenum">
              <a:rPr lang="en-JM" smtClean="0">
                <a:solidFill>
                  <a:schemeClr val="bg1"/>
                </a:solidFill>
              </a:rPr>
              <a:pPr fontAlgn="base">
                <a:spcBef>
                  <a:spcPct val="0"/>
                </a:spcBef>
                <a:spcAft>
                  <a:spcPct val="0"/>
                </a:spcAft>
                <a:defRPr/>
              </a:pPr>
              <a:t>58</a:t>
            </a:fld>
            <a:endParaRPr lang="en-JM">
              <a:solidFill>
                <a:schemeClr val="bg1"/>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Organisation des événements</a:t>
            </a:r>
            <a:endParaRPr lang="en-JM" dirty="0"/>
          </a:p>
        </p:txBody>
      </p:sp>
      <p:sp>
        <p:nvSpPr>
          <p:cNvPr id="87043" name="Content Placeholder 4"/>
          <p:cNvSpPr>
            <a:spLocks noGrp="1"/>
          </p:cNvSpPr>
          <p:nvPr>
            <p:ph sz="quarter" idx="13"/>
          </p:nvPr>
        </p:nvSpPr>
        <p:spPr>
          <a:xfrm>
            <a:off x="457200" y="1219200"/>
            <a:ext cx="8001000" cy="1143000"/>
          </a:xfrm>
        </p:spPr>
        <p:txBody>
          <a:bodyPr/>
          <a:lstStyle/>
          <a:p>
            <a:pPr marL="0" eaLnBrk="1" hangingPunct="1"/>
            <a:r>
              <a:rPr lang="fr-FR">
                <a:ea typeface="MS Mincho" pitchFamily="49" charset="-128"/>
              </a:rPr>
              <a:t>Un événement est </a:t>
            </a:r>
            <a:r>
              <a:rPr lang="fr-FR" b="1">
                <a:ea typeface="MS Mincho" pitchFamily="49" charset="-128"/>
              </a:rPr>
              <a:t>un stimulus propagé </a:t>
            </a:r>
            <a:r>
              <a:rPr lang="fr-FR">
                <a:ea typeface="MS Mincho" pitchFamily="49" charset="-128"/>
              </a:rPr>
              <a:t>lors d’une action </a:t>
            </a:r>
            <a:r>
              <a:rPr lang="fr-FR" b="1">
                <a:ea typeface="MS Mincho" pitchFamily="49" charset="-128"/>
              </a:rPr>
              <a:t>utilisateur</a:t>
            </a:r>
            <a:r>
              <a:rPr lang="fr-FR">
                <a:ea typeface="MS Mincho" pitchFamily="49" charset="-128"/>
              </a:rPr>
              <a:t> (click de la souris, mouseOver…) ou d’un traitement du </a:t>
            </a:r>
            <a:r>
              <a:rPr lang="fr-FR" b="1">
                <a:ea typeface="MS Mincho" pitchFamily="49" charset="-128"/>
              </a:rPr>
              <a:t>système</a:t>
            </a:r>
            <a:r>
              <a:rPr lang="fr-FR">
                <a:ea typeface="MS Mincho" pitchFamily="49" charset="-128"/>
              </a:rPr>
              <a:t> (chargement d’une image).</a:t>
            </a:r>
          </a:p>
          <a:p>
            <a:pPr marL="0" eaLnBrk="1" hangingPunct="1"/>
            <a:r>
              <a:rPr lang="fr-FR">
                <a:ea typeface="MS Mincho" pitchFamily="49" charset="-128"/>
              </a:rPr>
              <a:t>On gére sa réponse par la </a:t>
            </a:r>
            <a:r>
              <a:rPr lang="fr-FR" b="1">
                <a:ea typeface="MS Mincho" pitchFamily="49" charset="-128"/>
              </a:rPr>
              <a:t>programmation du comportement de l’interface </a:t>
            </a:r>
            <a:r>
              <a:rPr lang="fr-FR">
                <a:ea typeface="MS Mincho" pitchFamily="49" charset="-128"/>
              </a:rPr>
              <a:t>pour événement sur objet donné.</a:t>
            </a:r>
          </a:p>
        </p:txBody>
      </p:sp>
      <p:pic>
        <p:nvPicPr>
          <p:cNvPr id="14" name="Picture 6"/>
          <p:cNvPicPr>
            <a:picLocks noGrp="1" noChangeAspect="1" noChangeArrowheads="1"/>
          </p:cNvPicPr>
          <p:nvPr>
            <p:ph type="pic" sz="quarter" idx="14"/>
          </p:nvPr>
        </p:nvPicPr>
        <p:blipFill rotWithShape="1">
          <a:blip r:embed="rId3"/>
          <a:srcRect l="-50" t="-2398" r="50" b="-2398"/>
          <a:stretch/>
        </p:blipFill>
        <p:spPr>
          <a:xfrm>
            <a:off x="576263" y="2430463"/>
            <a:ext cx="4067175" cy="2979737"/>
          </a:xfrm>
          <a:ln>
            <a:noFill/>
          </a:ln>
        </p:spPr>
      </p:pic>
      <p:sp>
        <p:nvSpPr>
          <p:cNvPr id="87053" name="Content Placeholder 4"/>
          <p:cNvSpPr>
            <a:spLocks noGrp="1"/>
          </p:cNvSpPr>
          <p:nvPr>
            <p:ph sz="quarter" idx="15"/>
          </p:nvPr>
        </p:nvSpPr>
        <p:spPr>
          <a:xfrm>
            <a:off x="609600" y="5562600"/>
            <a:ext cx="8001000" cy="533400"/>
          </a:xfrm>
        </p:spPr>
        <p:txBody>
          <a:bodyPr/>
          <a:lstStyle/>
          <a:p>
            <a:pPr marL="0" eaLnBrk="1" hangingPunct="1"/>
            <a:r>
              <a:rPr lang="fr-FR">
                <a:ea typeface="MS Mincho" pitchFamily="49" charset="-128"/>
              </a:rPr>
              <a:t>Il est possible d’interrompre la propagation d’un événement donné par l’instruction </a:t>
            </a:r>
            <a:r>
              <a:rPr lang="fr-FR">
                <a:solidFill>
                  <a:srgbClr val="009AD0"/>
                </a:solidFill>
                <a:ea typeface="MS Mincho" pitchFamily="49" charset="-128"/>
              </a:rPr>
              <a:t>event.</a:t>
            </a:r>
            <a:r>
              <a:rPr lang="fr-FR" b="1">
                <a:solidFill>
                  <a:srgbClr val="009AD0"/>
                </a:solidFill>
                <a:ea typeface="MS Mincho" pitchFamily="49" charset="-128"/>
              </a:rPr>
              <a:t>stopPropagation</a:t>
            </a:r>
            <a:r>
              <a:rPr lang="fr-FR">
                <a:ea typeface="MS Mincho" pitchFamily="49" charset="-128"/>
              </a:rPr>
              <a:t>.</a:t>
            </a:r>
          </a:p>
        </p:txBody>
      </p:sp>
      <p:sp>
        <p:nvSpPr>
          <p:cNvPr id="36869" name="Content Placeholder 7"/>
          <p:cNvSpPr>
            <a:spLocks noGrp="1"/>
          </p:cNvSpPr>
          <p:nvPr>
            <p:ph sz="quarter" idx="16"/>
          </p:nvPr>
        </p:nvSpPr>
        <p:spPr>
          <a:xfrm>
            <a:off x="5562600" y="2362200"/>
            <a:ext cx="2895600" cy="685800"/>
          </a:xfrm>
        </p:spPr>
        <p:txBody>
          <a:bodyPr/>
          <a:lstStyle/>
          <a:p>
            <a:pPr eaLnBrk="1" hangingPunct="1">
              <a:spcBef>
                <a:spcPct val="0"/>
              </a:spcBef>
              <a:defRPr/>
            </a:pPr>
            <a:r>
              <a:rPr lang="en-JM" dirty="0">
                <a:solidFill>
                  <a:srgbClr val="00B0F0"/>
                </a:solidFill>
                <a:latin typeface="PT Sans Narrow" pitchFamily="34" charset="0"/>
              </a:rPr>
              <a:t>1 Capture</a:t>
            </a:r>
          </a:p>
          <a:p>
            <a:pPr marL="0" eaLnBrk="1" hangingPunct="1">
              <a:spcBef>
                <a:spcPct val="0"/>
              </a:spcBef>
              <a:defRPr/>
            </a:pPr>
            <a:r>
              <a:rPr lang="fr-FR" sz="1400" dirty="0"/>
              <a:t>L’événement se propage depuis la racine du document jusqu’à la cible.</a:t>
            </a:r>
            <a:endParaRPr lang="en-JM" sz="1400" dirty="0">
              <a:latin typeface="Bebas" pitchFamily="2" charset="0"/>
            </a:endParaRPr>
          </a:p>
        </p:txBody>
      </p:sp>
      <p:sp>
        <p:nvSpPr>
          <p:cNvPr id="16" name="Content Placeholder 7"/>
          <p:cNvSpPr>
            <a:spLocks noGrp="1"/>
          </p:cNvSpPr>
          <p:nvPr>
            <p:ph sz="quarter" idx="17"/>
          </p:nvPr>
        </p:nvSpPr>
        <p:spPr>
          <a:xfrm>
            <a:off x="5562600" y="3505200"/>
            <a:ext cx="2895600" cy="685800"/>
          </a:xfrm>
        </p:spPr>
        <p:txBody>
          <a:bodyPr/>
          <a:lstStyle/>
          <a:p>
            <a:pPr eaLnBrk="1" hangingPunct="1">
              <a:spcBef>
                <a:spcPct val="0"/>
              </a:spcBef>
              <a:defRPr/>
            </a:pPr>
            <a:r>
              <a:rPr lang="en-JM" dirty="0">
                <a:solidFill>
                  <a:srgbClr val="00B0F0"/>
                </a:solidFill>
                <a:latin typeface="PT Sans Narrow" pitchFamily="34" charset="0"/>
              </a:rPr>
              <a:t>2 </a:t>
            </a:r>
            <a:r>
              <a:rPr lang="en-JM" dirty="0" err="1">
                <a:solidFill>
                  <a:srgbClr val="00B0F0"/>
                </a:solidFill>
                <a:latin typeface="PT Sans Narrow" pitchFamily="34" charset="0"/>
              </a:rPr>
              <a:t>Ciblage</a:t>
            </a:r>
            <a:endParaRPr lang="en-JM" dirty="0">
              <a:solidFill>
                <a:srgbClr val="00B0F0"/>
              </a:solidFill>
              <a:latin typeface="PT Sans Narrow" pitchFamily="34" charset="0"/>
            </a:endParaRPr>
          </a:p>
          <a:p>
            <a:pPr marL="0" eaLnBrk="1" hangingPunct="1">
              <a:spcBef>
                <a:spcPct val="0"/>
              </a:spcBef>
              <a:defRPr/>
            </a:pPr>
            <a:r>
              <a:rPr lang="fr-FR" sz="1400" dirty="0"/>
              <a:t>L’événement atteint la cible.</a:t>
            </a:r>
            <a:endParaRPr lang="en-JM" sz="1400" dirty="0">
              <a:latin typeface="Bebas" pitchFamily="2" charset="0"/>
            </a:endParaRPr>
          </a:p>
        </p:txBody>
      </p:sp>
      <p:sp>
        <p:nvSpPr>
          <p:cNvPr id="33799" name="Slide Number Placeholder 11"/>
          <p:cNvSpPr>
            <a:spLocks noGrp="1"/>
          </p:cNvSpPr>
          <p:nvPr>
            <p:ph type="sldNum" sz="quarter" idx="19"/>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46379CE-5074-4339-9565-A111409D092C}" type="slidenum">
              <a:rPr lang="en-JM" smtClean="0">
                <a:solidFill>
                  <a:schemeClr val="bg1"/>
                </a:solidFill>
              </a:rPr>
              <a:pPr fontAlgn="base">
                <a:spcBef>
                  <a:spcPct val="0"/>
                </a:spcBef>
                <a:spcAft>
                  <a:spcPct val="0"/>
                </a:spcAft>
                <a:defRPr/>
              </a:pPr>
              <a:t>59</a:t>
            </a:fld>
            <a:endParaRPr lang="en-JM">
              <a:solidFill>
                <a:schemeClr val="bg1"/>
              </a:solidFill>
            </a:endParaRPr>
          </a:p>
        </p:txBody>
      </p:sp>
      <p:sp>
        <p:nvSpPr>
          <p:cNvPr id="24" name="Footer Placeholder 12"/>
          <p:cNvSpPr>
            <a:spLocks noGrp="1"/>
          </p:cNvSpPr>
          <p:nvPr>
            <p:ph type="ftr" sz="quarter" idx="20"/>
          </p:nvPr>
        </p:nvSpPr>
        <p:spPr>
          <a:xfrm>
            <a:off x="457200" y="6400800"/>
            <a:ext cx="5638800" cy="365125"/>
          </a:xfrm>
        </p:spPr>
        <p:txBody>
          <a:bodyPr/>
          <a:lstStyle/>
          <a:p>
            <a:pPr>
              <a:defRPr/>
            </a:pPr>
            <a:r>
              <a:rPr lang="fr-FR" dirty="0"/>
              <a:t>JAVASCRIPT HTML DYNAMIQUE</a:t>
            </a:r>
            <a:endParaRPr lang="en-JM" dirty="0"/>
          </a:p>
        </p:txBody>
      </p:sp>
      <p:sp>
        <p:nvSpPr>
          <p:cNvPr id="19" name="Content Placeholder 7"/>
          <p:cNvSpPr>
            <a:spLocks noGrp="1"/>
          </p:cNvSpPr>
          <p:nvPr>
            <p:ph sz="quarter" idx="4294967295"/>
          </p:nvPr>
        </p:nvSpPr>
        <p:spPr>
          <a:xfrm>
            <a:off x="6248400" y="4648200"/>
            <a:ext cx="2895600" cy="685800"/>
          </a:xfrm>
        </p:spPr>
        <p:txBody>
          <a:bodyPr>
            <a:normAutofit fontScale="70000" lnSpcReduction="20000"/>
          </a:bodyPr>
          <a:lstStyle/>
          <a:p>
            <a:pPr eaLnBrk="1" hangingPunct="1">
              <a:spcBef>
                <a:spcPct val="0"/>
              </a:spcBef>
              <a:defRPr/>
            </a:pPr>
            <a:r>
              <a:rPr lang="en-JM" dirty="0">
                <a:solidFill>
                  <a:srgbClr val="00B0F0"/>
                </a:solidFill>
                <a:latin typeface="PT Sans Narrow" pitchFamily="34" charset="0"/>
              </a:rPr>
              <a:t>3 </a:t>
            </a:r>
            <a:r>
              <a:rPr lang="en-JM" dirty="0" err="1">
                <a:solidFill>
                  <a:srgbClr val="00B0F0"/>
                </a:solidFill>
                <a:latin typeface="PT Sans Narrow" pitchFamily="34" charset="0"/>
              </a:rPr>
              <a:t>Bouillonnement</a:t>
            </a:r>
            <a:endParaRPr lang="en-JM" dirty="0">
              <a:solidFill>
                <a:srgbClr val="00B0F0"/>
              </a:solidFill>
              <a:latin typeface="PT Sans Narrow" pitchFamily="34" charset="0"/>
            </a:endParaRPr>
          </a:p>
          <a:p>
            <a:pPr marL="0" eaLnBrk="1" hangingPunct="1">
              <a:spcBef>
                <a:spcPct val="0"/>
              </a:spcBef>
              <a:defRPr/>
            </a:pPr>
            <a:r>
              <a:rPr lang="fr-FR" sz="1400" dirty="0"/>
              <a:t>L’événement se propage dans le sans inverse.</a:t>
            </a:r>
            <a:endParaRPr lang="en-JM" sz="1400" dirty="0">
              <a:latin typeface="Bebas" pitchFamily="2" charset="0"/>
            </a:endParaRPr>
          </a:p>
        </p:txBody>
      </p:sp>
      <p:sp>
        <p:nvSpPr>
          <p:cNvPr id="17" name="Rectangle 16"/>
          <p:cNvSpPr/>
          <p:nvPr/>
        </p:nvSpPr>
        <p:spPr>
          <a:xfrm>
            <a:off x="5572125" y="2438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
        <p:nvSpPr>
          <p:cNvPr id="18" name="Rectangle 17"/>
          <p:cNvSpPr/>
          <p:nvPr/>
        </p:nvSpPr>
        <p:spPr>
          <a:xfrm>
            <a:off x="5572125" y="3581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
        <p:nvSpPr>
          <p:cNvPr id="20" name="Rectangle 19"/>
          <p:cNvSpPr/>
          <p:nvPr/>
        </p:nvSpPr>
        <p:spPr>
          <a:xfrm>
            <a:off x="5572125" y="4724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50C3CB-A860-4912-B9BA-5F62DEFB1EC0}"/>
              </a:ext>
            </a:extLst>
          </p:cNvPr>
          <p:cNvSpPr>
            <a:spLocks noGrp="1"/>
          </p:cNvSpPr>
          <p:nvPr>
            <p:ph type="title"/>
          </p:nvPr>
        </p:nvSpPr>
        <p:spPr/>
        <p:txBody>
          <a:bodyPr/>
          <a:lstStyle/>
          <a:p>
            <a:r>
              <a:rPr lang="fr-FR" dirty="0"/>
              <a:t>Configuration du poste</a:t>
            </a:r>
          </a:p>
        </p:txBody>
      </p:sp>
      <p:sp>
        <p:nvSpPr>
          <p:cNvPr id="5" name="Espace réservé du texte 4">
            <a:extLst>
              <a:ext uri="{FF2B5EF4-FFF2-40B4-BE49-F238E27FC236}">
                <a16:creationId xmlns:a16="http://schemas.microsoft.com/office/drawing/2014/main" id="{14C7EF69-49D7-4587-A52D-A37927046BAA}"/>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40102683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Gestion des événements</a:t>
            </a:r>
            <a:endParaRPr lang="en-JM" dirty="0"/>
          </a:p>
        </p:txBody>
      </p:sp>
      <p:sp>
        <p:nvSpPr>
          <p:cNvPr id="3" name="Content Placeholder 2"/>
          <p:cNvSpPr>
            <a:spLocks noGrp="1"/>
          </p:cNvSpPr>
          <p:nvPr>
            <p:ph idx="1"/>
          </p:nvPr>
        </p:nvSpPr>
        <p:spPr/>
        <p:txBody>
          <a:bodyPr rtlCol="0"/>
          <a:lstStyle/>
          <a:p>
            <a:pPr marL="0" indent="0" eaLnBrk="1" hangingPunct="1">
              <a:buFont typeface="Arial" charset="0"/>
              <a:buNone/>
              <a:tabLst>
                <a:tab pos="8439150" algn="r"/>
              </a:tabLst>
              <a:defRPr/>
            </a:pPr>
            <a:r>
              <a:rPr lang="fr-FR" sz="2800" dirty="0">
                <a:ea typeface="MS Mincho" pitchFamily="49" charset="-128"/>
              </a:rPr>
              <a:t>Les événements dépendent du système d’exploitation et du navigateur utilisé pour leur capture. Mais </a:t>
            </a:r>
            <a:r>
              <a:rPr lang="fr-FR" sz="2800" b="1" dirty="0">
                <a:ea typeface="MS Mincho" pitchFamily="49" charset="-128"/>
              </a:rPr>
              <a:t>la nature de l’évènement dépend du modèle prévu dans l’interface un objet donné</a:t>
            </a:r>
            <a:r>
              <a:rPr lang="fr-FR" b="1" dirty="0">
                <a:ea typeface="MS Mincho" pitchFamily="49" charset="-128"/>
              </a:rPr>
              <a:t>.</a:t>
            </a:r>
          </a:p>
          <a:p>
            <a:pPr marL="0" indent="0" eaLnBrk="1" hangingPunct="1">
              <a:buFont typeface="Arial" charset="0"/>
              <a:buNone/>
              <a:tabLst>
                <a:tab pos="8439150" algn="r"/>
              </a:tabLst>
              <a:defRPr/>
            </a:pPr>
            <a:endParaRPr lang="fr-FR" b="1" dirty="0">
              <a:ea typeface="MS Mincho" pitchFamily="49" charset="-128"/>
            </a:endParaRPr>
          </a:p>
          <a:p>
            <a:pPr marL="0" indent="0" eaLnBrk="1" hangingPunct="1">
              <a:buFont typeface="Arial" charset="0"/>
              <a:buNone/>
              <a:tabLst>
                <a:tab pos="8439150" algn="r"/>
              </a:tabLst>
              <a:defRPr/>
            </a:pPr>
            <a:endParaRPr lang="fr-FR" b="1" dirty="0">
              <a:ea typeface="MS Mincho" pitchFamily="49" charset="-128"/>
            </a:endParaRPr>
          </a:p>
          <a:p>
            <a:pPr marL="1714500" lvl="4" indent="0" eaLnBrk="1" hangingPunct="1">
              <a:buFont typeface="Arial" charset="0"/>
              <a:buNone/>
              <a:tabLst>
                <a:tab pos="8439150" algn="r"/>
              </a:tabLst>
              <a:defRPr/>
            </a:pPr>
            <a:endParaRPr lang="fr-FR" b="1" dirty="0">
              <a:ea typeface="MS Mincho" pitchFamily="49" charset="-128"/>
            </a:endParaRPr>
          </a:p>
          <a:p>
            <a:pPr marL="0" indent="0" eaLnBrk="1" hangingPunct="1">
              <a:buFont typeface="Arial" charset="0"/>
              <a:buNone/>
              <a:tabLst>
                <a:tab pos="8439150" algn="r"/>
              </a:tabLst>
              <a:defRPr/>
            </a:pPr>
            <a:endParaRPr lang="fr-FR"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B61B661-3D12-4CE2-8ADF-C7227B8FE006}" type="slidenum">
              <a:rPr lang="en-JM" smtClean="0">
                <a:solidFill>
                  <a:schemeClr val="bg1"/>
                </a:solidFill>
              </a:rPr>
              <a:pPr fontAlgn="base">
                <a:spcBef>
                  <a:spcPct val="0"/>
                </a:spcBef>
                <a:spcAft>
                  <a:spcPct val="0"/>
                </a:spcAft>
                <a:defRPr/>
              </a:pPr>
              <a:t>60</a:t>
            </a:fld>
            <a:endParaRPr lang="en-JM">
              <a:solidFill>
                <a:schemeClr val="bg1"/>
              </a:solidFill>
            </a:endParaRPr>
          </a:p>
        </p:txBody>
      </p:sp>
      <p:graphicFrame>
        <p:nvGraphicFramePr>
          <p:cNvPr id="6" name="Diagram 4"/>
          <p:cNvGraphicFramePr/>
          <p:nvPr/>
        </p:nvGraphicFramePr>
        <p:xfrm>
          <a:off x="533400" y="2928934"/>
          <a:ext cx="43434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p:cNvSpPr txBox="1">
            <a:spLocks/>
          </p:cNvSpPr>
          <p:nvPr/>
        </p:nvSpPr>
        <p:spPr bwMode="auto">
          <a:xfrm>
            <a:off x="4648200" y="3124200"/>
            <a:ext cx="3962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1pPr>
            <a:lvl2pPr marL="742950" indent="-28575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Font typeface="Arial" charset="0"/>
              <a:buNone/>
              <a:tabLst>
                <a:tab pos="8439150" algn="r"/>
              </a:tabLst>
              <a:defRPr/>
            </a:pPr>
            <a:r>
              <a:rPr lang="fr-FR" sz="1500" b="1" dirty="0">
                <a:ea typeface="MS Mincho" pitchFamily="49" charset="-128"/>
              </a:rPr>
              <a:t>Processus :</a:t>
            </a:r>
          </a:p>
          <a:p>
            <a:pPr marL="0" indent="0" eaLnBrk="1" hangingPunct="1">
              <a:buFont typeface="Arial" charset="0"/>
              <a:buNone/>
              <a:tabLst>
                <a:tab pos="8439150" algn="r"/>
              </a:tabLst>
              <a:defRPr/>
            </a:pPr>
            <a:endParaRPr lang="fr-FR" sz="1500" b="1" dirty="0">
              <a:ea typeface="MS Mincho" pitchFamily="49" charset="-128"/>
            </a:endParaRPr>
          </a:p>
          <a:p>
            <a:pPr eaLnBrk="1" hangingPunct="1">
              <a:tabLst>
                <a:tab pos="8439150" algn="r"/>
              </a:tabLst>
              <a:defRPr/>
            </a:pPr>
            <a:r>
              <a:rPr lang="fr-FR" sz="1500" dirty="0">
                <a:ea typeface="MS Mincho" pitchFamily="49" charset="-128"/>
              </a:rPr>
              <a:t>Chargement du document</a:t>
            </a:r>
          </a:p>
          <a:p>
            <a:pPr eaLnBrk="1" hangingPunct="1">
              <a:tabLst>
                <a:tab pos="8439150" algn="r"/>
              </a:tabLst>
              <a:defRPr/>
            </a:pPr>
            <a:r>
              <a:rPr lang="fr-FR" sz="1500" dirty="0">
                <a:ea typeface="MS Mincho" pitchFamily="49" charset="-128"/>
              </a:rPr>
              <a:t>Click dans le document</a:t>
            </a:r>
          </a:p>
          <a:p>
            <a:pPr eaLnBrk="1" hangingPunct="1">
              <a:tabLst>
                <a:tab pos="8439150" algn="r"/>
              </a:tabLst>
              <a:defRPr/>
            </a:pPr>
            <a:r>
              <a:rPr lang="fr-FR" sz="1500" dirty="0">
                <a:ea typeface="MS Mincho" pitchFamily="49" charset="-128"/>
              </a:rPr>
              <a:t>Sélection d’un élément</a:t>
            </a:r>
          </a:p>
          <a:p>
            <a:pPr eaLnBrk="1" hangingPunct="1">
              <a:tabLst>
                <a:tab pos="8439150" algn="r"/>
              </a:tabLst>
              <a:defRPr/>
            </a:pPr>
            <a:r>
              <a:rPr lang="fr-FR" sz="1500" dirty="0">
                <a:ea typeface="MS Mincho" pitchFamily="49" charset="-128"/>
              </a:rPr>
              <a:t>Utilisation du clavier</a:t>
            </a:r>
          </a:p>
          <a:p>
            <a:pPr eaLnBrk="1" hangingPunct="1">
              <a:tabLst>
                <a:tab pos="8439150" algn="r"/>
              </a:tabLst>
              <a:defRPr/>
            </a:pPr>
            <a:r>
              <a:rPr lang="fr-FR" sz="1500" dirty="0">
                <a:ea typeface="MS Mincho" pitchFamily="49" charset="-128"/>
              </a:rPr>
              <a:t>Modification de la valeur d’un champ</a:t>
            </a:r>
          </a:p>
          <a:p>
            <a:pPr eaLnBrk="1" hangingPunct="1">
              <a:tabLst>
                <a:tab pos="8439150" algn="r"/>
              </a:tabLst>
              <a:defRPr/>
            </a:pPr>
            <a:r>
              <a:rPr lang="fr-FR" sz="1500" dirty="0">
                <a:ea typeface="MS Mincho" pitchFamily="49" charset="-128"/>
              </a:rPr>
              <a:t>Sortie d’un élément</a:t>
            </a:r>
          </a:p>
          <a:p>
            <a:pPr eaLnBrk="1" hangingPunct="1">
              <a:tabLst>
                <a:tab pos="8439150" algn="r"/>
              </a:tabLst>
              <a:defRPr/>
            </a:pPr>
            <a:r>
              <a:rPr lang="fr-FR" sz="1500" dirty="0">
                <a:ea typeface="MS Mincho" pitchFamily="49" charset="-128"/>
              </a:rPr>
              <a:t>Fermeture (déchargement) du document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Objet Event</a:t>
            </a:r>
            <a:endParaRPr lang="fr-FR" dirty="0"/>
          </a:p>
        </p:txBody>
      </p:sp>
      <p:sp>
        <p:nvSpPr>
          <p:cNvPr id="8" name="Espace réservé du contenu 7">
            <a:extLst>
              <a:ext uri="{FF2B5EF4-FFF2-40B4-BE49-F238E27FC236}">
                <a16:creationId xmlns:a16="http://schemas.microsoft.com/office/drawing/2014/main" id="{BE64AAB9-1711-4A16-980D-5B9A148B2EF2}"/>
              </a:ext>
            </a:extLst>
          </p:cNvPr>
          <p:cNvSpPr>
            <a:spLocks noGrp="1"/>
          </p:cNvSpPr>
          <p:nvPr>
            <p:ph idx="1"/>
          </p:nvPr>
        </p:nvSpPr>
        <p:spPr/>
        <p:txBody>
          <a:bodyPr>
            <a:normAutofit lnSpcReduction="10000"/>
          </a:bodyPr>
          <a:lstStyle/>
          <a:p>
            <a:r>
              <a:rPr lang="fr-FR" b="1" i="1" dirty="0"/>
              <a:t>Event</a:t>
            </a:r>
            <a:r>
              <a:rPr lang="fr-FR" dirty="0"/>
              <a:t> est l’objet JavaScript décrivant les événement. C’est un objet de type Event qui se propage dans l’arbre du DOM.</a:t>
            </a:r>
          </a:p>
          <a:p>
            <a:endParaRPr lang="fr-FR" dirty="0"/>
          </a:p>
          <a:p>
            <a:r>
              <a:rPr lang="fr-FR" dirty="0" err="1"/>
              <a:t>Propiétés</a:t>
            </a:r>
            <a:r>
              <a:rPr lang="fr-FR" dirty="0"/>
              <a:t> :</a:t>
            </a:r>
          </a:p>
          <a:p>
            <a:pPr lvl="2"/>
            <a:r>
              <a:rPr lang="fr-FR" b="1" i="1" dirty="0" err="1"/>
              <a:t>target</a:t>
            </a:r>
            <a:r>
              <a:rPr lang="fr-FR" b="1" i="1" dirty="0"/>
              <a:t>  </a:t>
            </a:r>
            <a:r>
              <a:rPr lang="fr-FR" dirty="0"/>
              <a:t>(MSIE </a:t>
            </a:r>
            <a:r>
              <a:rPr lang="fr-FR" dirty="0" err="1"/>
              <a:t>srcElement</a:t>
            </a:r>
            <a:r>
              <a:rPr lang="fr-FR" dirty="0"/>
              <a:t>): la cible recherchée</a:t>
            </a:r>
          </a:p>
          <a:p>
            <a:pPr lvl="2"/>
            <a:r>
              <a:rPr lang="fr-FR" b="1" i="1" dirty="0"/>
              <a:t>type </a:t>
            </a:r>
            <a:r>
              <a:rPr lang="fr-FR" dirty="0"/>
              <a:t>: le type de l’événement (focus, </a:t>
            </a:r>
            <a:r>
              <a:rPr lang="fr-FR" dirty="0" err="1"/>
              <a:t>laod</a:t>
            </a:r>
            <a:r>
              <a:rPr lang="fr-FR" dirty="0"/>
              <a:t>, click)</a:t>
            </a:r>
          </a:p>
          <a:p>
            <a:pPr lvl="2"/>
            <a:r>
              <a:rPr lang="fr-FR" b="1" i="1" dirty="0" err="1"/>
              <a:t>currentTarget</a:t>
            </a:r>
            <a:r>
              <a:rPr lang="fr-FR" dirty="0"/>
              <a:t>: nœud courant de l’arbre DOM</a:t>
            </a:r>
          </a:p>
          <a:p>
            <a:r>
              <a:rPr lang="fr-FR" dirty="0"/>
              <a:t>Méthode:</a:t>
            </a:r>
          </a:p>
          <a:p>
            <a:pPr lvl="2"/>
            <a:r>
              <a:rPr lang="fr-FR" i="1" dirty="0" err="1"/>
              <a:t>stopPropagation</a:t>
            </a:r>
            <a:r>
              <a:rPr lang="fr-FR" i="1" dirty="0"/>
              <a:t>  </a:t>
            </a:r>
            <a:r>
              <a:rPr lang="fr-FR" dirty="0"/>
              <a:t>(MSIE </a:t>
            </a:r>
            <a:r>
              <a:rPr lang="fr-FR" dirty="0" err="1"/>
              <a:t>cancelBubble</a:t>
            </a:r>
            <a:r>
              <a:rPr lang="fr-FR" dirty="0"/>
              <a:t>)</a:t>
            </a:r>
          </a:p>
          <a:p>
            <a:pPr lvl="2"/>
            <a:r>
              <a:rPr lang="fr-FR" i="1" dirty="0" err="1"/>
              <a:t>preventDefault</a:t>
            </a:r>
            <a:r>
              <a:rPr lang="fr-FR" i="1" dirty="0"/>
              <a:t> </a:t>
            </a:r>
            <a:r>
              <a:rPr lang="fr-FR" dirty="0"/>
              <a:t>(return false)</a:t>
            </a:r>
          </a:p>
          <a:p>
            <a:endParaRPr lang="fr-FR" dirty="0"/>
          </a:p>
        </p:txBody>
      </p:sp>
      <p:sp>
        <p:nvSpPr>
          <p:cNvPr id="7" name="Footer Placeholder 12"/>
          <p:cNvSpPr>
            <a:spLocks noGrp="1"/>
          </p:cNvSpPr>
          <p:nvPr>
            <p:ph type="ftr" sz="quarter" idx="11"/>
          </p:nvPr>
        </p:nvSpPr>
        <p:spPr/>
        <p:txBody>
          <a:bodyPr/>
          <a:lstStyle/>
          <a:p>
            <a:r>
              <a:rPr lang="fr-FR"/>
              <a:t>JAVASCRIPT HTML DYNAMIQUE</a:t>
            </a:r>
            <a:endParaRPr lang="en-JM" dirty="0"/>
          </a:p>
        </p:txBody>
      </p:sp>
      <p:sp>
        <p:nvSpPr>
          <p:cNvPr id="22532" name="Slide Number Placeholder 8"/>
          <p:cNvSpPr>
            <a:spLocks noGrp="1"/>
          </p:cNvSpPr>
          <p:nvPr>
            <p:ph type="sldNum" sz="quarter" idx="12"/>
          </p:nvPr>
        </p:nvSpPr>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9AF69DA5-30BB-477E-913B-10D526CB1322}" type="slidenum">
              <a:rPr lang="en-JM" smtClean="0"/>
              <a:pPr/>
              <a:t>61</a:t>
            </a:fld>
            <a:endParaRPr lang="en-JM"/>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Gestionnaire d’événements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en-US" sz="2800" b="1" dirty="0" err="1"/>
              <a:t>C’est</a:t>
            </a:r>
            <a:r>
              <a:rPr lang="en-US" sz="2800" b="1" dirty="0"/>
              <a:t> </a:t>
            </a:r>
            <a:r>
              <a:rPr lang="en-US" sz="2800" b="1" dirty="0" err="1"/>
              <a:t>une</a:t>
            </a:r>
            <a:r>
              <a:rPr lang="en-US" sz="2800" b="1" dirty="0"/>
              <a:t> </a:t>
            </a:r>
            <a:r>
              <a:rPr lang="en-US" sz="2800" b="1" dirty="0" err="1"/>
              <a:t>fonction</a:t>
            </a:r>
            <a:r>
              <a:rPr lang="en-US" sz="2800" b="1" dirty="0"/>
              <a:t> JavaScript </a:t>
            </a:r>
            <a:r>
              <a:rPr lang="en-US" sz="2800" b="1" dirty="0" err="1"/>
              <a:t>interceptant</a:t>
            </a:r>
            <a:r>
              <a:rPr lang="en-US" sz="2800" b="1" dirty="0"/>
              <a:t> un </a:t>
            </a:r>
            <a:r>
              <a:rPr lang="en-US" sz="2800" b="1" dirty="0" err="1"/>
              <a:t>évènement</a:t>
            </a:r>
            <a:r>
              <a:rPr lang="en-US" sz="2800" b="1" dirty="0"/>
              <a:t> </a:t>
            </a:r>
            <a:r>
              <a:rPr lang="en-US" sz="2800" b="1" dirty="0" err="1"/>
              <a:t>lors</a:t>
            </a:r>
            <a:r>
              <a:rPr lang="en-US" sz="2800" b="1" dirty="0"/>
              <a:t> de </a:t>
            </a:r>
            <a:r>
              <a:rPr lang="en-US" sz="2800" b="1" dirty="0" err="1"/>
              <a:t>sa</a:t>
            </a:r>
            <a:r>
              <a:rPr lang="en-US" sz="2800" b="1" dirty="0"/>
              <a:t> propagation de </a:t>
            </a:r>
            <a:r>
              <a:rPr lang="en-US" sz="2800" b="1" dirty="0" err="1"/>
              <a:t>l’arbre</a:t>
            </a:r>
            <a:r>
              <a:rPr lang="en-US" sz="2800" b="1" dirty="0"/>
              <a:t> du dom. </a:t>
            </a:r>
          </a:p>
          <a:p>
            <a:pPr marL="0" indent="0" eaLnBrk="1" hangingPunct="1">
              <a:buFont typeface="Arial" charset="0"/>
              <a:buNone/>
              <a:defRPr/>
            </a:pPr>
            <a:r>
              <a:rPr lang="en-US" sz="2800" dirty="0"/>
              <a:t>Le </a:t>
            </a:r>
            <a:r>
              <a:rPr lang="en-US" sz="2800" dirty="0" err="1"/>
              <a:t>gestionnaire</a:t>
            </a:r>
            <a:r>
              <a:rPr lang="en-US" sz="2800" dirty="0"/>
              <a:t> (</a:t>
            </a:r>
            <a:r>
              <a:rPr lang="en-US" sz="2800" b="1" dirty="0" err="1"/>
              <a:t>écouteur</a:t>
            </a:r>
            <a:r>
              <a:rPr lang="en-US" sz="2800" b="1" dirty="0"/>
              <a:t> </a:t>
            </a:r>
            <a:r>
              <a:rPr lang="en-US" sz="2800" b="1" dirty="0" err="1"/>
              <a:t>ou</a:t>
            </a:r>
            <a:r>
              <a:rPr lang="en-US" sz="2800" b="1" dirty="0"/>
              <a:t> listener</a:t>
            </a:r>
            <a:r>
              <a:rPr lang="en-US" sz="2800" dirty="0"/>
              <a:t>)  </a:t>
            </a:r>
            <a:r>
              <a:rPr lang="en-US" sz="2800" dirty="0" err="1"/>
              <a:t>associé</a:t>
            </a:r>
            <a:r>
              <a:rPr lang="en-US" sz="2800" dirty="0"/>
              <a:t> à un objet par :</a:t>
            </a:r>
          </a:p>
          <a:p>
            <a:pPr lvl="1" eaLnBrk="1" hangingPunct="1">
              <a:defRPr/>
            </a:pPr>
            <a:r>
              <a:rPr lang="fr-FR" sz="2400" dirty="0">
                <a:solidFill>
                  <a:srgbClr val="009AD0"/>
                </a:solidFill>
                <a:ea typeface="MS Mincho" pitchFamily="49" charset="-128"/>
              </a:rPr>
              <a:t>La phase </a:t>
            </a:r>
            <a:endParaRPr lang="fr-FR" sz="2400" dirty="0">
              <a:solidFill>
                <a:schemeClr val="tx1"/>
              </a:solidFill>
              <a:ea typeface="MS Mincho" pitchFamily="49" charset="-128"/>
            </a:endParaRPr>
          </a:p>
          <a:p>
            <a:pPr lvl="1" eaLnBrk="1" hangingPunct="1">
              <a:defRPr/>
            </a:pPr>
            <a:r>
              <a:rPr lang="fr-FR" sz="2400" dirty="0">
                <a:solidFill>
                  <a:srgbClr val="009AD0"/>
                </a:solidFill>
                <a:ea typeface="MS Mincho" pitchFamily="49" charset="-128"/>
              </a:rPr>
              <a:t>Le type </a:t>
            </a:r>
          </a:p>
          <a:p>
            <a:pPr marL="57150" indent="0" eaLnBrk="1" hangingPunct="1">
              <a:buFont typeface="Arial" charset="0"/>
              <a:buNone/>
              <a:defRPr/>
            </a:pPr>
            <a:r>
              <a:rPr lang="fr-FR" sz="2800" dirty="0">
                <a:ea typeface="MS Mincho" pitchFamily="49" charset="-128"/>
              </a:rPr>
              <a:t>Pour gérer les </a:t>
            </a:r>
            <a:r>
              <a:rPr lang="fr-FR" sz="2800" dirty="0"/>
              <a:t>gestionnaires d’événement sur un objet on utilise </a:t>
            </a:r>
            <a:r>
              <a:rPr lang="fr-FR" sz="2800" b="1" dirty="0" err="1">
                <a:solidFill>
                  <a:srgbClr val="009AD0"/>
                </a:solidFill>
              </a:rPr>
              <a:t>addEventListener</a:t>
            </a:r>
            <a:r>
              <a:rPr lang="fr-FR" sz="2800" dirty="0">
                <a:solidFill>
                  <a:srgbClr val="009AD0"/>
                </a:solidFill>
              </a:rPr>
              <a:t> </a:t>
            </a:r>
            <a:r>
              <a:rPr lang="fr-FR" sz="2800" dirty="0"/>
              <a:t>et </a:t>
            </a:r>
            <a:r>
              <a:rPr lang="fr-FR" sz="2800" b="1" dirty="0" err="1">
                <a:solidFill>
                  <a:srgbClr val="009AD0"/>
                </a:solidFill>
              </a:rPr>
              <a:t>removeEventListener</a:t>
            </a:r>
            <a:r>
              <a:rPr lang="fr-FR" sz="2800" dirty="0">
                <a:solidFill>
                  <a:srgbClr val="009AD0"/>
                </a:solidFill>
              </a:rPr>
              <a:t> </a:t>
            </a:r>
            <a:endParaRPr lang="fr-FR" sz="2800" dirty="0">
              <a:ea typeface="MS Mincho" pitchFamily="49" charset="-128"/>
            </a:endParaRPr>
          </a:p>
          <a:p>
            <a:pPr marL="457200" lvl="1" indent="0" eaLnBrk="1" hangingPunct="1">
              <a:buFont typeface="Arial" charset="0"/>
              <a:buNone/>
              <a:defRPr/>
            </a:pPr>
            <a:r>
              <a:rPr lang="fr-FR" sz="1400" dirty="0" err="1">
                <a:solidFill>
                  <a:srgbClr val="009AD0"/>
                </a:solidFill>
                <a:ea typeface="MS Mincho" pitchFamily="49" charset="-128"/>
              </a:rPr>
              <a:t>function</a:t>
            </a:r>
            <a:r>
              <a:rPr lang="fr-FR" sz="1400" dirty="0">
                <a:solidFill>
                  <a:srgbClr val="009AD0"/>
                </a:solidFill>
                <a:ea typeface="MS Mincho" pitchFamily="49" charset="-128"/>
              </a:rPr>
              <a:t> </a:t>
            </a:r>
            <a:r>
              <a:rPr lang="fr-FR" sz="1400" b="1" dirty="0" err="1">
                <a:solidFill>
                  <a:srgbClr val="009AD0"/>
                </a:solidFill>
                <a:ea typeface="MS Mincho" pitchFamily="49" charset="-128"/>
              </a:rPr>
              <a:t>submitForm</a:t>
            </a:r>
            <a:r>
              <a:rPr lang="fr-FR" sz="1400" dirty="0">
                <a:solidFill>
                  <a:srgbClr val="009AD0"/>
                </a:solidFill>
                <a:ea typeface="MS Mincho" pitchFamily="49" charset="-128"/>
              </a:rPr>
              <a:t>(</a:t>
            </a:r>
            <a:r>
              <a:rPr lang="fr-FR" sz="1400" dirty="0" err="1">
                <a:solidFill>
                  <a:srgbClr val="009AD0"/>
                </a:solidFill>
                <a:ea typeface="MS Mincho" pitchFamily="49" charset="-128"/>
              </a:rPr>
              <a:t>event</a:t>
            </a:r>
            <a:r>
              <a:rPr lang="fr-FR" sz="1400" dirty="0">
                <a:solidFill>
                  <a:srgbClr val="009AD0"/>
                </a:solidFill>
                <a:ea typeface="MS Mincho" pitchFamily="49" charset="-128"/>
              </a:rPr>
              <a:t>){</a:t>
            </a:r>
          </a:p>
          <a:p>
            <a:pPr marL="457200" lvl="1" indent="0" eaLnBrk="1" hangingPunct="1">
              <a:buFont typeface="Arial" charset="0"/>
              <a:buNone/>
              <a:defRPr/>
            </a:pPr>
            <a:r>
              <a:rPr lang="fr-FR" sz="1400" dirty="0">
                <a:solidFill>
                  <a:srgbClr val="009AD0"/>
                </a:solidFill>
                <a:ea typeface="MS Mincho" pitchFamily="49" charset="-128"/>
              </a:rPr>
              <a:t>	if(</a:t>
            </a:r>
            <a:r>
              <a:rPr lang="fr-FR" sz="1400" dirty="0" err="1">
                <a:solidFill>
                  <a:srgbClr val="009AD0"/>
                </a:solidFill>
                <a:ea typeface="MS Mincho" pitchFamily="49" charset="-128"/>
              </a:rPr>
              <a:t>this.action</a:t>
            </a:r>
            <a:r>
              <a:rPr lang="fr-FR" sz="1400" dirty="0">
                <a:solidFill>
                  <a:srgbClr val="009AD0"/>
                </a:solidFill>
                <a:ea typeface="MS Mincho" pitchFamily="49" charset="-128"/>
              </a:rPr>
              <a:t> == </a:t>
            </a:r>
            <a:r>
              <a:rPr lang="fr-FR" sz="1400" dirty="0">
                <a:ea typeface="MS Mincho" pitchFamily="49" charset="-128"/>
              </a:rPr>
              <a:t>"" </a:t>
            </a:r>
            <a:r>
              <a:rPr lang="fr-FR" sz="1400" dirty="0">
                <a:solidFill>
                  <a:srgbClr val="009AD0"/>
                </a:solidFill>
                <a:ea typeface="MS Mincho" pitchFamily="49" charset="-128"/>
              </a:rPr>
              <a:t>) </a:t>
            </a:r>
            <a:r>
              <a:rPr lang="fr-FR" sz="1400" dirty="0" err="1">
                <a:solidFill>
                  <a:srgbClr val="009AD0"/>
                </a:solidFill>
                <a:ea typeface="MS Mincho" pitchFamily="49" charset="-128"/>
              </a:rPr>
              <a:t>event.preventDefault</a:t>
            </a:r>
            <a:r>
              <a:rPr lang="fr-FR" sz="1400" dirty="0">
                <a:solidFill>
                  <a:srgbClr val="009AD0"/>
                </a:solidFill>
                <a:ea typeface="MS Mincho" pitchFamily="49" charset="-128"/>
              </a:rPr>
              <a:t>();</a:t>
            </a:r>
          </a:p>
          <a:p>
            <a:pPr marL="457200" lvl="1" indent="0" eaLnBrk="1" hangingPunct="1">
              <a:buFont typeface="Arial" charset="0"/>
              <a:buNone/>
              <a:defRPr/>
            </a:pPr>
            <a:r>
              <a:rPr lang="fr-FR" sz="1400" dirty="0">
                <a:solidFill>
                  <a:srgbClr val="009AD0"/>
                </a:solidFill>
                <a:ea typeface="MS Mincho" pitchFamily="49" charset="-128"/>
              </a:rPr>
              <a:t>}</a:t>
            </a:r>
          </a:p>
          <a:p>
            <a:pPr marL="457200" lvl="1" indent="0" eaLnBrk="1" hangingPunct="1">
              <a:buFont typeface="Arial" charset="0"/>
              <a:buNone/>
              <a:defRPr/>
            </a:pPr>
            <a:r>
              <a:rPr lang="fr-FR" sz="1400" dirty="0" err="1">
                <a:solidFill>
                  <a:srgbClr val="009AD0"/>
                </a:solidFill>
                <a:ea typeface="MS Mincho" pitchFamily="49" charset="-128"/>
              </a:rPr>
              <a:t>Document.getElementById</a:t>
            </a:r>
            <a:r>
              <a:rPr lang="fr-FR" sz="1400" dirty="0">
                <a:solidFill>
                  <a:srgbClr val="009AD0"/>
                </a:solidFill>
                <a:ea typeface="MS Mincho" pitchFamily="49" charset="-128"/>
              </a:rPr>
              <a:t>(</a:t>
            </a:r>
            <a:r>
              <a:rPr lang="fr-FR" sz="1400" dirty="0">
                <a:ea typeface="MS Mincho" pitchFamily="49" charset="-128"/>
              </a:rPr>
              <a:t>"</a:t>
            </a:r>
            <a:r>
              <a:rPr lang="fr-FR" sz="1400" dirty="0">
                <a:solidFill>
                  <a:srgbClr val="009AD0"/>
                </a:solidFill>
                <a:ea typeface="MS Mincho" pitchFamily="49" charset="-128"/>
              </a:rPr>
              <a:t>formulaire</a:t>
            </a:r>
            <a:r>
              <a:rPr lang="fr-FR" sz="1400" dirty="0">
                <a:ea typeface="MS Mincho" pitchFamily="49" charset="-128"/>
              </a:rPr>
              <a:t>"</a:t>
            </a:r>
            <a:r>
              <a:rPr lang="fr-FR" sz="1400" dirty="0">
                <a:solidFill>
                  <a:srgbClr val="009AD0"/>
                </a:solidFill>
                <a:ea typeface="MS Mincho" pitchFamily="49" charset="-128"/>
              </a:rPr>
              <a:t>).</a:t>
            </a:r>
            <a:r>
              <a:rPr lang="fr-FR" sz="1400" dirty="0" err="1">
                <a:solidFill>
                  <a:srgbClr val="009AD0"/>
                </a:solidFill>
                <a:ea typeface="MS Mincho" pitchFamily="49" charset="-128"/>
              </a:rPr>
              <a:t>addEventListener</a:t>
            </a:r>
            <a:r>
              <a:rPr lang="fr-FR" sz="1400" dirty="0">
                <a:solidFill>
                  <a:srgbClr val="009AD0"/>
                </a:solidFill>
                <a:ea typeface="MS Mincho" pitchFamily="49" charset="-128"/>
              </a:rPr>
              <a:t>(</a:t>
            </a:r>
            <a:r>
              <a:rPr lang="fr-FR" sz="1400" dirty="0">
                <a:ea typeface="MS Mincho" pitchFamily="49" charset="-128"/>
              </a:rPr>
              <a:t>"</a:t>
            </a:r>
            <a:r>
              <a:rPr lang="fr-FR" sz="1400" dirty="0" err="1">
                <a:solidFill>
                  <a:srgbClr val="009AD0"/>
                </a:solidFill>
                <a:ea typeface="MS Mincho" pitchFamily="49" charset="-128"/>
              </a:rPr>
              <a:t>submit</a:t>
            </a:r>
            <a:r>
              <a:rPr lang="fr-FR" sz="1400" dirty="0">
                <a:ea typeface="MS Mincho" pitchFamily="49" charset="-128"/>
              </a:rPr>
              <a:t>"</a:t>
            </a:r>
            <a:r>
              <a:rPr lang="fr-FR" sz="1400" dirty="0">
                <a:solidFill>
                  <a:srgbClr val="009AD0"/>
                </a:solidFill>
                <a:ea typeface="MS Mincho" pitchFamily="49" charset="-128"/>
              </a:rPr>
              <a:t>, </a:t>
            </a:r>
            <a:r>
              <a:rPr lang="fr-FR" sz="1400" b="1" dirty="0" err="1">
                <a:solidFill>
                  <a:srgbClr val="009AD0"/>
                </a:solidFill>
                <a:ea typeface="MS Mincho" pitchFamily="49" charset="-128"/>
              </a:rPr>
              <a:t>submitForm</a:t>
            </a:r>
            <a:r>
              <a:rPr lang="fr-FR" sz="1400" dirty="0">
                <a:solidFill>
                  <a:srgbClr val="009AD0"/>
                </a:solidFill>
                <a:ea typeface="MS Mincho" pitchFamily="49" charset="-128"/>
              </a:rPr>
              <a:t>, false);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BF7BE90-30B6-4629-B148-BC1391F8DE00}" type="slidenum">
              <a:rPr lang="en-JM" smtClean="0">
                <a:solidFill>
                  <a:schemeClr val="bg1"/>
                </a:solidFill>
              </a:rPr>
              <a:pPr fontAlgn="base">
                <a:spcBef>
                  <a:spcPct val="0"/>
                </a:spcBef>
                <a:spcAft>
                  <a:spcPct val="0"/>
                </a:spcAft>
                <a:defRPr/>
              </a:pPr>
              <a:t>62</a:t>
            </a:fld>
            <a:endParaRPr lang="en-JM">
              <a:solidFill>
                <a:schemeClr val="bg1"/>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en-US" sz="2400" b="1" dirty="0"/>
              <a:t>Obtrusive </a:t>
            </a:r>
            <a:r>
              <a:rPr lang="en-US" sz="2400" b="1" dirty="0" err="1"/>
              <a:t>vs</a:t>
            </a:r>
            <a:r>
              <a:rPr lang="en-US" sz="2400" b="1" dirty="0"/>
              <a:t> unobtrusive </a:t>
            </a:r>
            <a:r>
              <a:rPr lang="en-US" sz="2400" b="1" dirty="0" err="1"/>
              <a:t>JS</a:t>
            </a:r>
            <a:endParaRPr lang="en-US" sz="2400" b="1" dirty="0"/>
          </a:p>
          <a:p>
            <a:pPr eaLnBrk="1" hangingPunct="1">
              <a:buFont typeface="Wingdings" pitchFamily="2" charset="2"/>
              <a:buNone/>
              <a:defRPr/>
            </a:pPr>
            <a:r>
              <a:rPr lang="fr-FR" sz="2400" dirty="0">
                <a:ea typeface="MS Mincho" pitchFamily="49" charset="-128"/>
              </a:rPr>
              <a:t>Les anciennes techniques prônent l’intégration de JS dans la page HTML : </a:t>
            </a:r>
          </a:p>
          <a:p>
            <a:pPr eaLnBrk="1" hangingPunct="1">
              <a:buFont typeface="Wingdings" pitchFamily="2" charset="2"/>
              <a:buNone/>
              <a:defRPr/>
            </a:pPr>
            <a:r>
              <a:rPr lang="fr-FR" sz="2400" dirty="0">
                <a:ea typeface="MS Mincho" pitchFamily="49" charset="-128"/>
              </a:rPr>
              <a:t>	</a:t>
            </a:r>
            <a:r>
              <a:rPr lang="fr-FR" sz="2400" dirty="0">
                <a:solidFill>
                  <a:srgbClr val="009AD0"/>
                </a:solidFill>
                <a:ea typeface="MS Mincho" pitchFamily="49" charset="-128"/>
              </a:rPr>
              <a:t>&lt;script type="</a:t>
            </a:r>
            <a:r>
              <a:rPr lang="fr-FR" sz="2400" dirty="0" err="1">
                <a:solidFill>
                  <a:srgbClr val="009AD0"/>
                </a:solidFill>
                <a:ea typeface="MS Mincho" pitchFamily="49" charset="-128"/>
              </a:rPr>
              <a:t>text</a:t>
            </a:r>
            <a:r>
              <a:rPr lang="fr-FR" sz="2400" dirty="0">
                <a:solidFill>
                  <a:srgbClr val="009AD0"/>
                </a:solidFill>
                <a:ea typeface="MS Mincho" pitchFamily="49" charset="-128"/>
              </a:rPr>
              <a:t>/JavaScript" &gt;…code…&lt;/script&gt;</a:t>
            </a:r>
            <a:r>
              <a:rPr lang="fr-FR" sz="2400" dirty="0">
                <a:ea typeface="MS Mincho" pitchFamily="49" charset="-128"/>
              </a:rPr>
              <a:t/>
            </a:r>
            <a:br>
              <a:rPr lang="fr-FR" sz="2400" dirty="0">
                <a:ea typeface="MS Mincho" pitchFamily="49" charset="-128"/>
              </a:rPr>
            </a:br>
            <a:r>
              <a:rPr lang="fr-FR" sz="2400" dirty="0">
                <a:solidFill>
                  <a:srgbClr val="009AD0"/>
                </a:solidFill>
                <a:ea typeface="MS Mincho" pitchFamily="49" charset="-128"/>
              </a:rPr>
              <a:t>&lt;input </a:t>
            </a:r>
            <a:r>
              <a:rPr lang="fr-FR" sz="2400" dirty="0" err="1">
                <a:solidFill>
                  <a:srgbClr val="009AD0"/>
                </a:solidFill>
                <a:ea typeface="MS Mincho" pitchFamily="49" charset="-128"/>
              </a:rPr>
              <a:t>onclick</a:t>
            </a:r>
            <a:r>
              <a:rPr lang="fr-FR" sz="2400" dirty="0">
                <a:solidFill>
                  <a:srgbClr val="009AD0"/>
                </a:solidFill>
                <a:ea typeface="MS Mincho" pitchFamily="49" charset="-128"/>
              </a:rPr>
              <a:t>="…code…</a:t>
            </a:r>
          </a:p>
          <a:p>
            <a:pPr eaLnBrk="1" hangingPunct="1">
              <a:buFont typeface="Wingdings" pitchFamily="2" charset="2"/>
              <a:buNone/>
              <a:defRPr/>
            </a:pPr>
            <a:endParaRPr lang="fr-FR" sz="2400" dirty="0">
              <a:ea typeface="MS Mincho" pitchFamily="49" charset="-128"/>
            </a:endParaRPr>
          </a:p>
          <a:p>
            <a:pPr marL="0" eaLnBrk="1" hangingPunct="1">
              <a:buFont typeface="Wingdings" pitchFamily="2" charset="2"/>
              <a:buNone/>
              <a:defRPr/>
            </a:pPr>
            <a:r>
              <a:rPr lang="fr-FR" sz="2400" dirty="0">
                <a:ea typeface="MS Mincho" pitchFamily="49" charset="-128"/>
              </a:rPr>
              <a:t>Aujourd’hui, dans </a:t>
            </a:r>
            <a:r>
              <a:rPr lang="fr-FR" sz="2400" b="1" dirty="0">
                <a:ea typeface="MS Mincho" pitchFamily="49" charset="-128"/>
              </a:rPr>
              <a:t>l’objectif XML de séparation du contenu</a:t>
            </a:r>
            <a:r>
              <a:rPr lang="fr-FR" sz="2400" dirty="0">
                <a:ea typeface="MS Mincho" pitchFamily="49" charset="-128"/>
              </a:rPr>
              <a:t>, de la forme et de  l’interactivité, il faut intégrer le </a:t>
            </a:r>
            <a:r>
              <a:rPr lang="fr-FR" sz="2400" dirty="0" err="1">
                <a:ea typeface="MS Mincho" pitchFamily="49" charset="-128"/>
              </a:rPr>
              <a:t>JS</a:t>
            </a:r>
            <a:r>
              <a:rPr lang="fr-FR" sz="2400" dirty="0">
                <a:ea typeface="MS Mincho" pitchFamily="49" charset="-128"/>
              </a:rPr>
              <a:t> discrètement (</a:t>
            </a:r>
            <a:r>
              <a:rPr lang="fr-FR" sz="2400" dirty="0" err="1">
                <a:ea typeface="MS Mincho" pitchFamily="49" charset="-128"/>
              </a:rPr>
              <a:t>includes</a:t>
            </a:r>
            <a:r>
              <a:rPr lang="fr-FR" sz="2400" dirty="0">
                <a:ea typeface="MS Mincho" pitchFamily="49" charset="-128"/>
              </a:rPr>
              <a:t>) :</a:t>
            </a:r>
          </a:p>
          <a:p>
            <a:pPr eaLnBrk="1" hangingPunct="1">
              <a:buFont typeface="Wingdings" pitchFamily="2" charset="2"/>
              <a:buNone/>
              <a:defRPr/>
            </a:pPr>
            <a:r>
              <a:rPr lang="fr-FR" sz="2400" dirty="0">
                <a:ea typeface="MS Mincho" pitchFamily="49" charset="-128"/>
              </a:rPr>
              <a:t/>
            </a:r>
            <a:br>
              <a:rPr lang="fr-FR" sz="2400" dirty="0">
                <a:ea typeface="MS Mincho" pitchFamily="49" charset="-128"/>
              </a:rPr>
            </a:br>
            <a:r>
              <a:rPr lang="fr-FR" sz="2400" dirty="0">
                <a:solidFill>
                  <a:srgbClr val="009AD0"/>
                </a:solidFill>
                <a:ea typeface="MS Mincho" pitchFamily="49" charset="-128"/>
              </a:rPr>
              <a:t>&lt;script type="</a:t>
            </a:r>
            <a:r>
              <a:rPr lang="fr-FR" sz="2400" dirty="0" err="1">
                <a:solidFill>
                  <a:srgbClr val="009AD0"/>
                </a:solidFill>
                <a:ea typeface="MS Mincho" pitchFamily="49" charset="-128"/>
              </a:rPr>
              <a:t>text</a:t>
            </a:r>
            <a:r>
              <a:rPr lang="fr-FR" sz="2400" dirty="0">
                <a:solidFill>
                  <a:srgbClr val="009AD0"/>
                </a:solidFill>
                <a:ea typeface="MS Mincho" pitchFamily="49" charset="-128"/>
              </a:rPr>
              <a:t>/JavaScript" </a:t>
            </a:r>
            <a:r>
              <a:rPr lang="fr-FR" sz="2400" dirty="0" err="1">
                <a:solidFill>
                  <a:srgbClr val="009AD0"/>
                </a:solidFill>
                <a:ea typeface="MS Mincho" pitchFamily="49" charset="-128"/>
              </a:rPr>
              <a:t>src</a:t>
            </a:r>
            <a:r>
              <a:rPr lang="fr-FR" sz="2400" dirty="0">
                <a:solidFill>
                  <a:srgbClr val="009AD0"/>
                </a:solidFill>
                <a:ea typeface="MS Mincho" pitchFamily="49" charset="-128"/>
              </a:rPr>
              <a:t>="</a:t>
            </a:r>
            <a:r>
              <a:rPr lang="fr-FR" sz="2400" i="1" dirty="0">
                <a:solidFill>
                  <a:srgbClr val="009AD0"/>
                </a:solidFill>
                <a:ea typeface="MS Mincho" pitchFamily="49" charset="-128"/>
              </a:rPr>
              <a:t>fichier_code</a:t>
            </a:r>
            <a:r>
              <a:rPr lang="fr-FR" sz="2400" dirty="0">
                <a:solidFill>
                  <a:srgbClr val="009AD0"/>
                </a:solidFill>
                <a:ea typeface="MS Mincho" pitchFamily="49" charset="-128"/>
              </a:rPr>
              <a:t>.js"&gt;&lt;/script&gt; </a:t>
            </a:r>
          </a:p>
          <a:p>
            <a:pPr eaLnBrk="1" hangingPunct="1">
              <a:buFont typeface="Wingdings" pitchFamily="2" charset="2"/>
              <a:buNone/>
              <a:defRPr/>
            </a:pPr>
            <a:r>
              <a:rPr lang="fr-FR" sz="2400" dirty="0">
                <a:solidFill>
                  <a:srgbClr val="009AD0"/>
                </a:solidFill>
                <a:ea typeface="MS Mincho" pitchFamily="49" charset="-128"/>
              </a:rPr>
              <a:t>       document. </a:t>
            </a:r>
            <a:r>
              <a:rPr lang="fr-FR" sz="2400" dirty="0" err="1">
                <a:solidFill>
                  <a:srgbClr val="009AD0"/>
                </a:solidFill>
                <a:ea typeface="MS Mincho" pitchFamily="49" charset="-128"/>
              </a:rPr>
              <a:t>forms</a:t>
            </a:r>
            <a:r>
              <a:rPr lang="fr-FR" sz="2400" dirty="0">
                <a:solidFill>
                  <a:srgbClr val="009AD0"/>
                </a:solidFill>
                <a:ea typeface="MS Mincho" pitchFamily="49" charset="-128"/>
              </a:rPr>
              <a:t>[0].</a:t>
            </a:r>
            <a:r>
              <a:rPr lang="fr-FR" sz="2400" dirty="0" err="1">
                <a:solidFill>
                  <a:srgbClr val="009AD0"/>
                </a:solidFill>
                <a:ea typeface="MS Mincho" pitchFamily="49" charset="-128"/>
              </a:rPr>
              <a:t>onsubmit</a:t>
            </a:r>
            <a:r>
              <a:rPr lang="fr-FR" sz="2400" dirty="0">
                <a:solidFill>
                  <a:srgbClr val="009AD0"/>
                </a:solidFill>
                <a:ea typeface="MS Mincho" pitchFamily="49" charset="-128"/>
              </a:rPr>
              <a:t> = check; (DOM 0 </a:t>
            </a:r>
            <a:r>
              <a:rPr lang="fr-FR" sz="2400" dirty="0">
                <a:solidFill>
                  <a:srgbClr val="009AD0"/>
                </a:solidFill>
                <a:sym typeface="Wingdings" pitchFamily="2" charset="2"/>
              </a:rPr>
              <a:t></a:t>
            </a:r>
            <a:r>
              <a:rPr lang="fr-FR" sz="2400" dirty="0">
                <a:solidFill>
                  <a:srgbClr val="009AD0"/>
                </a:solidFill>
                <a:ea typeface="MS Mincho" pitchFamily="49" charset="-128"/>
              </a:rPr>
              <a:t> </a:t>
            </a:r>
            <a:r>
              <a:rPr lang="fr-FR" sz="2400" dirty="0" err="1">
                <a:solidFill>
                  <a:srgbClr val="009AD0"/>
                </a:solidFill>
                <a:ea typeface="MS Mincho" pitchFamily="49" charset="-128"/>
              </a:rPr>
              <a:t>initEvents</a:t>
            </a:r>
            <a:r>
              <a:rPr lang="fr-FR" sz="2400" dirty="0">
                <a:solidFill>
                  <a:srgbClr val="009AD0"/>
                </a:solidFill>
                <a:ea typeface="MS Mincho" pitchFamily="49" charset="-128"/>
              </a:rPr>
              <a:t> en fin de page)</a:t>
            </a:r>
            <a:r>
              <a:rPr lang="fr-FR" sz="2400" dirty="0">
                <a:ea typeface="MS Mincho" pitchFamily="49" charset="-128"/>
              </a:rPr>
              <a:t/>
            </a:r>
            <a:br>
              <a:rPr lang="fr-FR" sz="2400" dirty="0">
                <a:ea typeface="MS Mincho" pitchFamily="49" charset="-128"/>
              </a:rPr>
            </a:br>
            <a:r>
              <a:rPr lang="fr-FR" sz="2400" dirty="0">
                <a:ea typeface="MS Mincho" pitchFamily="49" charset="-128"/>
              </a:rPr>
              <a:t/>
            </a:r>
            <a:br>
              <a:rPr lang="fr-FR" sz="2400" dirty="0">
                <a:ea typeface="MS Mincho" pitchFamily="49" charset="-128"/>
              </a:rPr>
            </a:br>
            <a:endParaRPr lang="fr-FR" sz="2400" dirty="0">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2211C76-5D5C-4F67-89B8-32C7AEDC2338}" type="slidenum">
              <a:rPr lang="en-JM" smtClean="0">
                <a:solidFill>
                  <a:schemeClr val="bg1"/>
                </a:solidFill>
              </a:rPr>
              <a:pPr fontAlgn="base">
                <a:spcBef>
                  <a:spcPct val="0"/>
                </a:spcBef>
                <a:spcAft>
                  <a:spcPct val="0"/>
                </a:spcAft>
                <a:defRPr/>
              </a:pPr>
              <a:t>63</a:t>
            </a:fld>
            <a:endParaRPr lang="en-JM">
              <a:solidFill>
                <a:schemeClr val="bg1"/>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92163" name="Content Placeholder 2"/>
          <p:cNvSpPr>
            <a:spLocks noGrp="1"/>
          </p:cNvSpPr>
          <p:nvPr>
            <p:ph idx="1"/>
          </p:nvPr>
        </p:nvSpPr>
        <p:spPr/>
        <p:txBody>
          <a:bodyPr>
            <a:normAutofit fontScale="92500" lnSpcReduction="20000"/>
          </a:bodyPr>
          <a:lstStyle/>
          <a:p>
            <a:pPr marL="0" indent="0" eaLnBrk="1" hangingPunct="1">
              <a:buFont typeface="Arial" charset="0"/>
              <a:buNone/>
              <a:tabLst>
                <a:tab pos="8439150" algn="r"/>
              </a:tabLst>
            </a:pPr>
            <a:r>
              <a:rPr lang="fr-FR" b="1" dirty="0"/>
              <a:t>Anciennes techniques (JavaScript </a:t>
            </a:r>
            <a:r>
              <a:rPr lang="fr-FR" b="1" dirty="0" err="1"/>
              <a:t>obtrusive</a:t>
            </a:r>
            <a:r>
              <a:rPr lang="fr-FR" b="1" dirty="0"/>
              <a:t>):</a:t>
            </a:r>
          </a:p>
          <a:p>
            <a:pPr marL="0" indent="0" eaLnBrk="1" hangingPunct="1">
              <a:buFont typeface="Arial" charset="0"/>
              <a:buNone/>
              <a:tabLst>
                <a:tab pos="8439150" algn="r"/>
              </a:tabLst>
            </a:pPr>
            <a:endParaRPr lang="fr-FR" b="1" dirty="0"/>
          </a:p>
          <a:p>
            <a:pPr marL="0" indent="0" eaLnBrk="1" hangingPunct="1">
              <a:buFont typeface="Arial" charset="0"/>
              <a:buNone/>
              <a:tabLst>
                <a:tab pos="8439150" algn="r"/>
              </a:tabLst>
            </a:pPr>
            <a:r>
              <a:rPr lang="fr-FR" dirty="0">
                <a:ea typeface="MS Mincho" pitchFamily="49" charset="-128"/>
              </a:rPr>
              <a:t>On crée une fonction permettant de réaliser l'opération désirée dans un fichier JS qu'on intègre à l'aide de la balise </a:t>
            </a:r>
            <a:r>
              <a:rPr lang="fr-FR" b="1" dirty="0">
                <a:ea typeface="MS Mincho" pitchFamily="49" charset="-128"/>
              </a:rPr>
              <a:t>&lt;script&gt;</a:t>
            </a:r>
          </a:p>
          <a:p>
            <a:pPr marL="0" indent="0" eaLnBrk="1" hangingPunct="1">
              <a:buFont typeface="Arial" charset="0"/>
              <a:buNone/>
              <a:tabLst>
                <a:tab pos="8439150" algn="r"/>
              </a:tabLst>
            </a:pPr>
            <a:endParaRPr lang="fr-FR" b="1" dirty="0">
              <a:ea typeface="MS Mincho" pitchFamily="49" charset="-128"/>
            </a:endParaRPr>
          </a:p>
          <a:p>
            <a:pPr lvl="1" eaLnBrk="1" hangingPunct="1">
              <a:tabLst>
                <a:tab pos="8439150" algn="r"/>
              </a:tabLst>
            </a:pPr>
            <a:r>
              <a:rPr lang="fr-FR" dirty="0">
                <a:ea typeface="MS Mincho" pitchFamily="49" charset="-128"/>
              </a:rPr>
              <a:t>Dans le HTML : </a:t>
            </a:r>
            <a:r>
              <a:rPr lang="fr-FR" dirty="0">
                <a:solidFill>
                  <a:srgbClr val="009AD0"/>
                </a:solidFill>
                <a:ea typeface="MS Mincho" pitchFamily="49" charset="-128"/>
              </a:rPr>
              <a:t>&lt;script … </a:t>
            </a:r>
            <a:r>
              <a:rPr lang="fr-FR" dirty="0" err="1">
                <a:solidFill>
                  <a:srgbClr val="009AD0"/>
                </a:solidFill>
                <a:ea typeface="MS Mincho" pitchFamily="49" charset="-128"/>
              </a:rPr>
              <a:t>src</a:t>
            </a:r>
            <a:r>
              <a:rPr lang="fr-FR" dirty="0">
                <a:solidFill>
                  <a:srgbClr val="009AD0"/>
                </a:solidFill>
                <a:ea typeface="MS Mincho" pitchFamily="49" charset="-128"/>
              </a:rPr>
              <a:t>="fichier.js"&gt;</a:t>
            </a:r>
          </a:p>
          <a:p>
            <a:pPr lvl="1" eaLnBrk="1" hangingPunct="1">
              <a:tabLst>
                <a:tab pos="8439150" algn="r"/>
              </a:tabLst>
            </a:pPr>
            <a:r>
              <a:rPr lang="fr-FR" dirty="0">
                <a:ea typeface="MS Mincho" pitchFamily="49" charset="-128"/>
              </a:rPr>
              <a:t>Dans le JS : </a:t>
            </a:r>
            <a:r>
              <a:rPr lang="fr-FR" dirty="0" err="1">
                <a:solidFill>
                  <a:srgbClr val="009AD0"/>
                </a:solidFill>
                <a:ea typeface="MS Mincho" pitchFamily="49" charset="-128"/>
              </a:rPr>
              <a:t>function</a:t>
            </a:r>
            <a:r>
              <a:rPr lang="fr-FR" dirty="0">
                <a:solidFill>
                  <a:srgbClr val="009AD0"/>
                </a:solidFill>
                <a:ea typeface="MS Mincho" pitchFamily="49" charset="-128"/>
              </a:rPr>
              <a:t> </a:t>
            </a:r>
            <a:r>
              <a:rPr lang="fr-FR" dirty="0" err="1">
                <a:solidFill>
                  <a:srgbClr val="009AD0"/>
                </a:solidFill>
                <a:ea typeface="MS Mincho" pitchFamily="49" charset="-128"/>
              </a:rPr>
              <a:t>showMenu</a:t>
            </a:r>
            <a:r>
              <a:rPr lang="fr-FR" dirty="0">
                <a:solidFill>
                  <a:srgbClr val="009AD0"/>
                </a:solidFill>
                <a:ea typeface="MS Mincho" pitchFamily="49" charset="-128"/>
              </a:rPr>
              <a:t>() { … }</a:t>
            </a:r>
          </a:p>
          <a:p>
            <a:pPr lvl="2" eaLnBrk="1" hangingPunct="1">
              <a:tabLst>
                <a:tab pos="8439150" algn="r"/>
              </a:tabLst>
            </a:pPr>
            <a:endParaRPr lang="fr-FR" dirty="0">
              <a:ea typeface="MS Mincho" pitchFamily="49" charset="-128"/>
            </a:endParaRPr>
          </a:p>
          <a:p>
            <a:pPr marL="0" indent="0" eaLnBrk="1" hangingPunct="1">
              <a:buFont typeface="Arial" charset="0"/>
              <a:buNone/>
              <a:tabLst>
                <a:tab pos="8439150" algn="r"/>
              </a:tabLst>
            </a:pPr>
            <a:r>
              <a:rPr lang="fr-FR" dirty="0">
                <a:ea typeface="MS Mincho" pitchFamily="49" charset="-128"/>
              </a:rPr>
              <a:t>On déclare la fonction à utiliser directement dans l'attribut événement de la balise HTML</a:t>
            </a:r>
          </a:p>
          <a:p>
            <a:pPr lvl="1" eaLnBrk="1" hangingPunct="1">
              <a:tabLst>
                <a:tab pos="8439150" algn="r"/>
              </a:tabLst>
            </a:pPr>
            <a:r>
              <a:rPr lang="fr-FR" dirty="0">
                <a:ea typeface="MS Mincho" pitchFamily="49" charset="-128"/>
              </a:rPr>
              <a:t>Dans le HTML : </a:t>
            </a:r>
            <a:r>
              <a:rPr lang="fr-FR" dirty="0">
                <a:solidFill>
                  <a:srgbClr val="009AD0"/>
                </a:solidFill>
                <a:ea typeface="MS Mincho" pitchFamily="49" charset="-128"/>
              </a:rPr>
              <a:t>&lt;body </a:t>
            </a:r>
            <a:r>
              <a:rPr lang="fr-FR" dirty="0" err="1">
                <a:solidFill>
                  <a:srgbClr val="009AD0"/>
                </a:solidFill>
                <a:ea typeface="MS Mincho" pitchFamily="49" charset="-128"/>
              </a:rPr>
              <a:t>onload</a:t>
            </a:r>
            <a:r>
              <a:rPr lang="fr-FR" dirty="0">
                <a:solidFill>
                  <a:srgbClr val="009AD0"/>
                </a:solidFill>
                <a:ea typeface="MS Mincho" pitchFamily="49" charset="-128"/>
              </a:rPr>
              <a:t>="</a:t>
            </a:r>
            <a:r>
              <a:rPr lang="fr-FR" dirty="0" err="1">
                <a:solidFill>
                  <a:srgbClr val="009AD0"/>
                </a:solidFill>
                <a:ea typeface="MS Mincho" pitchFamily="49" charset="-128"/>
              </a:rPr>
              <a:t>showMenu</a:t>
            </a:r>
            <a:r>
              <a:rPr lang="fr-FR" dirty="0">
                <a:solidFill>
                  <a:srgbClr val="009AD0"/>
                </a:solidFill>
                <a:ea typeface="MS Mincho" pitchFamily="49" charset="-128"/>
              </a:rPr>
              <a:t>();"&gt; …</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8FAA2F2-4ED2-4F90-943E-7D143E9D0407}" type="slidenum">
              <a:rPr lang="en-JM" smtClean="0">
                <a:solidFill>
                  <a:schemeClr val="bg1"/>
                </a:solidFill>
              </a:rPr>
              <a:pPr fontAlgn="base">
                <a:spcBef>
                  <a:spcPct val="0"/>
                </a:spcBef>
                <a:spcAft>
                  <a:spcPct val="0"/>
                </a:spcAft>
                <a:defRPr/>
              </a:pPr>
              <a:t>64</a:t>
            </a:fld>
            <a:endParaRPr lang="en-JM">
              <a:solidFill>
                <a:schemeClr val="bg1"/>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93187" name="Content Placeholder 2"/>
          <p:cNvSpPr>
            <a:spLocks noGrp="1"/>
          </p:cNvSpPr>
          <p:nvPr>
            <p:ph idx="1"/>
          </p:nvPr>
        </p:nvSpPr>
        <p:spPr/>
        <p:txBody>
          <a:bodyPr>
            <a:normAutofit/>
          </a:bodyPr>
          <a:lstStyle/>
          <a:p>
            <a:pPr marL="0" indent="0" eaLnBrk="1" hangingPunct="1">
              <a:buFont typeface="Arial" charset="0"/>
              <a:buNone/>
              <a:tabLst>
                <a:tab pos="8439150" algn="r"/>
              </a:tabLst>
            </a:pPr>
            <a:r>
              <a:rPr lang="fr-FR" sz="2400" b="1" dirty="0"/>
              <a:t>Nouvelles techniques (JavaScript </a:t>
            </a:r>
            <a:r>
              <a:rPr lang="fr-FR" sz="2400" b="1" dirty="0" err="1"/>
              <a:t>unobtrusive</a:t>
            </a:r>
            <a:r>
              <a:rPr lang="fr-FR" sz="2400" b="1" dirty="0"/>
              <a:t>):</a:t>
            </a:r>
          </a:p>
          <a:p>
            <a:pPr marL="0" indent="0" eaLnBrk="1" hangingPunct="1">
              <a:buFont typeface="Arial" charset="0"/>
              <a:buNone/>
              <a:tabLst>
                <a:tab pos="8439150" algn="r"/>
              </a:tabLst>
            </a:pPr>
            <a:endParaRPr lang="fr-FR" sz="2400" b="1" dirty="0"/>
          </a:p>
          <a:p>
            <a:pPr marL="0" indent="0" eaLnBrk="1" hangingPunct="1">
              <a:buFont typeface="Arial" charset="0"/>
              <a:buNone/>
              <a:tabLst>
                <a:tab pos="8439150" algn="r"/>
              </a:tabLst>
            </a:pPr>
            <a:r>
              <a:rPr lang="fr-FR" sz="2400" dirty="0">
                <a:ea typeface="MS Mincho" pitchFamily="49" charset="-128"/>
              </a:rPr>
              <a:t>Aujourd’hui, pour respecter l’objectif sémantique, il faut utiliser du </a:t>
            </a:r>
            <a:r>
              <a:rPr lang="fr-FR" sz="2400" b="1" dirty="0"/>
              <a:t>JavaScript </a:t>
            </a:r>
            <a:r>
              <a:rPr lang="fr-FR" sz="2400" dirty="0">
                <a:ea typeface="MS Mincho" pitchFamily="49" charset="-128"/>
              </a:rPr>
              <a:t>discret. Plus aucun code </a:t>
            </a:r>
            <a:r>
              <a:rPr lang="fr-FR" sz="2400" b="1" dirty="0"/>
              <a:t>JavaScript</a:t>
            </a:r>
            <a:r>
              <a:rPr lang="fr-FR" sz="2400" dirty="0">
                <a:ea typeface="MS Mincho" pitchFamily="49" charset="-128"/>
              </a:rPr>
              <a:t> ne se trouve dans la page HTML. </a:t>
            </a:r>
          </a:p>
          <a:p>
            <a:pPr marL="0" indent="0" eaLnBrk="1" hangingPunct="1">
              <a:buFont typeface="Arial" charset="0"/>
              <a:buNone/>
              <a:tabLst>
                <a:tab pos="8439150" algn="r"/>
              </a:tabLst>
            </a:pPr>
            <a:endParaRPr lang="fr-FR" sz="2400" dirty="0">
              <a:ea typeface="MS Mincho" pitchFamily="49" charset="-128"/>
            </a:endParaRPr>
          </a:p>
          <a:p>
            <a:pPr marL="0" indent="0" eaLnBrk="1" hangingPunct="1">
              <a:buFont typeface="Arial" charset="0"/>
              <a:buNone/>
              <a:tabLst>
                <a:tab pos="8439150" algn="r"/>
              </a:tabLst>
            </a:pPr>
            <a:r>
              <a:rPr lang="fr-FR" sz="2400" dirty="0">
                <a:ea typeface="MS Mincho" pitchFamily="49" charset="-128"/>
              </a:rPr>
              <a:t>On n'utilise pas les gestionnaires des balises mais l'affectation des gestionnaires d'événements en </a:t>
            </a:r>
            <a:r>
              <a:rPr lang="fr-FR" sz="2400" b="1" dirty="0"/>
              <a:t>JavaScript </a:t>
            </a:r>
            <a:endParaRPr lang="fr-FR" sz="2400" dirty="0">
              <a:ea typeface="MS Mincho" pitchFamily="49" charset="-128"/>
            </a:endParaRPr>
          </a:p>
          <a:p>
            <a:pPr marL="0" indent="0" eaLnBrk="1" hangingPunct="1">
              <a:buFont typeface="Arial" charset="0"/>
              <a:buNone/>
              <a:tabLst>
                <a:tab pos="8439150" algn="r"/>
              </a:tabLst>
            </a:pPr>
            <a:endParaRPr lang="fr-FR" sz="2400" dirty="0">
              <a:ea typeface="MS Mincho" pitchFamily="49" charset="-128"/>
            </a:endParaRPr>
          </a:p>
          <a:p>
            <a:pPr lvl="1" eaLnBrk="1" hangingPunct="1">
              <a:tabLst>
                <a:tab pos="8439150" algn="r"/>
              </a:tabLst>
            </a:pPr>
            <a:r>
              <a:rPr lang="fr-FR" sz="2400" dirty="0">
                <a:ea typeface="MS Mincho" pitchFamily="49" charset="-128"/>
              </a:rPr>
              <a:t>Dans le JS : </a:t>
            </a:r>
            <a:r>
              <a:rPr lang="fr-FR" sz="2400" dirty="0">
                <a:solidFill>
                  <a:srgbClr val="009AD0"/>
                </a:solidFill>
                <a:ea typeface="MS Mincho" pitchFamily="49" charset="-128"/>
              </a:rPr>
              <a:t>document. </a:t>
            </a:r>
            <a:r>
              <a:rPr lang="fr-FR" sz="2400" dirty="0" err="1">
                <a:solidFill>
                  <a:srgbClr val="009AD0"/>
                </a:solidFill>
                <a:ea typeface="MS Mincho" pitchFamily="49" charset="-128"/>
              </a:rPr>
              <a:t>body.onload</a:t>
            </a:r>
            <a:r>
              <a:rPr lang="fr-FR" sz="2400" dirty="0">
                <a:solidFill>
                  <a:srgbClr val="009AD0"/>
                </a:solidFill>
                <a:ea typeface="MS Mincho" pitchFamily="49" charset="-128"/>
              </a:rPr>
              <a:t> = </a:t>
            </a:r>
            <a:r>
              <a:rPr lang="fr-FR" sz="2400" dirty="0" err="1">
                <a:solidFill>
                  <a:srgbClr val="009AD0"/>
                </a:solidFill>
                <a:ea typeface="MS Mincho" pitchFamily="49" charset="-128"/>
              </a:rPr>
              <a:t>function</a:t>
            </a:r>
            <a:r>
              <a:rPr lang="fr-FR" sz="2400" dirty="0">
                <a:solidFill>
                  <a:srgbClr val="009AD0"/>
                </a:solidFill>
                <a:ea typeface="MS Mincho" pitchFamily="49" charset="-128"/>
              </a:rPr>
              <a:t>() { </a:t>
            </a:r>
            <a:r>
              <a:rPr lang="fr-FR" sz="2400" dirty="0" err="1">
                <a:solidFill>
                  <a:srgbClr val="009AD0"/>
                </a:solidFill>
                <a:ea typeface="MS Mincho" pitchFamily="49" charset="-128"/>
              </a:rPr>
              <a:t>showMenu</a:t>
            </a:r>
            <a:r>
              <a:rPr lang="fr-FR" sz="2400" dirty="0">
                <a:solidFill>
                  <a:srgbClr val="009AD0"/>
                </a:solidFill>
                <a:ea typeface="MS Mincho" pitchFamily="49" charset="-128"/>
              </a:rPr>
              <a:t>();}</a:t>
            </a:r>
          </a:p>
          <a:p>
            <a:pPr lvl="1" eaLnBrk="1" hangingPunct="1">
              <a:tabLst>
                <a:tab pos="8439150" algn="r"/>
              </a:tabLst>
            </a:pPr>
            <a:endParaRPr lang="fr-FR" sz="2400" dirty="0">
              <a:solidFill>
                <a:srgbClr val="009AD0"/>
              </a:solidFill>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023E8ED-1C34-4BDD-9ABF-855EAAFF0C3D}" type="slidenum">
              <a:rPr lang="en-JM" smtClean="0">
                <a:solidFill>
                  <a:schemeClr val="bg1"/>
                </a:solidFill>
              </a:rPr>
              <a:pPr fontAlgn="base">
                <a:spcBef>
                  <a:spcPct val="0"/>
                </a:spcBef>
                <a:spcAft>
                  <a:spcPct val="0"/>
                </a:spcAft>
                <a:defRPr/>
              </a:pPr>
              <a:t>65</a:t>
            </a:fld>
            <a:endParaRPr lang="en-JM">
              <a:solidFill>
                <a:schemeClr val="bg1"/>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86019" name="Content Placeholder 2"/>
          <p:cNvSpPr>
            <a:spLocks noGrp="1"/>
          </p:cNvSpPr>
          <p:nvPr>
            <p:ph idx="1"/>
          </p:nvPr>
        </p:nvSpPr>
        <p:spPr/>
        <p:txBody>
          <a:bodyPr>
            <a:normAutofit/>
          </a:bodyPr>
          <a:lstStyle/>
          <a:p>
            <a:pPr marL="0" indent="0" eaLnBrk="1" hangingPunct="1">
              <a:buFont typeface="Arial" pitchFamily="34" charset="0"/>
              <a:buNone/>
              <a:tabLst>
                <a:tab pos="8439150" algn="r"/>
              </a:tabLst>
              <a:defRPr/>
            </a:pPr>
            <a:r>
              <a:rPr lang="fr-FR" sz="2000" b="1" u="sng" dirty="0">
                <a:ea typeface="MS Mincho" pitchFamily="49" charset="-128"/>
              </a:rPr>
              <a:t>Bonne pratique:</a:t>
            </a:r>
          </a:p>
          <a:p>
            <a:pPr marL="0" indent="0" eaLnBrk="1" hangingPunct="1">
              <a:buFont typeface="Arial" pitchFamily="34" charset="0"/>
              <a:buNone/>
              <a:tabLst>
                <a:tab pos="8439150" algn="r"/>
              </a:tabLst>
              <a:defRPr/>
            </a:pPr>
            <a:endParaRPr lang="fr-FR" sz="2000" dirty="0">
              <a:ea typeface="MS Mincho" pitchFamily="49" charset="-128"/>
            </a:endParaRPr>
          </a:p>
          <a:p>
            <a:pPr lvl="1" eaLnBrk="1" hangingPunct="1">
              <a:buFont typeface="Arial" pitchFamily="34" charset="0"/>
              <a:buChar char="–"/>
              <a:tabLst>
                <a:tab pos="8439150" algn="r"/>
              </a:tabLst>
              <a:defRPr/>
            </a:pPr>
            <a:r>
              <a:rPr lang="fr-FR" sz="2000" dirty="0">
                <a:ea typeface="MS Mincho" pitchFamily="49" charset="-128"/>
              </a:rPr>
              <a:t>Dans le </a:t>
            </a:r>
            <a:r>
              <a:rPr lang="fr-FR" sz="2000" b="1" dirty="0"/>
              <a:t>JavaScript </a:t>
            </a:r>
            <a:r>
              <a:rPr lang="fr-FR" sz="2000" dirty="0">
                <a:ea typeface="MS Mincho" pitchFamily="49" charset="-128"/>
              </a:rPr>
              <a:t>, pour MSIE6-, on utilise </a:t>
            </a:r>
            <a:r>
              <a:rPr lang="fr-FR" sz="2000" b="1" dirty="0" err="1">
                <a:ea typeface="MS Mincho" pitchFamily="49" charset="-128"/>
              </a:rPr>
              <a:t>attachEvent</a:t>
            </a:r>
            <a:r>
              <a:rPr lang="fr-FR" sz="2000" dirty="0">
                <a:ea typeface="MS Mincho" pitchFamily="49" charset="-128"/>
              </a:rPr>
              <a:t> :</a:t>
            </a:r>
            <a:br>
              <a:rPr lang="fr-FR" sz="2000" dirty="0">
                <a:ea typeface="MS Mincho" pitchFamily="49" charset="-128"/>
              </a:rPr>
            </a:br>
            <a:r>
              <a:rPr lang="fr-FR" sz="2000" dirty="0" err="1">
                <a:solidFill>
                  <a:srgbClr val="009AD0"/>
                </a:solidFill>
                <a:ea typeface="MS Mincho" pitchFamily="49" charset="-128"/>
              </a:rPr>
              <a:t>document.body</a:t>
            </a:r>
            <a:r>
              <a:rPr lang="fr-FR" sz="2000" b="1" dirty="0" err="1">
                <a:solidFill>
                  <a:srgbClr val="009AD0"/>
                </a:solidFill>
                <a:ea typeface="MS Mincho" pitchFamily="49" charset="-128"/>
              </a:rPr>
              <a:t>.attachEvent</a:t>
            </a:r>
            <a:r>
              <a:rPr lang="fr-FR" sz="2000" dirty="0">
                <a:solidFill>
                  <a:srgbClr val="009AD0"/>
                </a:solidFill>
                <a:ea typeface="MS Mincho" pitchFamily="49" charset="-128"/>
              </a:rPr>
              <a:t>( '</a:t>
            </a:r>
            <a:r>
              <a:rPr lang="fr-FR" sz="2000" dirty="0" err="1">
                <a:solidFill>
                  <a:srgbClr val="009AD0"/>
                </a:solidFill>
                <a:ea typeface="MS Mincho" pitchFamily="49" charset="-128"/>
              </a:rPr>
              <a:t>onload</a:t>
            </a:r>
            <a:r>
              <a:rPr lang="fr-FR" sz="2000" dirty="0">
                <a:solidFill>
                  <a:srgbClr val="009AD0"/>
                </a:solidFill>
                <a:ea typeface="MS Mincho" pitchFamily="49" charset="-128"/>
              </a:rPr>
              <a:t>', </a:t>
            </a:r>
            <a:r>
              <a:rPr lang="fr-FR" sz="2000" dirty="0" err="1">
                <a:solidFill>
                  <a:srgbClr val="009AD0"/>
                </a:solidFill>
                <a:ea typeface="MS Mincho" pitchFamily="49" charset="-128"/>
              </a:rPr>
              <a:t>showMenu</a:t>
            </a:r>
            <a:r>
              <a:rPr lang="fr-FR" sz="2000" dirty="0">
                <a:solidFill>
                  <a:srgbClr val="009AD0"/>
                </a:solidFill>
                <a:ea typeface="MS Mincho" pitchFamily="49" charset="-128"/>
              </a:rPr>
              <a:t>);</a:t>
            </a:r>
            <a:br>
              <a:rPr lang="fr-FR" sz="2000" dirty="0">
                <a:solidFill>
                  <a:srgbClr val="009AD0"/>
                </a:solidFill>
                <a:ea typeface="MS Mincho" pitchFamily="49" charset="-128"/>
              </a:rPr>
            </a:br>
            <a:endParaRPr lang="fr-FR" sz="2000" dirty="0">
              <a:solidFill>
                <a:srgbClr val="009AD0"/>
              </a:solidFill>
              <a:ea typeface="MS Mincho" pitchFamily="49" charset="-128"/>
            </a:endParaRPr>
          </a:p>
          <a:p>
            <a:pPr lvl="1" eaLnBrk="1" hangingPunct="1">
              <a:buFont typeface="Arial" pitchFamily="34" charset="0"/>
              <a:buChar char="–"/>
              <a:tabLst>
                <a:tab pos="8439150" algn="r"/>
              </a:tabLst>
              <a:defRPr/>
            </a:pPr>
            <a:r>
              <a:rPr lang="fr-FR" sz="2000" dirty="0">
                <a:ea typeface="MS Mincho" pitchFamily="49" charset="-128"/>
              </a:rPr>
              <a:t>Dans le </a:t>
            </a:r>
            <a:r>
              <a:rPr lang="fr-FR" sz="2000" b="1" dirty="0"/>
              <a:t>JavaScript </a:t>
            </a:r>
            <a:r>
              <a:rPr lang="fr-FR" sz="2000" dirty="0">
                <a:ea typeface="MS Mincho" pitchFamily="49" charset="-128"/>
              </a:rPr>
              <a:t>, pour les autres navigateurs, on utilise </a:t>
            </a:r>
            <a:r>
              <a:rPr lang="fr-FR" sz="2000" b="1" dirty="0" err="1">
                <a:ea typeface="MS Mincho" pitchFamily="49" charset="-128"/>
              </a:rPr>
              <a:t>addEventListener</a:t>
            </a:r>
            <a:r>
              <a:rPr lang="fr-FR" sz="2000" dirty="0">
                <a:ea typeface="MS Mincho" pitchFamily="49" charset="-128"/>
              </a:rPr>
              <a:t> :</a:t>
            </a:r>
            <a:br>
              <a:rPr lang="fr-FR" sz="2000" dirty="0">
                <a:ea typeface="MS Mincho" pitchFamily="49" charset="-128"/>
              </a:rPr>
            </a:br>
            <a:r>
              <a:rPr lang="fr-FR" sz="2000" dirty="0" err="1">
                <a:solidFill>
                  <a:srgbClr val="009AD0"/>
                </a:solidFill>
                <a:ea typeface="MS Mincho" pitchFamily="49" charset="-128"/>
              </a:rPr>
              <a:t>document.body</a:t>
            </a:r>
            <a:r>
              <a:rPr lang="fr-FR" sz="2000" b="1" dirty="0" err="1">
                <a:solidFill>
                  <a:srgbClr val="009AD0"/>
                </a:solidFill>
                <a:ea typeface="MS Mincho" pitchFamily="49" charset="-128"/>
              </a:rPr>
              <a:t>.addEventListener</a:t>
            </a:r>
            <a:r>
              <a:rPr lang="fr-FR" sz="2000" dirty="0">
                <a:solidFill>
                  <a:srgbClr val="009AD0"/>
                </a:solidFill>
                <a:ea typeface="MS Mincho" pitchFamily="49" charset="-128"/>
              </a:rPr>
              <a:t>( '</a:t>
            </a:r>
            <a:r>
              <a:rPr lang="fr-FR" sz="2000" dirty="0" err="1">
                <a:solidFill>
                  <a:srgbClr val="009AD0"/>
                </a:solidFill>
                <a:ea typeface="MS Mincho" pitchFamily="49" charset="-128"/>
              </a:rPr>
              <a:t>load</a:t>
            </a:r>
            <a:r>
              <a:rPr lang="fr-FR" sz="2000" dirty="0">
                <a:solidFill>
                  <a:srgbClr val="009AD0"/>
                </a:solidFill>
                <a:ea typeface="MS Mincho" pitchFamily="49" charset="-128"/>
              </a:rPr>
              <a:t>', </a:t>
            </a:r>
            <a:r>
              <a:rPr lang="fr-FR" sz="2000" dirty="0" err="1">
                <a:solidFill>
                  <a:srgbClr val="009AD0"/>
                </a:solidFill>
                <a:ea typeface="MS Mincho" pitchFamily="49" charset="-128"/>
              </a:rPr>
              <a:t>showMenu</a:t>
            </a:r>
            <a:r>
              <a:rPr lang="fr-FR" sz="2000" dirty="0">
                <a:solidFill>
                  <a:srgbClr val="009AD0"/>
                </a:solidFill>
                <a:ea typeface="MS Mincho" pitchFamily="49" charset="-128"/>
              </a:rPr>
              <a:t>, false);</a:t>
            </a:r>
            <a:br>
              <a:rPr lang="fr-FR" sz="2000" dirty="0">
                <a:solidFill>
                  <a:srgbClr val="009AD0"/>
                </a:solidFill>
                <a:ea typeface="MS Mincho" pitchFamily="49" charset="-128"/>
              </a:rPr>
            </a:br>
            <a:endParaRPr lang="fr-FR" sz="2000" dirty="0">
              <a:solidFill>
                <a:srgbClr val="009AD0"/>
              </a:solidFill>
              <a:ea typeface="MS Mincho" pitchFamily="49" charset="-128"/>
            </a:endParaRPr>
          </a:p>
          <a:p>
            <a:pPr marL="457200" lvl="1" indent="0" eaLnBrk="1" hangingPunct="1">
              <a:buFont typeface="Arial" pitchFamily="34" charset="0"/>
              <a:buNone/>
              <a:tabLst>
                <a:tab pos="8439150" algn="r"/>
              </a:tabLst>
              <a:defRPr/>
            </a:pPr>
            <a:r>
              <a:rPr lang="fr-FR" sz="2000" u="sng" dirty="0">
                <a:ea typeface="MS Mincho" pitchFamily="49" charset="-128"/>
              </a:rPr>
              <a:t>Remarque :</a:t>
            </a:r>
            <a:r>
              <a:rPr lang="fr-FR" sz="2000" dirty="0">
                <a:ea typeface="MS Mincho" pitchFamily="49" charset="-128"/>
              </a:rPr>
              <a:t> il faut s'assurer que les objets HTML sont bien chargés avant de leur affecter des événements. Pour cela on ne lance les initialisations d'événements qu'après chargement de la page (événement </a:t>
            </a:r>
            <a:r>
              <a:rPr lang="fr-FR" sz="2000" dirty="0" err="1">
                <a:ea typeface="MS Mincho" pitchFamily="49" charset="-128"/>
              </a:rPr>
              <a:t>load</a:t>
            </a:r>
            <a:r>
              <a:rPr lang="fr-FR" sz="2000" dirty="0">
                <a:ea typeface="MS Mincho" pitchFamily="49" charset="-128"/>
              </a:rPr>
              <a:t> du body cf. code ci-dessous).</a:t>
            </a:r>
            <a:br>
              <a:rPr lang="fr-FR" sz="2000" dirty="0">
                <a:ea typeface="MS Mincho" pitchFamily="49" charset="-128"/>
              </a:rPr>
            </a:br>
            <a:endParaRPr lang="fr-FR" sz="2000" dirty="0">
              <a:ea typeface="MS Mincho" pitchFamily="49" charset="-128"/>
            </a:endParaRPr>
          </a:p>
          <a:p>
            <a:pPr marL="457200" lvl="1" indent="0" eaLnBrk="1" hangingPunct="1">
              <a:buFont typeface="Arial" pitchFamily="34" charset="0"/>
              <a:buNone/>
              <a:tabLst>
                <a:tab pos="8439150" algn="r"/>
              </a:tabLst>
              <a:defRPr/>
            </a:pPr>
            <a:r>
              <a:rPr lang="fr-FR" sz="2000" u="sng" dirty="0">
                <a:ea typeface="MS Mincho" pitchFamily="49" charset="-128"/>
              </a:rPr>
              <a:t>Remarque :</a:t>
            </a:r>
            <a:r>
              <a:rPr lang="fr-FR" sz="2000" dirty="0">
                <a:ea typeface="MS Mincho" pitchFamily="49" charset="-128"/>
              </a:rPr>
              <a:t> on détruit les écouteurs sur événement avec </a:t>
            </a:r>
            <a:r>
              <a:rPr lang="fr-FR" sz="2000" b="1" dirty="0" err="1">
                <a:solidFill>
                  <a:srgbClr val="009AD0"/>
                </a:solidFill>
                <a:ea typeface="MS Mincho" pitchFamily="49" charset="-128"/>
              </a:rPr>
              <a:t>detachEvent</a:t>
            </a:r>
            <a:r>
              <a:rPr lang="fr-FR" sz="2000" dirty="0">
                <a:solidFill>
                  <a:srgbClr val="009AD0"/>
                </a:solidFill>
                <a:ea typeface="MS Mincho" pitchFamily="49" charset="-128"/>
              </a:rPr>
              <a:t> </a:t>
            </a:r>
            <a:r>
              <a:rPr lang="fr-FR" sz="2000" dirty="0">
                <a:ea typeface="MS Mincho" pitchFamily="49" charset="-128"/>
              </a:rPr>
              <a:t>et </a:t>
            </a:r>
            <a:r>
              <a:rPr lang="fr-FR" sz="2000" b="1" dirty="0" err="1">
                <a:solidFill>
                  <a:srgbClr val="009AD0"/>
                </a:solidFill>
                <a:ea typeface="MS Mincho" pitchFamily="49" charset="-128"/>
              </a:rPr>
              <a:t>removeEventListener</a:t>
            </a:r>
            <a:endParaRPr lang="fr-FR" sz="2000" b="1" dirty="0">
              <a:solidFill>
                <a:srgbClr val="009AD0"/>
              </a:solidFill>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B798375-BACD-4D67-8290-BCDFCF670686}" type="slidenum">
              <a:rPr lang="en-JM" smtClean="0">
                <a:solidFill>
                  <a:schemeClr val="bg1"/>
                </a:solidFill>
              </a:rPr>
              <a:pPr fontAlgn="base">
                <a:spcBef>
                  <a:spcPct val="0"/>
                </a:spcBef>
                <a:spcAft>
                  <a:spcPct val="0"/>
                </a:spcAft>
                <a:defRPr/>
              </a:pPr>
              <a:t>66</a:t>
            </a:fld>
            <a:endParaRPr lang="en-JM">
              <a:solidFill>
                <a:schemeClr val="bg1"/>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A65741-2DF7-46A4-9EC0-0523040AF798}"/>
              </a:ext>
            </a:extLst>
          </p:cNvPr>
          <p:cNvSpPr>
            <a:spLocks noGrp="1"/>
          </p:cNvSpPr>
          <p:nvPr>
            <p:ph type="title"/>
          </p:nvPr>
        </p:nvSpPr>
        <p:spPr/>
        <p:txBody>
          <a:bodyPr/>
          <a:lstStyle/>
          <a:p>
            <a:r>
              <a:rPr lang="fr-FR" dirty="0"/>
              <a:t>Javascript es5</a:t>
            </a:r>
          </a:p>
        </p:txBody>
      </p:sp>
      <p:sp>
        <p:nvSpPr>
          <p:cNvPr id="3" name="Espace réservé du contenu 2">
            <a:extLst>
              <a:ext uri="{FF2B5EF4-FFF2-40B4-BE49-F238E27FC236}">
                <a16:creationId xmlns:a16="http://schemas.microsoft.com/office/drawing/2014/main" id="{528E2BE2-FC4A-4630-B2D5-76C9A600B3A9}"/>
              </a:ext>
            </a:extLst>
          </p:cNvPr>
          <p:cNvSpPr>
            <a:spLocks noGrp="1"/>
          </p:cNvSpPr>
          <p:nvPr>
            <p:ph idx="1"/>
          </p:nvPr>
        </p:nvSpPr>
        <p:spPr/>
        <p:txBody>
          <a:bodyPr/>
          <a:lstStyle/>
          <a:p>
            <a:r>
              <a:rPr lang="fr-FR" dirty="0"/>
              <a:t>Les fonctions auto-exécutées.</a:t>
            </a:r>
          </a:p>
          <a:p>
            <a:pPr lvl="7"/>
            <a:r>
              <a:rPr lang="fr-FR" dirty="0"/>
              <a:t>Self-executed.js</a:t>
            </a:r>
          </a:p>
          <a:p>
            <a:pPr marL="396875" lvl="7" indent="0">
              <a:buNone/>
            </a:pPr>
            <a:r>
              <a:rPr lang="fr-FR" sz="2800" b="1" dirty="0">
                <a:solidFill>
                  <a:srgbClr val="ABB2BF"/>
                </a:solidFill>
                <a:effectLst/>
                <a:latin typeface="Consolas" panose="020B0609020204030204" pitchFamily="49" charset="0"/>
              </a:rPr>
              <a:t>(</a:t>
            </a:r>
            <a:r>
              <a:rPr lang="fr-FR" b="0" i="1" dirty="0">
                <a:solidFill>
                  <a:srgbClr val="C678DD"/>
                </a:solidFill>
                <a:effectLst/>
                <a:latin typeface="Consolas" panose="020B0609020204030204" pitchFamily="49" charset="0"/>
              </a:rPr>
              <a:t>function</a:t>
            </a:r>
            <a:r>
              <a:rPr lang="fr-FR" b="0" i="1" dirty="0">
                <a:solidFill>
                  <a:srgbClr val="ABB2BF"/>
                </a:solidFill>
                <a:effectLst/>
                <a:latin typeface="Consolas" panose="020B0609020204030204" pitchFamily="49" charset="0"/>
              </a:rPr>
              <a:t>(arg1){...}</a:t>
            </a:r>
            <a:r>
              <a:rPr lang="fr-FR" sz="2800" b="1" dirty="0">
                <a:solidFill>
                  <a:srgbClr val="ABB2BF"/>
                </a:solidFill>
                <a:effectLst/>
                <a:latin typeface="Consolas" panose="020B0609020204030204" pitchFamily="49" charset="0"/>
              </a:rPr>
              <a:t>)("value")</a:t>
            </a:r>
            <a:r>
              <a:rPr lang="fr-FR" b="0" dirty="0">
                <a:solidFill>
                  <a:srgbClr val="ABB2BF"/>
                </a:solidFill>
                <a:effectLst/>
                <a:latin typeface="Consolas" panose="020B0609020204030204" pitchFamily="49" charset="0"/>
              </a:rPr>
              <a:t>;</a:t>
            </a:r>
          </a:p>
          <a:p>
            <a:pPr lvl="8"/>
            <a:r>
              <a:rPr lang="fr-FR" dirty="0"/>
              <a:t>Limite la portée et l’</a:t>
            </a:r>
            <a:r>
              <a:rPr lang="fr-FR" dirty="0" err="1"/>
              <a:t>acces</a:t>
            </a:r>
            <a:r>
              <a:rPr lang="fr-FR" dirty="0"/>
              <a:t> post exécution</a:t>
            </a:r>
          </a:p>
          <a:p>
            <a:endParaRPr lang="fr-FR" dirty="0"/>
          </a:p>
        </p:txBody>
      </p:sp>
    </p:spTree>
    <p:extLst>
      <p:ext uri="{BB962C8B-B14F-4D97-AF65-F5344CB8AC3E}">
        <p14:creationId xmlns:p14="http://schemas.microsoft.com/office/powerpoint/2010/main" val="34071697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C5154BD-564F-4B1E-AC3C-5058804812BB}"/>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235C1011-9ABD-4958-9645-63EA5C496106}"/>
              </a:ext>
            </a:extLst>
          </p:cNvPr>
          <p:cNvSpPr>
            <a:spLocks noGrp="1"/>
          </p:cNvSpPr>
          <p:nvPr>
            <p:ph idx="1"/>
          </p:nvPr>
        </p:nvSpPr>
        <p:spPr/>
        <p:txBody>
          <a:bodyPr>
            <a:normAutofit fontScale="92500" lnSpcReduction="20000"/>
          </a:bodyPr>
          <a:lstStyle/>
          <a:p>
            <a:pPr lvl="1"/>
            <a:r>
              <a:rPr lang="fr-FR" dirty="0"/>
              <a:t>Les méthodes de création dynamique d'objets.</a:t>
            </a:r>
          </a:p>
          <a:p>
            <a:pPr lvl="1"/>
            <a:endParaRPr lang="fr-FR" dirty="0"/>
          </a:p>
          <a:p>
            <a:pPr lvl="1"/>
            <a:r>
              <a:rPr lang="fr-FR" dirty="0"/>
              <a:t>Phases des événements capture, </a:t>
            </a:r>
            <a:r>
              <a:rPr lang="fr-FR" dirty="0" err="1"/>
              <a:t>capturing</a:t>
            </a:r>
            <a:r>
              <a:rPr lang="fr-FR" dirty="0"/>
              <a:t>, Bubble.</a:t>
            </a:r>
          </a:p>
          <a:p>
            <a:pPr lvl="1"/>
            <a:endParaRPr lang="fr-FR" dirty="0"/>
          </a:p>
          <a:p>
            <a:pPr lvl="1"/>
            <a:r>
              <a:rPr lang="fr-FR" dirty="0"/>
              <a:t>La gestion des événements. Les objets de type Event.</a:t>
            </a:r>
          </a:p>
          <a:p>
            <a:pPr lvl="1"/>
            <a:endParaRPr lang="fr-FR" dirty="0"/>
          </a:p>
          <a:p>
            <a:pPr lvl="1"/>
            <a:r>
              <a:rPr lang="fr-FR" dirty="0"/>
              <a:t>Structure de données XML et JSON</a:t>
            </a:r>
          </a:p>
          <a:p>
            <a:pPr lvl="1"/>
            <a:endParaRPr lang="fr-FR" dirty="0"/>
          </a:p>
          <a:p>
            <a:pPr lvl="1"/>
            <a:r>
              <a:rPr lang="fr-FR" dirty="0"/>
              <a:t>Les méthodes avancées en ES5.</a:t>
            </a:r>
          </a:p>
          <a:p>
            <a:endParaRPr lang="fr-FR" dirty="0"/>
          </a:p>
        </p:txBody>
      </p:sp>
    </p:spTree>
    <p:extLst>
      <p:ext uri="{BB962C8B-B14F-4D97-AF65-F5344CB8AC3E}">
        <p14:creationId xmlns:p14="http://schemas.microsoft.com/office/powerpoint/2010/main" val="324195045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79E9DD4-9D74-4471-BD5E-3DFABB8D1E69}"/>
              </a:ext>
            </a:extLst>
          </p:cNvPr>
          <p:cNvSpPr>
            <a:spLocks noGrp="1"/>
          </p:cNvSpPr>
          <p:nvPr>
            <p:ph type="title"/>
          </p:nvPr>
        </p:nvSpPr>
        <p:spPr/>
        <p:txBody>
          <a:bodyPr/>
          <a:lstStyle/>
          <a:p>
            <a:r>
              <a:rPr lang="fr-FR" dirty="0"/>
              <a:t>Framework jQuery</a:t>
            </a:r>
          </a:p>
        </p:txBody>
      </p:sp>
      <p:sp>
        <p:nvSpPr>
          <p:cNvPr id="5" name="Espace réservé du texte 4">
            <a:extLst>
              <a:ext uri="{FF2B5EF4-FFF2-40B4-BE49-F238E27FC236}">
                <a16:creationId xmlns:a16="http://schemas.microsoft.com/office/drawing/2014/main" id="{B085551C-0D44-4F89-A1A4-1F238566A791}"/>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490610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900" dirty="0"/>
              <a:t>(linux </a:t>
            </a:r>
            <a:r>
              <a:rPr lang="fr-FR" sz="900" dirty="0" err="1"/>
              <a:t>osx</a:t>
            </a:r>
            <a:r>
              <a:rPr lang="fr-FR" sz="900" dirty="0"/>
              <a:t> </a:t>
            </a:r>
            <a:r>
              <a:rPr lang="fr-FR" sz="900" dirty="0" err="1"/>
              <a:t>win</a:t>
            </a:r>
            <a:r>
              <a:rPr lang="fr-FR" sz="9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5161364" y="4125520"/>
            <a:ext cx="2357454" cy="1471706"/>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4679157" y="1714489"/>
            <a:ext cx="1660934" cy="407054"/>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2696754" y="1714489"/>
            <a:ext cx="1768090" cy="418763"/>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1625184" y="2902744"/>
            <a:ext cx="2446810" cy="47267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4964852" y="3224215"/>
            <a:ext cx="2446810" cy="47267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3768324" y="3429001"/>
            <a:ext cx="609469" cy="322660"/>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7197348" y="3696894"/>
            <a:ext cx="609469" cy="322660"/>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3087230" y="4018365"/>
            <a:ext cx="1270457" cy="166091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464447" y="4179099"/>
            <a:ext cx="1996676" cy="1489875"/>
          </a:xfrm>
          <a:prstGeom prst="rect">
            <a:avLst/>
          </a:prstGeom>
          <a:noFill/>
        </p:spPr>
      </p:pic>
      <p:sp>
        <p:nvSpPr>
          <p:cNvPr id="12" name="Rectangle 11">
            <a:extLst>
              <a:ext uri="{FF2B5EF4-FFF2-40B4-BE49-F238E27FC236}">
                <a16:creationId xmlns:a16="http://schemas.microsoft.com/office/drawing/2014/main" id="{F0080845-9793-4505-9EA5-C54058F1B9D0}"/>
              </a:ext>
            </a:extLst>
          </p:cNvPr>
          <p:cNvSpPr/>
          <p:nvPr/>
        </p:nvSpPr>
        <p:spPr>
          <a:xfrm>
            <a:off x="1544855" y="2902743"/>
            <a:ext cx="931244" cy="5798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Tree>
    <p:extLst>
      <p:ext uri="{BB962C8B-B14F-4D97-AF65-F5344CB8AC3E}">
        <p14:creationId xmlns:p14="http://schemas.microsoft.com/office/powerpoint/2010/main" val="8492104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5FB4D6-9C1C-42C8-BAC6-79CD2C7D65A1}"/>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F51C721D-DEBB-4DEE-9433-68008753A1CE}"/>
              </a:ext>
            </a:extLst>
          </p:cNvPr>
          <p:cNvSpPr>
            <a:spLocks noGrp="1"/>
          </p:cNvSpPr>
          <p:nvPr>
            <p:ph idx="1"/>
          </p:nvPr>
        </p:nvSpPr>
        <p:spPr/>
        <p:txBody>
          <a:bodyPr/>
          <a:lstStyle/>
          <a:p>
            <a:r>
              <a:rPr lang="fr-FR" dirty="0"/>
              <a:t>Fonctionnement et intégration.</a:t>
            </a:r>
          </a:p>
          <a:p>
            <a:r>
              <a:rPr lang="fr-FR" dirty="0"/>
              <a:t>Gestion et délégation des événements.</a:t>
            </a:r>
          </a:p>
          <a:p>
            <a:r>
              <a:rPr lang="fr-FR" dirty="0"/>
              <a:t>jQuery pour des échanges Ajax, gestion des formulaires.</a:t>
            </a:r>
          </a:p>
          <a:p>
            <a:endParaRPr lang="fr-FR" dirty="0"/>
          </a:p>
        </p:txBody>
      </p:sp>
    </p:spTree>
    <p:extLst>
      <p:ext uri="{BB962C8B-B14F-4D97-AF65-F5344CB8AC3E}">
        <p14:creationId xmlns:p14="http://schemas.microsoft.com/office/powerpoint/2010/main" val="38110872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36D47B9-C70C-489B-B201-7B8AFD0518BF}"/>
              </a:ext>
            </a:extLst>
          </p:cNvPr>
          <p:cNvSpPr>
            <a:spLocks noGrp="1"/>
          </p:cNvSpPr>
          <p:nvPr>
            <p:ph type="title"/>
          </p:nvPr>
        </p:nvSpPr>
        <p:spPr/>
        <p:txBody>
          <a:bodyPr/>
          <a:lstStyle/>
          <a:p>
            <a:r>
              <a:rPr lang="fr-FR" dirty="0"/>
              <a:t>jQuery</a:t>
            </a:r>
          </a:p>
        </p:txBody>
      </p:sp>
      <p:sp>
        <p:nvSpPr>
          <p:cNvPr id="5" name="Espace réservé du contenu 4">
            <a:extLst>
              <a:ext uri="{FF2B5EF4-FFF2-40B4-BE49-F238E27FC236}">
                <a16:creationId xmlns:a16="http://schemas.microsoft.com/office/drawing/2014/main" id="{D29BA349-D35E-4B1B-9B51-693D0B013F4E}"/>
              </a:ext>
            </a:extLst>
          </p:cNvPr>
          <p:cNvSpPr>
            <a:spLocks noGrp="1"/>
          </p:cNvSpPr>
          <p:nvPr>
            <p:ph idx="1"/>
          </p:nvPr>
        </p:nvSpPr>
        <p:spPr>
          <a:xfrm>
            <a:off x="285720" y="1124744"/>
            <a:ext cx="8572560" cy="5286412"/>
          </a:xfrm>
        </p:spPr>
        <p:txBody>
          <a:bodyPr/>
          <a:lstStyle/>
          <a:p>
            <a:r>
              <a:rPr lang="fr-FR" dirty="0"/>
              <a:t>Jquery développé par </a:t>
            </a:r>
            <a:r>
              <a:rPr lang="fr-FR" b="1" dirty="0" err="1"/>
              <a:t>john</a:t>
            </a:r>
            <a:r>
              <a:rPr lang="fr-FR" b="1" dirty="0"/>
              <a:t> </a:t>
            </a:r>
            <a:r>
              <a:rPr lang="fr-FR" b="1" dirty="0" err="1"/>
              <a:t>Resing</a:t>
            </a:r>
            <a:r>
              <a:rPr lang="fr-FR" b="1" dirty="0"/>
              <a:t> </a:t>
            </a:r>
            <a:endParaRPr lang="fr-FR" dirty="0"/>
          </a:p>
          <a:p>
            <a:pPr lvl="1"/>
            <a:r>
              <a:rPr lang="fr-FR" dirty="0"/>
              <a:t>Maintenu par jQuery team</a:t>
            </a:r>
          </a:p>
          <a:p>
            <a:pPr lvl="1"/>
            <a:endParaRPr lang="fr-FR" dirty="0"/>
          </a:p>
          <a:p>
            <a:r>
              <a:rPr lang="fr-FR" dirty="0"/>
              <a:t>Permet d’écrire moins de code pour plus d’actions javascript</a:t>
            </a:r>
          </a:p>
          <a:p>
            <a:pPr lvl="2"/>
            <a:r>
              <a:rPr lang="fr-FR" dirty="0"/>
              <a:t>Permet une meilleur interaction</a:t>
            </a:r>
          </a:p>
          <a:p>
            <a:pPr lvl="3"/>
            <a:r>
              <a:rPr lang="fr-FR" dirty="0"/>
              <a:t>Ergonomie</a:t>
            </a:r>
          </a:p>
          <a:p>
            <a:pPr lvl="3"/>
            <a:r>
              <a:rPr lang="fr-FR" dirty="0"/>
              <a:t>Dynamisation</a:t>
            </a:r>
          </a:p>
          <a:p>
            <a:pPr lvl="2"/>
            <a:r>
              <a:rPr lang="fr-FR" dirty="0"/>
              <a:t>Moins de code = moins de maintient  </a:t>
            </a:r>
          </a:p>
          <a:p>
            <a:pPr lvl="2"/>
            <a:endParaRPr lang="fr-FR" dirty="0"/>
          </a:p>
        </p:txBody>
      </p:sp>
    </p:spTree>
    <p:extLst>
      <p:ext uri="{BB962C8B-B14F-4D97-AF65-F5344CB8AC3E}">
        <p14:creationId xmlns:p14="http://schemas.microsoft.com/office/powerpoint/2010/main" val="380046200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70A5CC-8F88-48D1-A0F4-F53C1743734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5180FA79-323F-405B-BB14-B80249F92023}"/>
              </a:ext>
            </a:extLst>
          </p:cNvPr>
          <p:cNvSpPr>
            <a:spLocks noGrp="1"/>
          </p:cNvSpPr>
          <p:nvPr>
            <p:ph idx="1"/>
          </p:nvPr>
        </p:nvSpPr>
        <p:spPr/>
        <p:txBody>
          <a:bodyPr/>
          <a:lstStyle/>
          <a:p>
            <a:r>
              <a:rPr lang="fr-FR" dirty="0"/>
              <a:t>jQuery fournit un ensemble d’actions.</a:t>
            </a:r>
          </a:p>
          <a:p>
            <a:pPr lvl="2"/>
            <a:r>
              <a:rPr lang="fr-FR" dirty="0"/>
              <a:t>Manipulation DOM</a:t>
            </a:r>
          </a:p>
          <a:p>
            <a:pPr lvl="3"/>
            <a:r>
              <a:rPr lang="fr-FR" dirty="0" err="1"/>
              <a:t>Selection</a:t>
            </a:r>
            <a:r>
              <a:rPr lang="fr-FR" dirty="0"/>
              <a:t> , ajout, suppression, …</a:t>
            </a:r>
          </a:p>
          <a:p>
            <a:pPr lvl="2"/>
            <a:endParaRPr lang="fr-FR" dirty="0"/>
          </a:p>
          <a:p>
            <a:pPr lvl="2"/>
            <a:r>
              <a:rPr lang="fr-FR" dirty="0"/>
              <a:t>Gestion des events</a:t>
            </a:r>
          </a:p>
          <a:p>
            <a:pPr lvl="3"/>
            <a:r>
              <a:rPr lang="fr-FR" dirty="0"/>
              <a:t>Async avec les callbacks</a:t>
            </a:r>
          </a:p>
          <a:p>
            <a:pPr lvl="2"/>
            <a:endParaRPr lang="fr-FR" dirty="0"/>
          </a:p>
          <a:p>
            <a:pPr lvl="2"/>
            <a:r>
              <a:rPr lang="fr-FR" dirty="0"/>
              <a:t>Animations &amp; style css</a:t>
            </a:r>
          </a:p>
          <a:p>
            <a:pPr lvl="3"/>
            <a:r>
              <a:rPr lang="fr-FR" dirty="0"/>
              <a:t>Slide, up down, …</a:t>
            </a:r>
          </a:p>
          <a:p>
            <a:pPr lvl="2"/>
            <a:endParaRPr lang="fr-FR" dirty="0"/>
          </a:p>
          <a:p>
            <a:pPr lvl="2"/>
            <a:r>
              <a:rPr lang="fr-FR" dirty="0"/>
              <a:t>Interactions serveur</a:t>
            </a:r>
          </a:p>
          <a:p>
            <a:pPr lvl="3"/>
            <a:r>
              <a:rPr lang="fr-FR" dirty="0"/>
              <a:t>XHR simplifié</a:t>
            </a:r>
          </a:p>
        </p:txBody>
      </p:sp>
    </p:spTree>
    <p:extLst>
      <p:ext uri="{BB962C8B-B14F-4D97-AF65-F5344CB8AC3E}">
        <p14:creationId xmlns:p14="http://schemas.microsoft.com/office/powerpoint/2010/main" val="18341852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CA326D-0EB0-4B4F-9FF6-CDFFCC9F26F9}"/>
              </a:ext>
            </a:extLst>
          </p:cNvPr>
          <p:cNvSpPr>
            <a:spLocks noGrp="1"/>
          </p:cNvSpPr>
          <p:nvPr>
            <p:ph type="title"/>
          </p:nvPr>
        </p:nvSpPr>
        <p:spPr/>
        <p:txBody>
          <a:bodyPr/>
          <a:lstStyle/>
          <a:p>
            <a:r>
              <a:rPr lang="fr-FR" dirty="0"/>
              <a:t>Intégration</a:t>
            </a:r>
          </a:p>
        </p:txBody>
      </p:sp>
      <p:sp>
        <p:nvSpPr>
          <p:cNvPr id="3" name="Espace réservé du contenu 2">
            <a:extLst>
              <a:ext uri="{FF2B5EF4-FFF2-40B4-BE49-F238E27FC236}">
                <a16:creationId xmlns:a16="http://schemas.microsoft.com/office/drawing/2014/main" id="{CE08B479-8F6D-40C7-B1CD-5550B34DE442}"/>
              </a:ext>
            </a:extLst>
          </p:cNvPr>
          <p:cNvSpPr>
            <a:spLocks noGrp="1"/>
          </p:cNvSpPr>
          <p:nvPr>
            <p:ph idx="1"/>
          </p:nvPr>
        </p:nvSpPr>
        <p:spPr/>
        <p:txBody>
          <a:bodyPr/>
          <a:lstStyle/>
          <a:p>
            <a:r>
              <a:rPr lang="fr-FR" dirty="0"/>
              <a:t>Pour intégrer jQuery dans une appli :</a:t>
            </a:r>
          </a:p>
          <a:p>
            <a:pPr lvl="1"/>
            <a:r>
              <a:rPr lang="fr-FR" dirty="0"/>
              <a:t>Il suffit d’importer le script</a:t>
            </a:r>
          </a:p>
          <a:p>
            <a:pPr lvl="1"/>
            <a:endParaRPr lang="fr-FR" dirty="0"/>
          </a:p>
          <a:p>
            <a:pPr marL="90488" lvl="2" indent="0" algn="ctr">
              <a:buNone/>
            </a:pPr>
            <a:r>
              <a:rPr lang="fr-FR" sz="2000" b="0" dirty="0">
                <a:solidFill>
                  <a:srgbClr val="ABB2BF"/>
                </a:solidFill>
                <a:effectLst/>
                <a:latin typeface="Consolas" panose="020B0609020204030204" pitchFamily="49" charset="0"/>
              </a:rPr>
              <a:t>&lt;</a:t>
            </a:r>
            <a:r>
              <a:rPr lang="fr-FR" sz="2000" b="0" dirty="0">
                <a:solidFill>
                  <a:srgbClr val="E06C75"/>
                </a:solidFill>
                <a:effectLst/>
                <a:latin typeface="Consolas" panose="020B0609020204030204" pitchFamily="49" charset="0"/>
              </a:rPr>
              <a:t>script</a:t>
            </a:r>
            <a:r>
              <a:rPr lang="fr-FR" sz="2000" b="0" dirty="0">
                <a:solidFill>
                  <a:srgbClr val="ABB2BF"/>
                </a:solidFill>
                <a:effectLst/>
                <a:latin typeface="Consolas" panose="020B0609020204030204" pitchFamily="49" charset="0"/>
              </a:rPr>
              <a:t> </a:t>
            </a:r>
            <a:r>
              <a:rPr lang="fr-FR" sz="2000" b="0" dirty="0">
                <a:solidFill>
                  <a:srgbClr val="D19A66"/>
                </a:solidFill>
                <a:effectLst/>
                <a:latin typeface="Consolas" panose="020B0609020204030204" pitchFamily="49" charset="0"/>
              </a:rPr>
              <a:t>src</a:t>
            </a:r>
            <a:r>
              <a:rPr lang="fr-FR" sz="2000" b="0" dirty="0">
                <a:solidFill>
                  <a:srgbClr val="ABB2BF"/>
                </a:solidFill>
                <a:effectLst/>
                <a:latin typeface="Consolas" panose="020B0609020204030204" pitchFamily="49" charset="0"/>
              </a:rPr>
              <a:t>=</a:t>
            </a:r>
            <a:r>
              <a:rPr lang="fr-FR" sz="2000" b="0" dirty="0">
                <a:solidFill>
                  <a:srgbClr val="98C379"/>
                </a:solidFill>
                <a:effectLst/>
                <a:latin typeface="Consolas" panose="020B0609020204030204" pitchFamily="49" charset="0"/>
              </a:rPr>
              <a:t>"//code.jquery.com/jquery.js"</a:t>
            </a:r>
            <a:r>
              <a:rPr lang="fr-FR" sz="2000" b="0" dirty="0">
                <a:solidFill>
                  <a:srgbClr val="ABB2BF"/>
                </a:solidFill>
                <a:effectLst/>
                <a:latin typeface="Consolas" panose="020B0609020204030204" pitchFamily="49" charset="0"/>
              </a:rPr>
              <a:t>&gt;&lt;/</a:t>
            </a:r>
            <a:r>
              <a:rPr lang="fr-FR" sz="2000" b="0" dirty="0">
                <a:solidFill>
                  <a:srgbClr val="E06C75"/>
                </a:solidFill>
                <a:effectLst/>
                <a:latin typeface="Consolas" panose="020B0609020204030204" pitchFamily="49" charset="0"/>
              </a:rPr>
              <a:t>script</a:t>
            </a:r>
            <a:r>
              <a:rPr lang="fr-FR" sz="2000" b="0" dirty="0">
                <a:solidFill>
                  <a:srgbClr val="ABB2BF"/>
                </a:solidFill>
                <a:effectLst/>
                <a:latin typeface="Consolas" panose="020B0609020204030204" pitchFamily="49" charset="0"/>
              </a:rPr>
              <a:t>&gt;</a:t>
            </a:r>
            <a:endParaRPr lang="fr-FR" b="0" dirty="0">
              <a:solidFill>
                <a:srgbClr val="ABB2BF"/>
              </a:solidFill>
              <a:effectLst/>
              <a:latin typeface="Consolas" panose="020B0609020204030204" pitchFamily="49" charset="0"/>
            </a:endParaRPr>
          </a:p>
          <a:p>
            <a:pPr marL="457200" lvl="1" indent="0">
              <a:buNone/>
            </a:pPr>
            <a:endParaRPr lang="fr-FR" dirty="0"/>
          </a:p>
          <a:p>
            <a:pPr lvl="2"/>
            <a:r>
              <a:rPr lang="fr-FR" dirty="0"/>
              <a:t>Soit par CDN</a:t>
            </a:r>
          </a:p>
          <a:p>
            <a:pPr lvl="3"/>
            <a:r>
              <a:rPr lang="fr-FR" sz="2800" b="1" dirty="0"/>
              <a:t>C</a:t>
            </a:r>
            <a:r>
              <a:rPr lang="fr-FR" dirty="0"/>
              <a:t>ontent </a:t>
            </a:r>
            <a:r>
              <a:rPr lang="fr-FR" sz="2800" b="1" dirty="0"/>
              <a:t>D</a:t>
            </a:r>
            <a:r>
              <a:rPr lang="fr-FR" dirty="0"/>
              <a:t>elivery </a:t>
            </a:r>
            <a:r>
              <a:rPr lang="fr-FR" sz="2800" b="1" dirty="0"/>
              <a:t>N</a:t>
            </a:r>
            <a:r>
              <a:rPr lang="fr-FR" dirty="0"/>
              <a:t>etwork</a:t>
            </a:r>
          </a:p>
          <a:p>
            <a:pPr lvl="2"/>
            <a:endParaRPr lang="fr-FR" dirty="0"/>
          </a:p>
          <a:p>
            <a:pPr lvl="2"/>
            <a:r>
              <a:rPr lang="fr-FR" dirty="0"/>
              <a:t>Soit par son propre serveur</a:t>
            </a:r>
          </a:p>
        </p:txBody>
      </p:sp>
    </p:spTree>
    <p:extLst>
      <p:ext uri="{BB962C8B-B14F-4D97-AF65-F5344CB8AC3E}">
        <p14:creationId xmlns:p14="http://schemas.microsoft.com/office/powerpoint/2010/main" val="13119877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D6E614A-E7B7-4514-B0DB-0F46BC05B6A4}"/>
              </a:ext>
            </a:extLst>
          </p:cNvPr>
          <p:cNvSpPr>
            <a:spLocks noGrp="1"/>
          </p:cNvSpPr>
          <p:nvPr>
            <p:ph type="title"/>
          </p:nvPr>
        </p:nvSpPr>
        <p:spPr/>
        <p:txBody>
          <a:bodyPr/>
          <a:lstStyle/>
          <a:p>
            <a:r>
              <a:rPr lang="fr-FR" dirty="0"/>
              <a:t>JQuery</a:t>
            </a:r>
          </a:p>
        </p:txBody>
      </p:sp>
      <p:sp>
        <p:nvSpPr>
          <p:cNvPr id="5" name="Espace réservé du contenu 4">
            <a:extLst>
              <a:ext uri="{FF2B5EF4-FFF2-40B4-BE49-F238E27FC236}">
                <a16:creationId xmlns:a16="http://schemas.microsoft.com/office/drawing/2014/main" id="{14D63CF0-AB87-45D8-A102-A49B1D1D7B1D}"/>
              </a:ext>
            </a:extLst>
          </p:cNvPr>
          <p:cNvSpPr>
            <a:spLocks noGrp="1"/>
          </p:cNvSpPr>
          <p:nvPr>
            <p:ph idx="1"/>
          </p:nvPr>
        </p:nvSpPr>
        <p:spPr/>
        <p:txBody>
          <a:bodyPr>
            <a:normAutofit fontScale="70000" lnSpcReduction="20000"/>
          </a:bodyPr>
          <a:lstStyle/>
          <a:p>
            <a:r>
              <a:rPr lang="fr-FR" dirty="0"/>
              <a:t>jQuery est un framework Javascript</a:t>
            </a:r>
          </a:p>
          <a:p>
            <a:pPr lvl="1"/>
            <a:r>
              <a:rPr lang="fr-FR" dirty="0"/>
              <a:t>jQuery qui peut être raccourcis par $ </a:t>
            </a:r>
            <a:r>
              <a:rPr lang="fr-FR" sz="1400" dirty="0"/>
              <a:t>(le plus souvent)</a:t>
            </a:r>
            <a:endParaRPr lang="fr-FR" dirty="0"/>
          </a:p>
          <a:p>
            <a:pPr lvl="1"/>
            <a:endParaRPr lang="fr-FR" dirty="0"/>
          </a:p>
          <a:p>
            <a:pPr lvl="1"/>
            <a:r>
              <a:rPr lang="fr-FR" dirty="0"/>
              <a:t>Cette fonction fournit :</a:t>
            </a:r>
          </a:p>
          <a:p>
            <a:pPr lvl="2"/>
            <a:r>
              <a:rPr lang="fr-FR" dirty="0"/>
              <a:t>Une sélection de nœud simplifiée par sélecteur css</a:t>
            </a:r>
          </a:p>
          <a:p>
            <a:pPr marL="0" indent="0" algn="ctr">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uneDiv</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'div’</a:t>
            </a:r>
            <a:r>
              <a:rPr lang="fr-FR" b="0" dirty="0">
                <a:solidFill>
                  <a:srgbClr val="ABB2BF"/>
                </a:solidFill>
                <a:effectLst/>
                <a:latin typeface="Consolas" panose="020B0609020204030204" pitchFamily="49" charset="0"/>
              </a:rPr>
              <a:t>);</a:t>
            </a:r>
            <a:endParaRPr lang="fr-FR" dirty="0"/>
          </a:p>
          <a:p>
            <a:pPr lvl="2"/>
            <a:endParaRPr lang="fr-FR" dirty="0"/>
          </a:p>
          <a:p>
            <a:pPr lvl="2"/>
            <a:r>
              <a:rPr lang="fr-FR" dirty="0"/>
              <a:t>Une série de fonctions pour manager plus facilement différentes actions</a:t>
            </a:r>
          </a:p>
          <a:p>
            <a:pPr marL="0" indent="0" algn="ctr">
              <a:buNone/>
            </a:pPr>
            <a:r>
              <a:rPr lang="fr-FR" b="0" dirty="0" err="1">
                <a:solidFill>
                  <a:srgbClr val="E06C75"/>
                </a:solidFill>
                <a:effectLst/>
                <a:latin typeface="Consolas" panose="020B0609020204030204" pitchFamily="49" charset="0"/>
              </a:rPr>
              <a:t>uneDiv</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slideUp</a:t>
            </a:r>
            <a:r>
              <a:rPr lang="fr-FR" b="0" dirty="0">
                <a:solidFill>
                  <a:srgbClr val="ABB2BF"/>
                </a:solidFill>
                <a:effectLst/>
                <a:latin typeface="Consolas" panose="020B0609020204030204" pitchFamily="49" charset="0"/>
              </a:rPr>
              <a:t>(); / </a:t>
            </a:r>
            <a:r>
              <a:rPr lang="fr-FR" b="0" dirty="0" err="1">
                <a:solidFill>
                  <a:srgbClr val="E06C75"/>
                </a:solidFill>
                <a:effectLst/>
                <a:latin typeface="Consolas" panose="020B0609020204030204" pitchFamily="49" charset="0"/>
              </a:rPr>
              <a:t>uneDiv</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slideDown</a:t>
            </a:r>
            <a:r>
              <a:rPr lang="fr-FR" b="0" dirty="0">
                <a:solidFill>
                  <a:srgbClr val="ABB2BF"/>
                </a:solidFill>
                <a:effectLst/>
                <a:latin typeface="Consolas" panose="020B0609020204030204" pitchFamily="49" charset="0"/>
              </a:rPr>
              <a:t>();</a:t>
            </a:r>
          </a:p>
          <a:p>
            <a:pPr marL="0" indent="0" algn="ctr">
              <a:buNone/>
            </a:pPr>
            <a:endParaRPr lang="fr-FR" b="0" dirty="0">
              <a:solidFill>
                <a:srgbClr val="ABB2BF"/>
              </a:solidFill>
              <a:effectLst/>
              <a:latin typeface="Consolas" panose="020B0609020204030204" pitchFamily="49" charset="0"/>
            </a:endParaRPr>
          </a:p>
          <a:p>
            <a:pPr marL="0" indent="0">
              <a:buNone/>
            </a:pPr>
            <a:r>
              <a:rPr lang="fr-FR" b="0" dirty="0">
                <a:solidFill>
                  <a:srgbClr val="E5C07B"/>
                </a:solidFill>
                <a:effectLst/>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ajax</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url</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"demo.html"</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err="1">
                <a:solidFill>
                  <a:srgbClr val="61AFEF"/>
                </a:solidFill>
                <a:effectLst/>
                <a:latin typeface="Consolas" panose="020B0609020204030204" pitchFamily="49" charset="0"/>
              </a:rPr>
              <a:t>success</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"#div1"</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html</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p>
          <a:p>
            <a:pPr marL="0" indent="0">
              <a:buNone/>
            </a:pPr>
            <a:endParaRPr lang="fr-FR" b="0" dirty="0">
              <a:solidFill>
                <a:srgbClr val="ABB2BF"/>
              </a:solidFill>
              <a:effectLst/>
              <a:latin typeface="Consolas" panose="020B0609020204030204" pitchFamily="49" charset="0"/>
            </a:endParaRPr>
          </a:p>
          <a:p>
            <a:pPr marL="1798638" indent="0">
              <a:buNone/>
            </a:pPr>
            <a:endParaRPr lang="fr-FR" dirty="0"/>
          </a:p>
          <a:p>
            <a:pPr marL="0" indent="0">
              <a:buNone/>
            </a:pPr>
            <a:endParaRPr lang="fr-FR" dirty="0"/>
          </a:p>
          <a:p>
            <a:pPr marL="0" indent="0">
              <a:buNone/>
            </a:pPr>
            <a:endParaRPr lang="fr-FR" dirty="0"/>
          </a:p>
          <a:p>
            <a:pPr lvl="2"/>
            <a:endParaRPr lang="fr-FR" dirty="0"/>
          </a:p>
        </p:txBody>
      </p:sp>
      <p:pic>
        <p:nvPicPr>
          <p:cNvPr id="2050" name="Picture 2" descr="Créer un contrôle javascript universel en Javascript / jQuery">
            <a:extLst>
              <a:ext uri="{FF2B5EF4-FFF2-40B4-BE49-F238E27FC236}">
                <a16:creationId xmlns:a16="http://schemas.microsoft.com/office/drawing/2014/main" id="{C0F8A921-C908-4297-BDFB-37EA8ABE7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7671" y="5396002"/>
            <a:ext cx="4202088" cy="103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1330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87586B-0665-403C-B927-5EF15771BA6B}"/>
              </a:ext>
            </a:extLst>
          </p:cNvPr>
          <p:cNvSpPr>
            <a:spLocks noGrp="1"/>
          </p:cNvSpPr>
          <p:nvPr>
            <p:ph type="title"/>
          </p:nvPr>
        </p:nvSpPr>
        <p:spPr/>
        <p:txBody>
          <a:bodyPr/>
          <a:lstStyle/>
          <a:p>
            <a:r>
              <a:rPr lang="fr-FR" dirty="0" err="1"/>
              <a:t>noconflit</a:t>
            </a:r>
            <a:endParaRPr lang="fr-FR" dirty="0"/>
          </a:p>
        </p:txBody>
      </p:sp>
      <p:sp>
        <p:nvSpPr>
          <p:cNvPr id="3" name="Espace réservé du contenu 2">
            <a:extLst>
              <a:ext uri="{FF2B5EF4-FFF2-40B4-BE49-F238E27FC236}">
                <a16:creationId xmlns:a16="http://schemas.microsoft.com/office/drawing/2014/main" id="{0B981986-6D73-4A72-B5BD-34920558CDB9}"/>
              </a:ext>
            </a:extLst>
          </p:cNvPr>
          <p:cNvSpPr>
            <a:spLocks noGrp="1"/>
          </p:cNvSpPr>
          <p:nvPr>
            <p:ph idx="1"/>
          </p:nvPr>
        </p:nvSpPr>
        <p:spPr/>
        <p:txBody>
          <a:bodyPr/>
          <a:lstStyle/>
          <a:p>
            <a:r>
              <a:rPr lang="fr-FR" dirty="0"/>
              <a:t>jQuery s’approprie le dollar $ comme raccourcis </a:t>
            </a:r>
          </a:p>
          <a:p>
            <a:pPr lvl="2"/>
            <a:r>
              <a:rPr lang="fr-FR" dirty="0"/>
              <a:t>En cas d’usage de ce raccourcis $ par un autre </a:t>
            </a:r>
            <a:r>
              <a:rPr lang="fr-FR" dirty="0" err="1"/>
              <a:t>framework,fonctions</a:t>
            </a:r>
            <a:r>
              <a:rPr lang="fr-FR" dirty="0"/>
              <a:t>, …</a:t>
            </a:r>
          </a:p>
          <a:p>
            <a:pPr lvl="7"/>
            <a:endParaRPr lang="fr-FR" dirty="0"/>
          </a:p>
          <a:p>
            <a:pPr marL="396875" lvl="7" indent="0" algn="ctr">
              <a:buNone/>
            </a:pPr>
            <a:r>
              <a:rPr lang="fr-FR" dirty="0" err="1"/>
              <a:t>jQuery.noConflit</a:t>
            </a:r>
            <a:r>
              <a:rPr lang="fr-FR" dirty="0"/>
              <a:t>()</a:t>
            </a:r>
          </a:p>
          <a:p>
            <a:endParaRPr lang="fr-FR" dirty="0"/>
          </a:p>
          <a:p>
            <a:r>
              <a:rPr lang="fr-FR" dirty="0"/>
              <a:t>jQuery et la sélection</a:t>
            </a:r>
          </a:p>
          <a:p>
            <a:pPr marL="396875" lvl="7" indent="0" algn="ctr">
              <a:buNone/>
            </a:pPr>
            <a:r>
              <a:rPr lang="fr-FR" dirty="0"/>
              <a:t>jQuery(‘</a:t>
            </a:r>
            <a:r>
              <a:rPr lang="fr-FR" dirty="0" err="1"/>
              <a:t>selecteur</a:t>
            </a:r>
            <a:r>
              <a:rPr lang="fr-FR" dirty="0"/>
              <a:t> css’) </a:t>
            </a:r>
            <a:r>
              <a:rPr lang="fr-FR" dirty="0">
                <a:sym typeface="Wingdings" panose="05000000000000000000" pitchFamily="2" charset="2"/>
              </a:rPr>
              <a:t> $(‘</a:t>
            </a:r>
            <a:r>
              <a:rPr lang="fr-FR" dirty="0" err="1">
                <a:sym typeface="Wingdings" panose="05000000000000000000" pitchFamily="2" charset="2"/>
              </a:rPr>
              <a:t>selecteur</a:t>
            </a:r>
            <a:r>
              <a:rPr lang="fr-FR" dirty="0">
                <a:sym typeface="Wingdings" panose="05000000000000000000" pitchFamily="2" charset="2"/>
              </a:rPr>
              <a:t> css’);</a:t>
            </a:r>
          </a:p>
          <a:p>
            <a:pPr marL="396875" lvl="7" indent="0" algn="ctr">
              <a:buNone/>
            </a:pPr>
            <a:endParaRPr lang="fr-FR" dirty="0">
              <a:sym typeface="Wingdings" panose="05000000000000000000" pitchFamily="2" charset="2"/>
            </a:endParaRPr>
          </a:p>
        </p:txBody>
      </p:sp>
    </p:spTree>
    <p:extLst>
      <p:ext uri="{BB962C8B-B14F-4D97-AF65-F5344CB8AC3E}">
        <p14:creationId xmlns:p14="http://schemas.microsoft.com/office/powerpoint/2010/main" val="126187691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31C59C6-2431-4AE8-A724-F1CF4BC053CA}"/>
              </a:ext>
            </a:extLst>
          </p:cNvPr>
          <p:cNvSpPr>
            <a:spLocks noGrp="1"/>
          </p:cNvSpPr>
          <p:nvPr>
            <p:ph type="title"/>
          </p:nvPr>
        </p:nvSpPr>
        <p:spPr/>
        <p:txBody>
          <a:bodyPr/>
          <a:lstStyle/>
          <a:p>
            <a:r>
              <a:rPr lang="fr-FR" dirty="0"/>
              <a:t>filtres</a:t>
            </a:r>
          </a:p>
        </p:txBody>
      </p:sp>
      <p:sp>
        <p:nvSpPr>
          <p:cNvPr id="5" name="Espace réservé du contenu 4">
            <a:extLst>
              <a:ext uri="{FF2B5EF4-FFF2-40B4-BE49-F238E27FC236}">
                <a16:creationId xmlns:a16="http://schemas.microsoft.com/office/drawing/2014/main" id="{BEBAA8C5-46B3-452B-B320-CF1235102384}"/>
              </a:ext>
            </a:extLst>
          </p:cNvPr>
          <p:cNvSpPr>
            <a:spLocks noGrp="1"/>
          </p:cNvSpPr>
          <p:nvPr>
            <p:ph idx="1"/>
          </p:nvPr>
        </p:nvSpPr>
        <p:spPr/>
        <p:txBody>
          <a:bodyPr/>
          <a:lstStyle/>
          <a:p>
            <a:r>
              <a:rPr lang="fr-FR" dirty="0"/>
              <a:t>La sélection $ renvoies une liste de nœuds </a:t>
            </a:r>
          </a:p>
          <a:p>
            <a:pPr lvl="2"/>
            <a:r>
              <a:rPr lang="fr-FR" dirty="0"/>
              <a:t>Limiter ou affiner la sélection grâce aux filtres.</a:t>
            </a:r>
          </a:p>
          <a:p>
            <a:pPr lvl="2"/>
            <a:endParaRPr lang="fr-FR" dirty="0"/>
          </a:p>
          <a:p>
            <a:pPr lvl="1"/>
            <a:r>
              <a:rPr lang="fr-FR" dirty="0"/>
              <a:t>Les filtres définissent soit des positions des comparaisons, des parcours, …</a:t>
            </a:r>
          </a:p>
          <a:p>
            <a:pPr lvl="7"/>
            <a:r>
              <a:rPr lang="fr-FR" dirty="0"/>
              <a:t>selectionJQ.js</a:t>
            </a:r>
          </a:p>
          <a:p>
            <a:pPr marL="396875" lvl="7" indent="0">
              <a:buNone/>
            </a:pPr>
            <a:r>
              <a:rPr lang="fr-FR" dirty="0"/>
              <a:t>$(‘</a:t>
            </a:r>
            <a:r>
              <a:rPr lang="fr-FR" dirty="0" err="1"/>
              <a:t>ul#liste</a:t>
            </a:r>
            <a:r>
              <a:rPr lang="fr-FR" dirty="0"/>
              <a:t>’).</a:t>
            </a:r>
            <a:r>
              <a:rPr lang="fr-FR" dirty="0" err="1"/>
              <a:t>children</a:t>
            </a:r>
            <a:r>
              <a:rPr lang="fr-FR" dirty="0"/>
              <a:t>().each(…);</a:t>
            </a:r>
          </a:p>
        </p:txBody>
      </p:sp>
      <p:sp>
        <p:nvSpPr>
          <p:cNvPr id="6" name="Espace réservé du contenu 5">
            <a:extLst>
              <a:ext uri="{FF2B5EF4-FFF2-40B4-BE49-F238E27FC236}">
                <a16:creationId xmlns:a16="http://schemas.microsoft.com/office/drawing/2014/main" id="{3E7FFFFA-6930-4ABD-ABB0-DF609920C62D}"/>
              </a:ext>
            </a:extLst>
          </p:cNvPr>
          <p:cNvSpPr>
            <a:spLocks noGrp="1"/>
          </p:cNvSpPr>
          <p:nvPr>
            <p:ph sz="quarter" idx="14"/>
          </p:nvPr>
        </p:nvSpPr>
        <p:spPr/>
        <p:txBody>
          <a:bodyPr>
            <a:normAutofit fontScale="85000" lnSpcReduction="20000"/>
          </a:bodyPr>
          <a:lstStyle/>
          <a:p>
            <a:r>
              <a:rPr lang="fr-FR" dirty="0"/>
              <a:t>Filtres : </a:t>
            </a:r>
          </a:p>
          <a:p>
            <a:pPr algn="l"/>
            <a:r>
              <a:rPr lang="en-US" sz="1800" b="1" i="0" u="none" strike="noStrike" baseline="0" dirty="0" err="1">
                <a:solidFill>
                  <a:srgbClr val="404040"/>
                </a:solidFill>
                <a:latin typeface="Calibri-Bold"/>
              </a:rPr>
              <a:t>addBack</a:t>
            </a:r>
            <a:r>
              <a:rPr lang="en-US" sz="1800" b="1" i="0" u="none" strike="noStrike" baseline="0" dirty="0">
                <a:solidFill>
                  <a:srgbClr val="404040"/>
                </a:solidFill>
                <a:latin typeface="Calibri-Bold"/>
              </a:rPr>
              <a:t>()</a:t>
            </a:r>
          </a:p>
          <a:p>
            <a:pPr algn="l"/>
            <a:r>
              <a:rPr lang="en-US" sz="1800" b="1" i="0" u="none" strike="noStrike" baseline="0" dirty="0">
                <a:solidFill>
                  <a:srgbClr val="404040"/>
                </a:solidFill>
                <a:latin typeface="Calibri-Bold"/>
              </a:rPr>
              <a:t>.children()</a:t>
            </a:r>
          </a:p>
          <a:p>
            <a:pPr algn="l"/>
            <a:r>
              <a:rPr lang="en-US" sz="1800" b="1" i="0" u="none" strike="noStrike" baseline="0" dirty="0">
                <a:solidFill>
                  <a:srgbClr val="404040"/>
                </a:solidFill>
                <a:latin typeface="Calibri-Bold"/>
              </a:rPr>
              <a:t>.contents()</a:t>
            </a:r>
          </a:p>
          <a:p>
            <a:pPr algn="l"/>
            <a:r>
              <a:rPr lang="en-US" sz="1800" b="1" i="0" u="none" strike="noStrike" baseline="0" dirty="0">
                <a:solidFill>
                  <a:srgbClr val="404040"/>
                </a:solidFill>
                <a:latin typeface="Calibri-Bold"/>
              </a:rPr>
              <a:t>.each()</a:t>
            </a:r>
          </a:p>
          <a:p>
            <a:pPr algn="l"/>
            <a:r>
              <a:rPr lang="en-US" sz="1800" b="1" i="0" u="none" strike="noStrike" baseline="0" dirty="0">
                <a:solidFill>
                  <a:srgbClr val="404040"/>
                </a:solidFill>
                <a:latin typeface="Calibri-Bold"/>
              </a:rPr>
              <a:t>.end()</a:t>
            </a:r>
          </a:p>
          <a:p>
            <a:pPr algn="l"/>
            <a:r>
              <a:rPr lang="en-US" sz="1800" b="1" i="0" u="none" strike="noStrike" baseline="0" dirty="0">
                <a:solidFill>
                  <a:srgbClr val="404040"/>
                </a:solidFill>
                <a:latin typeface="Calibri-Bold"/>
              </a:rPr>
              <a:t>.eq()</a:t>
            </a:r>
          </a:p>
          <a:p>
            <a:pPr algn="l"/>
            <a:r>
              <a:rPr lang="en-US" sz="1800" b="1" i="0" u="none" strike="noStrike" baseline="0" dirty="0">
                <a:solidFill>
                  <a:srgbClr val="404040"/>
                </a:solidFill>
                <a:latin typeface="Calibri-Bold"/>
              </a:rPr>
              <a:t>.filter()</a:t>
            </a:r>
          </a:p>
          <a:p>
            <a:pPr algn="l"/>
            <a:r>
              <a:rPr lang="en-US" sz="1800" b="1" i="0" u="none" strike="noStrike" baseline="0" dirty="0">
                <a:solidFill>
                  <a:srgbClr val="404040"/>
                </a:solidFill>
                <a:latin typeface="Calibri-Bold"/>
              </a:rPr>
              <a:t>.find()</a:t>
            </a:r>
          </a:p>
          <a:p>
            <a:pPr algn="l"/>
            <a:r>
              <a:rPr lang="en-US" sz="1800" b="1" i="0" u="none" strike="noStrike" baseline="0" dirty="0">
                <a:solidFill>
                  <a:srgbClr val="404040"/>
                </a:solidFill>
                <a:latin typeface="Calibri-Bold"/>
              </a:rPr>
              <a:t>.first()</a:t>
            </a:r>
          </a:p>
          <a:p>
            <a:pPr algn="l"/>
            <a:r>
              <a:rPr lang="en-US" sz="1800" b="1" i="0" u="none" strike="noStrike" baseline="0" dirty="0">
                <a:solidFill>
                  <a:srgbClr val="404040"/>
                </a:solidFill>
                <a:latin typeface="Calibri-Bold"/>
              </a:rPr>
              <a:t>.has()</a:t>
            </a:r>
          </a:p>
          <a:p>
            <a:pPr algn="l"/>
            <a:r>
              <a:rPr lang="en-US" sz="1800" b="1" i="0" u="none" strike="noStrike" baseline="0" dirty="0">
                <a:solidFill>
                  <a:srgbClr val="404040"/>
                </a:solidFill>
                <a:latin typeface="Calibri-Bold"/>
              </a:rPr>
              <a:t>.is()</a:t>
            </a:r>
          </a:p>
          <a:p>
            <a:pPr algn="l"/>
            <a:r>
              <a:rPr lang="en-US" sz="1800" b="1" i="0" u="none" strike="noStrike" baseline="0" dirty="0">
                <a:solidFill>
                  <a:srgbClr val="404040"/>
                </a:solidFill>
                <a:latin typeface="Calibri-Bold"/>
              </a:rPr>
              <a:t>.last(), …</a:t>
            </a:r>
            <a:endParaRPr lang="fr-FR" dirty="0"/>
          </a:p>
        </p:txBody>
      </p:sp>
    </p:spTree>
    <p:extLst>
      <p:ext uri="{BB962C8B-B14F-4D97-AF65-F5344CB8AC3E}">
        <p14:creationId xmlns:p14="http://schemas.microsoft.com/office/powerpoint/2010/main" val="306923552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AD31A-CC53-49F7-9974-578F2A2567F5}"/>
              </a:ext>
            </a:extLst>
          </p:cNvPr>
          <p:cNvSpPr>
            <a:spLocks noGrp="1"/>
          </p:cNvSpPr>
          <p:nvPr>
            <p:ph type="title"/>
          </p:nvPr>
        </p:nvSpPr>
        <p:spPr/>
        <p:txBody>
          <a:bodyPr/>
          <a:lstStyle/>
          <a:p>
            <a:r>
              <a:rPr lang="fr-FR" dirty="0"/>
              <a:t>Gestion des events</a:t>
            </a:r>
          </a:p>
        </p:txBody>
      </p:sp>
      <p:sp>
        <p:nvSpPr>
          <p:cNvPr id="3" name="Espace réservé du contenu 2">
            <a:extLst>
              <a:ext uri="{FF2B5EF4-FFF2-40B4-BE49-F238E27FC236}">
                <a16:creationId xmlns:a16="http://schemas.microsoft.com/office/drawing/2014/main" id="{54A1312B-034C-4FF7-999B-4CEB465FA488}"/>
              </a:ext>
            </a:extLst>
          </p:cNvPr>
          <p:cNvSpPr>
            <a:spLocks noGrp="1"/>
          </p:cNvSpPr>
          <p:nvPr>
            <p:ph idx="1"/>
          </p:nvPr>
        </p:nvSpPr>
        <p:spPr/>
        <p:txBody>
          <a:bodyPr/>
          <a:lstStyle/>
          <a:p>
            <a:r>
              <a:rPr lang="fr-FR" dirty="0"/>
              <a:t>La fonction .</a:t>
            </a:r>
            <a:r>
              <a:rPr lang="fr-FR" dirty="0" err="1"/>
              <a:t>bind</a:t>
            </a:r>
            <a:r>
              <a:rPr lang="fr-FR" dirty="0"/>
              <a:t>(event[,</a:t>
            </a:r>
            <a:r>
              <a:rPr lang="fr-FR" dirty="0" err="1"/>
              <a:t>eventData</a:t>
            </a:r>
            <a:r>
              <a:rPr lang="fr-FR" dirty="0"/>
              <a:t>],handler)</a:t>
            </a:r>
          </a:p>
          <a:p>
            <a:pPr marL="396875" lvl="7" indent="0">
              <a:buNone/>
            </a:pPr>
            <a:r>
              <a:rPr lang="fr-FR" dirty="0"/>
              <a:t>$(‘.</a:t>
            </a:r>
            <a:r>
              <a:rPr lang="fr-FR" dirty="0" err="1"/>
              <a:t>uneClasse</a:t>
            </a:r>
            <a:r>
              <a:rPr lang="fr-FR" dirty="0"/>
              <a:t>’).</a:t>
            </a:r>
            <a:r>
              <a:rPr lang="fr-FR" dirty="0" err="1"/>
              <a:t>bind</a:t>
            </a:r>
            <a:r>
              <a:rPr lang="fr-FR" dirty="0"/>
              <a:t>(‘</a:t>
            </a:r>
            <a:r>
              <a:rPr lang="fr-FR" dirty="0" err="1"/>
              <a:t>click’,function</a:t>
            </a:r>
            <a:r>
              <a:rPr lang="fr-FR" dirty="0"/>
              <a:t>(event){})</a:t>
            </a:r>
          </a:p>
          <a:p>
            <a:pPr lvl="2"/>
            <a:endParaRPr lang="fr-FR" dirty="0"/>
          </a:p>
          <a:p>
            <a:pPr lvl="2"/>
            <a:r>
              <a:rPr lang="fr-FR" dirty="0"/>
              <a:t>Event : nom de l’event</a:t>
            </a:r>
          </a:p>
          <a:p>
            <a:pPr lvl="4"/>
            <a:r>
              <a:rPr lang="fr-FR" dirty="0"/>
              <a:t>Ici click</a:t>
            </a:r>
          </a:p>
          <a:p>
            <a:pPr lvl="2"/>
            <a:r>
              <a:rPr lang="fr-FR" dirty="0"/>
              <a:t>Handler : fonction à exécuter lors de cette event </a:t>
            </a:r>
          </a:p>
          <a:p>
            <a:pPr marL="1828800" lvl="4" indent="0">
              <a:buNone/>
            </a:pPr>
            <a:endParaRPr lang="fr-FR" dirty="0"/>
          </a:p>
          <a:p>
            <a:pPr lvl="2"/>
            <a:endParaRPr lang="fr-FR" dirty="0"/>
          </a:p>
        </p:txBody>
      </p:sp>
      <p:sp>
        <p:nvSpPr>
          <p:cNvPr id="4" name="Espace réservé du contenu 3">
            <a:extLst>
              <a:ext uri="{FF2B5EF4-FFF2-40B4-BE49-F238E27FC236}">
                <a16:creationId xmlns:a16="http://schemas.microsoft.com/office/drawing/2014/main" id="{545AD7B8-1E0F-4FC4-988E-1C669310D4D6}"/>
              </a:ext>
            </a:extLst>
          </p:cNvPr>
          <p:cNvSpPr>
            <a:spLocks noGrp="1"/>
          </p:cNvSpPr>
          <p:nvPr>
            <p:ph sz="quarter" idx="14"/>
          </p:nvPr>
        </p:nvSpPr>
        <p:spPr/>
        <p:txBody>
          <a:bodyPr/>
          <a:lstStyle/>
          <a:p>
            <a:r>
              <a:rPr lang="fr-FR" dirty="0"/>
              <a:t>Il existe des events prédéfinis :</a:t>
            </a:r>
          </a:p>
          <a:p>
            <a:pPr marL="0" indent="0" algn="ctr">
              <a:buNone/>
            </a:pPr>
            <a:r>
              <a:rPr lang="fr-FR" dirty="0"/>
              <a:t>.</a:t>
            </a:r>
            <a:r>
              <a:rPr lang="fr-FR" dirty="0" err="1"/>
              <a:t>resize</a:t>
            </a:r>
            <a:r>
              <a:rPr lang="fr-FR" dirty="0"/>
              <a:t>( ), </a:t>
            </a:r>
          </a:p>
          <a:p>
            <a:pPr marL="0" indent="0" algn="ctr">
              <a:buNone/>
            </a:pPr>
            <a:r>
              <a:rPr lang="fr-FR" dirty="0"/>
              <a:t>.scroll( ), </a:t>
            </a:r>
          </a:p>
          <a:p>
            <a:pPr marL="0" indent="0" algn="ctr">
              <a:buNone/>
            </a:pPr>
            <a:r>
              <a:rPr lang="fr-FR" dirty="0"/>
              <a:t>.</a:t>
            </a:r>
            <a:r>
              <a:rPr lang="fr-FR" dirty="0" err="1"/>
              <a:t>ready</a:t>
            </a:r>
            <a:r>
              <a:rPr lang="fr-FR" dirty="0"/>
              <a:t>( ),</a:t>
            </a:r>
          </a:p>
          <a:p>
            <a:pPr marL="0" indent="0" algn="ctr">
              <a:buNone/>
            </a:pPr>
            <a:r>
              <a:rPr lang="fr-FR" dirty="0"/>
              <a:t>.focus( ), </a:t>
            </a:r>
          </a:p>
          <a:p>
            <a:pPr marL="0" indent="0" algn="ctr">
              <a:buNone/>
            </a:pPr>
            <a:r>
              <a:rPr lang="fr-FR" dirty="0"/>
              <a:t>.select( ), </a:t>
            </a:r>
          </a:p>
          <a:p>
            <a:pPr marL="0" indent="0" algn="ctr">
              <a:buNone/>
            </a:pPr>
            <a:r>
              <a:rPr lang="fr-FR" dirty="0"/>
              <a:t>.click( ),</a:t>
            </a:r>
          </a:p>
          <a:p>
            <a:pPr marL="0" indent="0" algn="ctr">
              <a:buNone/>
            </a:pPr>
            <a:r>
              <a:rPr lang="fr-FR" dirty="0"/>
              <a:t>…</a:t>
            </a:r>
          </a:p>
        </p:txBody>
      </p:sp>
    </p:spTree>
    <p:extLst>
      <p:ext uri="{BB962C8B-B14F-4D97-AF65-F5344CB8AC3E}">
        <p14:creationId xmlns:p14="http://schemas.microsoft.com/office/powerpoint/2010/main" val="46970827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BC233B-E231-4771-85C9-85BEC268B5A0}"/>
              </a:ext>
            </a:extLst>
          </p:cNvPr>
          <p:cNvSpPr>
            <a:spLocks noGrp="1"/>
          </p:cNvSpPr>
          <p:nvPr>
            <p:ph type="title"/>
          </p:nvPr>
        </p:nvSpPr>
        <p:spPr/>
        <p:txBody>
          <a:bodyPr/>
          <a:lstStyle/>
          <a:p>
            <a:r>
              <a:rPr lang="fr-FR" dirty="0"/>
              <a:t>Les effets</a:t>
            </a:r>
          </a:p>
        </p:txBody>
      </p:sp>
      <p:sp>
        <p:nvSpPr>
          <p:cNvPr id="3" name="Espace réservé du contenu 2">
            <a:extLst>
              <a:ext uri="{FF2B5EF4-FFF2-40B4-BE49-F238E27FC236}">
                <a16:creationId xmlns:a16="http://schemas.microsoft.com/office/drawing/2014/main" id="{E231AA2B-EDA9-4344-A66C-7E3449FB5D1C}"/>
              </a:ext>
            </a:extLst>
          </p:cNvPr>
          <p:cNvSpPr>
            <a:spLocks noGrp="1"/>
          </p:cNvSpPr>
          <p:nvPr>
            <p:ph idx="1"/>
          </p:nvPr>
        </p:nvSpPr>
        <p:spPr/>
        <p:txBody>
          <a:bodyPr>
            <a:normAutofit fontScale="92500" lnSpcReduction="20000"/>
          </a:bodyPr>
          <a:lstStyle/>
          <a:p>
            <a:r>
              <a:rPr lang="fr-FR" dirty="0"/>
              <a:t>jQuery propose des animation sur la représentation html / css </a:t>
            </a:r>
          </a:p>
          <a:p>
            <a:pPr lvl="1"/>
            <a:r>
              <a:rPr lang="fr-FR" dirty="0"/>
              <a:t>Du fading :</a:t>
            </a:r>
          </a:p>
          <a:p>
            <a:pPr marL="396875" lvl="7" indent="0">
              <a:buNone/>
            </a:pPr>
            <a:r>
              <a:rPr lang="fr-FR" dirty="0"/>
              <a:t>$(‘#node’).</a:t>
            </a:r>
            <a:r>
              <a:rPr lang="fr-FR" dirty="0" err="1"/>
              <a:t>fadeTo</a:t>
            </a:r>
            <a:r>
              <a:rPr lang="fr-FR" dirty="0"/>
              <a:t>() , ou </a:t>
            </a:r>
            <a:r>
              <a:rPr lang="fr-FR" dirty="0" err="1"/>
              <a:t>fadeIn</a:t>
            </a:r>
            <a:r>
              <a:rPr lang="fr-FR" dirty="0"/>
              <a:t>(), </a:t>
            </a:r>
            <a:r>
              <a:rPr lang="fr-FR" dirty="0" err="1"/>
              <a:t>fadeOut</a:t>
            </a:r>
            <a:r>
              <a:rPr lang="fr-FR" dirty="0"/>
              <a:t>()</a:t>
            </a:r>
          </a:p>
          <a:p>
            <a:pPr lvl="1"/>
            <a:endParaRPr lang="fr-FR" dirty="0"/>
          </a:p>
          <a:p>
            <a:pPr lvl="1"/>
            <a:r>
              <a:rPr lang="fr-FR" dirty="0"/>
              <a:t>Des </a:t>
            </a:r>
            <a:r>
              <a:rPr lang="fr-FR" dirty="0" err="1"/>
              <a:t>toggle</a:t>
            </a:r>
            <a:r>
              <a:rPr lang="fr-FR" dirty="0"/>
              <a:t> </a:t>
            </a:r>
          </a:p>
          <a:p>
            <a:pPr marL="396875" lvl="7" indent="0">
              <a:buNone/>
            </a:pPr>
            <a:r>
              <a:rPr lang="fr-FR" dirty="0"/>
              <a:t>$(‘#node’).</a:t>
            </a:r>
            <a:r>
              <a:rPr lang="fr-FR" dirty="0" err="1"/>
              <a:t>toggle</a:t>
            </a:r>
            <a:r>
              <a:rPr lang="fr-FR" dirty="0"/>
              <a:t>(), ou .</a:t>
            </a:r>
            <a:r>
              <a:rPr lang="fr-FR" dirty="0" err="1"/>
              <a:t>hide</a:t>
            </a:r>
            <a:r>
              <a:rPr lang="fr-FR" dirty="0"/>
              <a:t>(), .show()</a:t>
            </a:r>
          </a:p>
          <a:p>
            <a:pPr lvl="1"/>
            <a:endParaRPr lang="fr-FR" dirty="0"/>
          </a:p>
          <a:p>
            <a:pPr lvl="1"/>
            <a:r>
              <a:rPr lang="fr-FR" dirty="0"/>
              <a:t>Des </a:t>
            </a:r>
            <a:r>
              <a:rPr lang="fr-FR" dirty="0" err="1"/>
              <a:t>sliding</a:t>
            </a:r>
            <a:endParaRPr lang="fr-FR" dirty="0"/>
          </a:p>
          <a:p>
            <a:pPr marL="396875" lvl="7" indent="0">
              <a:buNone/>
            </a:pPr>
            <a:r>
              <a:rPr lang="fr-FR" dirty="0"/>
              <a:t>$(‘#node’).</a:t>
            </a:r>
            <a:r>
              <a:rPr lang="fr-FR" dirty="0" err="1"/>
              <a:t>slideDown</a:t>
            </a:r>
            <a:r>
              <a:rPr lang="fr-FR" dirty="0"/>
              <a:t>(), ou </a:t>
            </a:r>
            <a:r>
              <a:rPr lang="fr-FR" dirty="0" err="1"/>
              <a:t>slideUp</a:t>
            </a:r>
            <a:r>
              <a:rPr lang="fr-FR" dirty="0"/>
              <a:t>, </a:t>
            </a:r>
            <a:r>
              <a:rPr lang="fr-FR" dirty="0" err="1"/>
              <a:t>slideToggle</a:t>
            </a:r>
            <a:endParaRPr lang="fr-FR" dirty="0"/>
          </a:p>
          <a:p>
            <a:endParaRPr lang="fr-FR" dirty="0"/>
          </a:p>
        </p:txBody>
      </p:sp>
      <p:sp>
        <p:nvSpPr>
          <p:cNvPr id="4" name="Espace réservé du contenu 3">
            <a:extLst>
              <a:ext uri="{FF2B5EF4-FFF2-40B4-BE49-F238E27FC236}">
                <a16:creationId xmlns:a16="http://schemas.microsoft.com/office/drawing/2014/main" id="{C96F1CC5-1675-41F0-A5AC-67738392811E}"/>
              </a:ext>
            </a:extLst>
          </p:cNvPr>
          <p:cNvSpPr>
            <a:spLocks noGrp="1"/>
          </p:cNvSpPr>
          <p:nvPr>
            <p:ph sz="quarter" idx="14"/>
          </p:nvPr>
        </p:nvSpPr>
        <p:spPr/>
        <p:txBody>
          <a:bodyPr>
            <a:normAutofit lnSpcReduction="10000"/>
          </a:bodyPr>
          <a:lstStyle/>
          <a:p>
            <a:r>
              <a:rPr lang="fr-FR" dirty="0"/>
              <a:t>Exemple</a:t>
            </a:r>
          </a:p>
          <a:p>
            <a:endParaRPr lang="fr-FR" dirty="0"/>
          </a:p>
          <a:p>
            <a:pPr marL="0" indent="0">
              <a:buNone/>
            </a:pPr>
            <a:r>
              <a:rPr lang="fr-FR" b="0" dirty="0">
                <a:solidFill>
                  <a:srgbClr val="61AFEF"/>
                </a:solidFill>
                <a:effectLst/>
                <a:latin typeface="Consolas" panose="020B0609020204030204" pitchFamily="49" charset="0"/>
              </a:rPr>
              <a:t>jQuery</a:t>
            </a:r>
            <a:r>
              <a:rPr lang="fr-FR" b="0" dirty="0">
                <a:solidFill>
                  <a:srgbClr val="ABB2BF"/>
                </a:solidFill>
                <a:effectLst/>
                <a:latin typeface="Consolas" panose="020B0609020204030204" pitchFamily="49" charset="0"/>
              </a:rPr>
              <a:t>(</a:t>
            </a:r>
            <a:r>
              <a:rPr lang="fr-FR" b="0" dirty="0">
                <a:solidFill>
                  <a:srgbClr val="E5C07B"/>
                </a:solidFill>
                <a:effectLst/>
                <a:latin typeface="Consolas" panose="020B0609020204030204" pitchFamily="49" charset="0"/>
              </a:rPr>
              <a:t>document</a:t>
            </a:r>
            <a:r>
              <a:rPr lang="fr-FR" b="0" dirty="0">
                <a:solidFill>
                  <a:srgbClr val="ABB2BF"/>
                </a:solidFill>
                <a:effectLst/>
                <a:latin typeface="Consolas" panose="020B0609020204030204" pitchFamily="49" charset="0"/>
              </a:rPr>
              <a:t>)</a:t>
            </a:r>
          </a:p>
          <a:p>
            <a:pPr marL="0" indent="0">
              <a:buNone/>
            </a:pPr>
            <a:r>
              <a:rPr lang="fr-FR" dirty="0">
                <a:solidFill>
                  <a:srgbClr val="ABB2BF"/>
                </a:solidFill>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ready</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dirty="0" err="1">
                <a:solidFill>
                  <a:srgbClr val="98C379"/>
                </a:solidFill>
                <a:latin typeface="Consolas" panose="020B0609020204030204" pitchFamily="49" charset="0"/>
              </a:rPr>
              <a:t>togglable</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0" indent="0">
              <a:buNone/>
            </a:pPr>
            <a:r>
              <a:rPr lang="fr-FR" dirty="0">
                <a:solidFill>
                  <a:srgbClr val="ABB2BF"/>
                </a:solidFill>
                <a:latin typeface="Consolas" panose="020B0609020204030204" pitchFamily="49" charset="0"/>
              </a:rPr>
              <a:t>         </a:t>
            </a:r>
            <a:r>
              <a:rPr lang="fr-FR" b="0" dirty="0">
                <a:solidFill>
                  <a:srgbClr val="61AFEF"/>
                </a:solidFill>
                <a:effectLst/>
                <a:latin typeface="Consolas" panose="020B0609020204030204" pitchFamily="49" charset="0"/>
              </a:rPr>
              <a:t>click</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e</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dirty="0">
                <a:solidFill>
                  <a:srgbClr val="98C379"/>
                </a:solidFill>
                <a:latin typeface="Consolas" panose="020B0609020204030204" pitchFamily="49" charset="0"/>
              </a:rPr>
              <a:t> </a:t>
            </a:r>
            <a:r>
              <a:rPr lang="fr-FR" dirty="0" err="1">
                <a:solidFill>
                  <a:srgbClr val="98C379"/>
                </a:solidFill>
                <a:latin typeface="Consolas" panose="020B0609020204030204" pitchFamily="49" charset="0"/>
              </a:rPr>
              <a:t>togglable</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slideToggle</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p>
          <a:p>
            <a:endParaRPr lang="fr-FR" dirty="0"/>
          </a:p>
        </p:txBody>
      </p:sp>
    </p:spTree>
    <p:extLst>
      <p:ext uri="{BB962C8B-B14F-4D97-AF65-F5344CB8AC3E}">
        <p14:creationId xmlns:p14="http://schemas.microsoft.com/office/powerpoint/2010/main" val="244080181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C8C18DAB-1DC5-42DF-9811-BEF60764718E}"/>
              </a:ext>
            </a:extLst>
          </p:cNvPr>
          <p:cNvSpPr>
            <a:spLocks noGrp="1"/>
          </p:cNvSpPr>
          <p:nvPr>
            <p:ph type="title"/>
          </p:nvPr>
        </p:nvSpPr>
        <p:spPr/>
        <p:txBody>
          <a:bodyPr/>
          <a:lstStyle/>
          <a:p>
            <a:endParaRPr lang="fr-FR"/>
          </a:p>
        </p:txBody>
      </p:sp>
      <p:sp>
        <p:nvSpPr>
          <p:cNvPr id="7" name="ZoneTexte 6">
            <a:extLst>
              <a:ext uri="{FF2B5EF4-FFF2-40B4-BE49-F238E27FC236}">
                <a16:creationId xmlns:a16="http://schemas.microsoft.com/office/drawing/2014/main" id="{3163F263-DB09-47D7-8FCD-0DA297B31FCA}"/>
              </a:ext>
            </a:extLst>
          </p:cNvPr>
          <p:cNvSpPr txBox="1"/>
          <p:nvPr/>
        </p:nvSpPr>
        <p:spPr>
          <a:xfrm>
            <a:off x="1403648" y="2636912"/>
            <a:ext cx="6408712" cy="830997"/>
          </a:xfrm>
          <a:prstGeom prst="rect">
            <a:avLst/>
          </a:prstGeom>
          <a:noFill/>
        </p:spPr>
        <p:txBody>
          <a:bodyPr wrap="square" rtlCol="0">
            <a:spAutoFit/>
          </a:bodyPr>
          <a:lstStyle/>
          <a:p>
            <a:pPr algn="ctr"/>
            <a:r>
              <a:rPr lang="fr-FR" sz="4800" b="1" i="1" dirty="0"/>
              <a:t>CHEAT SHEET</a:t>
            </a:r>
          </a:p>
        </p:txBody>
      </p:sp>
    </p:spTree>
    <p:extLst>
      <p:ext uri="{BB962C8B-B14F-4D97-AF65-F5344CB8AC3E}">
        <p14:creationId xmlns:p14="http://schemas.microsoft.com/office/powerpoint/2010/main" val="16679851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900" dirty="0"/>
              <a:t>(linux </a:t>
            </a:r>
            <a:r>
              <a:rPr lang="fr-FR" sz="900" dirty="0" err="1"/>
              <a:t>osx</a:t>
            </a:r>
            <a:r>
              <a:rPr lang="fr-FR" sz="900" dirty="0"/>
              <a:t> </a:t>
            </a:r>
            <a:r>
              <a:rPr lang="fr-FR" sz="900" dirty="0" err="1"/>
              <a:t>win</a:t>
            </a:r>
            <a:r>
              <a:rPr lang="fr-FR" sz="9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5161364" y="4125520"/>
            <a:ext cx="2357454" cy="1471706"/>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4679157" y="1714489"/>
            <a:ext cx="1660934" cy="407054"/>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2696754" y="1714489"/>
            <a:ext cx="1768090" cy="418763"/>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1625184" y="2902744"/>
            <a:ext cx="2446810" cy="47267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4964852" y="3224215"/>
            <a:ext cx="2446810" cy="47267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3768324" y="3429001"/>
            <a:ext cx="609469" cy="322660"/>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7197348" y="3696894"/>
            <a:ext cx="609469" cy="322660"/>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3087230" y="4018365"/>
            <a:ext cx="1270457" cy="166091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464447" y="4179099"/>
            <a:ext cx="1996676" cy="1489875"/>
          </a:xfrm>
          <a:prstGeom prst="rect">
            <a:avLst/>
          </a:prstGeom>
          <a:noFill/>
        </p:spPr>
      </p:pic>
      <p:sp>
        <p:nvSpPr>
          <p:cNvPr id="10" name="Rectangle 9">
            <a:extLst>
              <a:ext uri="{FF2B5EF4-FFF2-40B4-BE49-F238E27FC236}">
                <a16:creationId xmlns:a16="http://schemas.microsoft.com/office/drawing/2014/main" id="{8959CBF0-5B43-452C-BB0A-5B54E52BEF6B}"/>
              </a:ext>
            </a:extLst>
          </p:cNvPr>
          <p:cNvSpPr/>
          <p:nvPr/>
        </p:nvSpPr>
        <p:spPr>
          <a:xfrm>
            <a:off x="274320" y="2264944"/>
            <a:ext cx="8583329" cy="3332282"/>
          </a:xfrm>
          <a:prstGeom prst="rect">
            <a:avLst/>
          </a:prstGeom>
          <a:solidFill>
            <a:schemeClr val="bg1">
              <a:lumMod val="9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nvGrpSpPr>
          <p:cNvPr id="22" name="Groupe 21">
            <a:extLst>
              <a:ext uri="{FF2B5EF4-FFF2-40B4-BE49-F238E27FC236}">
                <a16:creationId xmlns:a16="http://schemas.microsoft.com/office/drawing/2014/main" id="{1ACB535B-C22B-4708-BFA0-8042E599C2C4}"/>
              </a:ext>
            </a:extLst>
          </p:cNvPr>
          <p:cNvGrpSpPr/>
          <p:nvPr/>
        </p:nvGrpSpPr>
        <p:grpSpPr>
          <a:xfrm>
            <a:off x="559873" y="2791945"/>
            <a:ext cx="2075965" cy="1969916"/>
            <a:chOff x="3586993" y="2050820"/>
            <a:chExt cx="5432082" cy="4434948"/>
          </a:xfrm>
        </p:grpSpPr>
        <p:sp>
          <p:nvSpPr>
            <p:cNvPr id="23" name="Ellipse 22">
              <a:extLst>
                <a:ext uri="{FF2B5EF4-FFF2-40B4-BE49-F238E27FC236}">
                  <a16:creationId xmlns:a16="http://schemas.microsoft.com/office/drawing/2014/main" id="{95FF1252-8877-4EDF-AF38-68ACEDB80219}"/>
                </a:ext>
              </a:extLst>
            </p:cNvPr>
            <p:cNvSpPr/>
            <p:nvPr/>
          </p:nvSpPr>
          <p:spPr>
            <a:xfrm>
              <a:off x="3586993" y="2050820"/>
              <a:ext cx="5432082" cy="4434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4" name="Rectangle 23">
              <a:extLst>
                <a:ext uri="{FF2B5EF4-FFF2-40B4-BE49-F238E27FC236}">
                  <a16:creationId xmlns:a16="http://schemas.microsoft.com/office/drawing/2014/main" id="{A2184B91-DE76-43E8-9487-58CCBEC17B97}"/>
                </a:ext>
              </a:extLst>
            </p:cNvPr>
            <p:cNvSpPr/>
            <p:nvPr/>
          </p:nvSpPr>
          <p:spPr>
            <a:xfrm>
              <a:off x="4116306" y="3644107"/>
              <a:ext cx="4440553" cy="10834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sp>
        <p:nvSpPr>
          <p:cNvPr id="11" name="ZoneTexte 10">
            <a:extLst>
              <a:ext uri="{FF2B5EF4-FFF2-40B4-BE49-F238E27FC236}">
                <a16:creationId xmlns:a16="http://schemas.microsoft.com/office/drawing/2014/main" id="{A7DDDAA3-6E4E-4444-8A7F-269BC160105D}"/>
              </a:ext>
            </a:extLst>
          </p:cNvPr>
          <p:cNvSpPr txBox="1"/>
          <p:nvPr/>
        </p:nvSpPr>
        <p:spPr>
          <a:xfrm>
            <a:off x="2810621" y="2503170"/>
            <a:ext cx="5765489" cy="3139321"/>
          </a:xfrm>
          <a:prstGeom prst="rect">
            <a:avLst/>
          </a:prstGeom>
          <a:noFill/>
        </p:spPr>
        <p:txBody>
          <a:bodyPr wrap="square" rtlCol="0">
            <a:spAutoFit/>
          </a:bodyPr>
          <a:lstStyle/>
          <a:p>
            <a:pPr marL="214313" indent="-214313">
              <a:buFont typeface="Arial" panose="020B0604020202020204" pitchFamily="34" charset="0"/>
              <a:buChar char="•"/>
            </a:pPr>
            <a:r>
              <a:rPr lang="fr-FR" dirty="0"/>
              <a:t>Seule une version </a:t>
            </a:r>
            <a:r>
              <a:rPr lang="fr-FR" dirty="0" err="1"/>
              <a:t>builder</a:t>
            </a:r>
            <a:r>
              <a:rPr lang="fr-FR" dirty="0"/>
              <a:t> pourrait avoir un sens à être servie avec apache</a:t>
            </a:r>
          </a:p>
          <a:p>
            <a:pPr marL="557213" lvl="1" indent="-214313">
              <a:buFont typeface="Arial" panose="020B0604020202020204" pitchFamily="34" charset="0"/>
              <a:buChar char="•"/>
            </a:pPr>
            <a:r>
              <a:rPr lang="fr-FR" dirty="0"/>
              <a:t>La couche </a:t>
            </a:r>
            <a:r>
              <a:rPr lang="fr-FR" dirty="0" err="1"/>
              <a:t>php</a:t>
            </a:r>
            <a:r>
              <a:rPr lang="fr-FR" dirty="0"/>
              <a:t> ne sera pas intéressante pour nous</a:t>
            </a:r>
          </a:p>
          <a:p>
            <a:pPr marL="557213" lvl="1" indent="-214313">
              <a:buFont typeface="Arial" panose="020B0604020202020204" pitchFamily="34" charset="0"/>
              <a:buChar char="•"/>
            </a:pPr>
            <a:endParaRPr lang="fr-FR" dirty="0"/>
          </a:p>
          <a:p>
            <a:pPr marL="557213" lvl="1" indent="-214313">
              <a:buFont typeface="Arial" panose="020B0604020202020204" pitchFamily="34" charset="0"/>
              <a:buChar char="•"/>
            </a:pPr>
            <a:r>
              <a:rPr lang="fr-FR" dirty="0"/>
              <a:t>Pour le développement react nécessite vraiment l’outil de service pour le dev</a:t>
            </a:r>
          </a:p>
          <a:p>
            <a:pPr marL="214313" indent="-214313">
              <a:buFont typeface="Arial" panose="020B0604020202020204" pitchFamily="34" charset="0"/>
              <a:buChar char="•"/>
            </a:pPr>
            <a:endParaRPr lang="fr-FR" dirty="0"/>
          </a:p>
          <a:p>
            <a:pPr marL="214313" indent="-214313">
              <a:buFont typeface="Arial" panose="020B0604020202020204" pitchFamily="34" charset="0"/>
              <a:buChar char="•"/>
            </a:pPr>
            <a:r>
              <a:rPr lang="fr-FR" b="1" dirty="0"/>
              <a:t>Sans Node js :</a:t>
            </a:r>
          </a:p>
          <a:p>
            <a:pPr marL="557213" lvl="1" indent="-214313">
              <a:buFont typeface="Arial" panose="020B0604020202020204" pitchFamily="34" charset="0"/>
              <a:buChar char="•"/>
            </a:pPr>
            <a:r>
              <a:rPr lang="fr-FR" b="1" dirty="0"/>
              <a:t>Complexité </a:t>
            </a:r>
            <a:r>
              <a:rPr lang="fr-FR" dirty="0"/>
              <a:t>de mise en œuvre</a:t>
            </a:r>
          </a:p>
          <a:p>
            <a:pPr marL="900113" lvl="2" indent="-214313">
              <a:buFont typeface="Arial" panose="020B0604020202020204" pitchFamily="34" charset="0"/>
              <a:buChar char="•"/>
            </a:pPr>
            <a:r>
              <a:rPr lang="fr-FR" dirty="0"/>
              <a:t>Dev</a:t>
            </a:r>
          </a:p>
          <a:p>
            <a:pPr marL="900113" lvl="2" indent="-214313">
              <a:buFont typeface="Arial" panose="020B0604020202020204" pitchFamily="34" charset="0"/>
              <a:buChar char="•"/>
            </a:pPr>
            <a:r>
              <a:rPr lang="fr-FR" dirty="0"/>
              <a:t>test</a:t>
            </a:r>
          </a:p>
        </p:txBody>
      </p:sp>
    </p:spTree>
    <p:extLst>
      <p:ext uri="{BB962C8B-B14F-4D97-AF65-F5344CB8AC3E}">
        <p14:creationId xmlns:p14="http://schemas.microsoft.com/office/powerpoint/2010/main" val="3541873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17644D-CA4F-4F61-8630-7F07A078AEAF}"/>
              </a:ext>
            </a:extLst>
          </p:cNvPr>
          <p:cNvSpPr>
            <a:spLocks noGrp="1"/>
          </p:cNvSpPr>
          <p:nvPr>
            <p:ph type="title"/>
          </p:nvPr>
        </p:nvSpPr>
        <p:spPr/>
        <p:txBody>
          <a:bodyPr/>
          <a:lstStyle/>
          <a:p>
            <a:r>
              <a:rPr lang="fr-FR" dirty="0"/>
              <a:t>$.ajax</a:t>
            </a:r>
          </a:p>
        </p:txBody>
      </p:sp>
      <p:sp>
        <p:nvSpPr>
          <p:cNvPr id="3" name="Espace réservé du contenu 2">
            <a:extLst>
              <a:ext uri="{FF2B5EF4-FFF2-40B4-BE49-F238E27FC236}">
                <a16:creationId xmlns:a16="http://schemas.microsoft.com/office/drawing/2014/main" id="{1659135F-9783-404E-AD44-D31F3BBCDA65}"/>
              </a:ext>
            </a:extLst>
          </p:cNvPr>
          <p:cNvSpPr>
            <a:spLocks noGrp="1"/>
          </p:cNvSpPr>
          <p:nvPr>
            <p:ph idx="1"/>
          </p:nvPr>
        </p:nvSpPr>
        <p:spPr/>
        <p:txBody>
          <a:bodyPr>
            <a:normAutofit fontScale="77500" lnSpcReduction="20000"/>
          </a:bodyPr>
          <a:lstStyle/>
          <a:p>
            <a:r>
              <a:rPr lang="fr-FR" dirty="0"/>
              <a:t>jQuery fournit une fonction AJAX</a:t>
            </a:r>
          </a:p>
          <a:p>
            <a:pPr lvl="4"/>
            <a:r>
              <a:rPr lang="fr-FR" b="1" dirty="0"/>
              <a:t>A</a:t>
            </a:r>
            <a:r>
              <a:rPr lang="fr-FR" dirty="0"/>
              <a:t>synchronous </a:t>
            </a:r>
            <a:r>
              <a:rPr lang="fr-FR" b="1" dirty="0" err="1"/>
              <a:t>J</a:t>
            </a:r>
            <a:r>
              <a:rPr lang="fr-FR" dirty="0" err="1"/>
              <a:t>avascrit</a:t>
            </a:r>
            <a:r>
              <a:rPr lang="fr-FR" dirty="0"/>
              <a:t> </a:t>
            </a:r>
            <a:r>
              <a:rPr lang="fr-FR" b="1" dirty="0"/>
              <a:t>A</a:t>
            </a:r>
            <a:r>
              <a:rPr lang="fr-FR" dirty="0"/>
              <a:t>nd </a:t>
            </a:r>
            <a:r>
              <a:rPr lang="fr-FR" b="1" dirty="0"/>
              <a:t>X</a:t>
            </a:r>
            <a:r>
              <a:rPr lang="fr-FR" dirty="0"/>
              <a:t>ml</a:t>
            </a:r>
          </a:p>
          <a:p>
            <a:pPr lvl="1"/>
            <a:r>
              <a:rPr lang="fr-FR" dirty="0"/>
              <a:t>La méthode ajax requiert un objet de config avec les paramètres suivants :</a:t>
            </a:r>
          </a:p>
          <a:p>
            <a:pPr lvl="2"/>
            <a:r>
              <a:rPr lang="fr-FR" dirty="0"/>
              <a:t>url : une chaine url de destination de l’appel http</a:t>
            </a:r>
          </a:p>
          <a:p>
            <a:pPr lvl="2"/>
            <a:endParaRPr lang="fr-FR" dirty="0"/>
          </a:p>
          <a:p>
            <a:pPr lvl="2"/>
            <a:r>
              <a:rPr lang="fr-FR" dirty="0" err="1"/>
              <a:t>success</a:t>
            </a:r>
            <a:r>
              <a:rPr lang="fr-FR" dirty="0"/>
              <a:t> : une fonction de callback en cas de succès</a:t>
            </a:r>
          </a:p>
          <a:p>
            <a:pPr lvl="2"/>
            <a:endParaRPr lang="fr-FR" dirty="0"/>
          </a:p>
          <a:p>
            <a:pPr lvl="2"/>
            <a:r>
              <a:rPr lang="fr-FR" dirty="0"/>
              <a:t>error : une fonction en cas d’échec </a:t>
            </a:r>
            <a:r>
              <a:rPr lang="fr-FR" sz="1500" dirty="0"/>
              <a:t>*facultatif</a:t>
            </a:r>
            <a:endParaRPr lang="fr-FR" dirty="0"/>
          </a:p>
          <a:p>
            <a:pPr marL="0" indent="0">
              <a:buNone/>
            </a:pPr>
            <a:r>
              <a:rPr lang="fr-FR" b="0" dirty="0">
                <a:solidFill>
                  <a:srgbClr val="E5C07B"/>
                </a:solidFill>
                <a:effectLst/>
                <a:latin typeface="Consolas" panose="020B0609020204030204" pitchFamily="49" charset="0"/>
              </a:rPr>
              <a:t> </a:t>
            </a:r>
          </a:p>
          <a:p>
            <a:pPr marL="0" indent="0">
              <a:buNone/>
            </a:pPr>
            <a:r>
              <a:rPr lang="fr-FR" b="0" dirty="0">
                <a:solidFill>
                  <a:srgbClr val="E5C07B"/>
                </a:solidFill>
                <a:effectLst/>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ajax</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url</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"demo.html"</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err="1">
                <a:solidFill>
                  <a:srgbClr val="61AFEF"/>
                </a:solidFill>
                <a:effectLst/>
                <a:latin typeface="Consolas" panose="020B0609020204030204" pitchFamily="49" charset="0"/>
              </a:rPr>
              <a:t>success</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"#div1"</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html</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endParaRPr lang="fr-FR" dirty="0"/>
          </a:p>
        </p:txBody>
      </p:sp>
    </p:spTree>
    <p:extLst>
      <p:ext uri="{BB962C8B-B14F-4D97-AF65-F5344CB8AC3E}">
        <p14:creationId xmlns:p14="http://schemas.microsoft.com/office/powerpoint/2010/main" val="393088676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C71D00-594B-4FED-9CB8-7573EC1D9425}"/>
              </a:ext>
            </a:extLst>
          </p:cNvPr>
          <p:cNvSpPr>
            <a:spLocks noGrp="1"/>
          </p:cNvSpPr>
          <p:nvPr>
            <p:ph type="title"/>
          </p:nvPr>
        </p:nvSpPr>
        <p:spPr/>
        <p:txBody>
          <a:bodyPr/>
          <a:lstStyle/>
          <a:p>
            <a:r>
              <a:rPr lang="fr-FR" dirty="0"/>
              <a:t>jQuery</a:t>
            </a:r>
          </a:p>
        </p:txBody>
      </p:sp>
      <p:sp>
        <p:nvSpPr>
          <p:cNvPr id="3" name="Espace réservé du contenu 2">
            <a:extLst>
              <a:ext uri="{FF2B5EF4-FFF2-40B4-BE49-F238E27FC236}">
                <a16:creationId xmlns:a16="http://schemas.microsoft.com/office/drawing/2014/main" id="{CA183C26-4C57-4C89-9A4A-00381CB0368C}"/>
              </a:ext>
            </a:extLst>
          </p:cNvPr>
          <p:cNvSpPr>
            <a:spLocks noGrp="1"/>
          </p:cNvSpPr>
          <p:nvPr>
            <p:ph idx="1"/>
          </p:nvPr>
        </p:nvSpPr>
        <p:spPr>
          <a:xfrm>
            <a:off x="285720" y="1124744"/>
            <a:ext cx="8572560" cy="5286412"/>
          </a:xfrm>
        </p:spPr>
        <p:txBody>
          <a:bodyPr>
            <a:normAutofit fontScale="92500"/>
          </a:bodyPr>
          <a:lstStyle/>
          <a:p>
            <a:r>
              <a:rPr lang="fr-FR" dirty="0"/>
              <a:t>jQuery propose de gérer les events.</a:t>
            </a:r>
          </a:p>
          <a:p>
            <a:pPr lvl="1"/>
            <a:r>
              <a:rPr lang="fr-FR" dirty="0"/>
              <a:t>Comme fonction du nœud jQuery</a:t>
            </a:r>
          </a:p>
          <a:p>
            <a:pPr lvl="2"/>
            <a:r>
              <a:rPr lang="fr-FR" dirty="0"/>
              <a:t>Reçois une callback d’exécution pour l’event</a:t>
            </a:r>
          </a:p>
          <a:p>
            <a:pPr lvl="3"/>
            <a:r>
              <a:rPr lang="fr-FR" dirty="0"/>
              <a:t>$(‘button#btn1’).click(function (</a:t>
            </a:r>
            <a:r>
              <a:rPr lang="fr-FR" dirty="0" err="1"/>
              <a:t>evt</a:t>
            </a:r>
            <a:r>
              <a:rPr lang="fr-FR" dirty="0"/>
              <a:t>){…})</a:t>
            </a:r>
          </a:p>
          <a:p>
            <a:pPr lvl="3"/>
            <a:r>
              <a:rPr lang="fr-FR" dirty="0"/>
              <a:t>$(‘#</a:t>
            </a:r>
            <a:r>
              <a:rPr lang="fr-FR" dirty="0" err="1"/>
              <a:t>myForm</a:t>
            </a:r>
            <a:r>
              <a:rPr lang="fr-FR" dirty="0"/>
              <a:t>’).</a:t>
            </a:r>
            <a:r>
              <a:rPr lang="fr-FR" dirty="0" err="1"/>
              <a:t>submit</a:t>
            </a:r>
            <a:r>
              <a:rPr lang="fr-FR" dirty="0"/>
              <a:t>(function (</a:t>
            </a:r>
            <a:r>
              <a:rPr lang="fr-FR" dirty="0" err="1"/>
              <a:t>evt</a:t>
            </a:r>
            <a:r>
              <a:rPr lang="fr-FR" dirty="0"/>
              <a:t>){…})</a:t>
            </a:r>
          </a:p>
          <a:p>
            <a:pPr lvl="3"/>
            <a:r>
              <a:rPr lang="fr-FR" dirty="0"/>
              <a:t>, …</a:t>
            </a:r>
          </a:p>
          <a:p>
            <a:pPr lvl="1"/>
            <a:r>
              <a:rPr lang="fr-FR" dirty="0"/>
              <a:t>Html possède des actions par défaut lié a certains event </a:t>
            </a:r>
          </a:p>
          <a:p>
            <a:pPr lvl="3"/>
            <a:r>
              <a:rPr lang="fr-FR" dirty="0"/>
              <a:t>Ex : </a:t>
            </a:r>
            <a:r>
              <a:rPr lang="fr-FR" i="1" dirty="0" err="1"/>
              <a:t>onsubmit</a:t>
            </a:r>
            <a:r>
              <a:rPr lang="fr-FR" dirty="0"/>
              <a:t> </a:t>
            </a:r>
            <a:r>
              <a:rPr lang="fr-FR" dirty="0">
                <a:sym typeface="Wingdings" panose="05000000000000000000" pitchFamily="2" charset="2"/>
              </a:rPr>
              <a:t> aura pour action par défaut de faire l’appel http sur la </a:t>
            </a:r>
            <a:r>
              <a:rPr lang="fr-FR" i="1" dirty="0" err="1">
                <a:sym typeface="Wingdings" panose="05000000000000000000" pitchFamily="2" charset="2"/>
              </a:rPr>
              <a:t>target</a:t>
            </a:r>
            <a:r>
              <a:rPr lang="fr-FR" dirty="0">
                <a:sym typeface="Wingdings" panose="05000000000000000000" pitchFamily="2" charset="2"/>
              </a:rPr>
              <a:t> définit dans la balise </a:t>
            </a:r>
            <a:r>
              <a:rPr lang="fr-FR" i="1" dirty="0" err="1">
                <a:sym typeface="Wingdings" panose="05000000000000000000" pitchFamily="2" charset="2"/>
              </a:rPr>
              <a:t>form</a:t>
            </a:r>
            <a:r>
              <a:rPr lang="fr-FR" dirty="0">
                <a:sym typeface="Wingdings" panose="05000000000000000000" pitchFamily="2" charset="2"/>
              </a:rPr>
              <a:t> </a:t>
            </a:r>
          </a:p>
          <a:p>
            <a:pPr lvl="2"/>
            <a:endParaRPr lang="fr-FR" dirty="0">
              <a:sym typeface="Wingdings" panose="05000000000000000000" pitchFamily="2" charset="2"/>
            </a:endParaRPr>
          </a:p>
          <a:p>
            <a:pPr lvl="2"/>
            <a:r>
              <a:rPr lang="fr-FR" dirty="0">
                <a:sym typeface="Wingdings" panose="05000000000000000000" pitchFamily="2" charset="2"/>
              </a:rPr>
              <a:t>Il est important de prévenir et stopper l’exécution de cette action pour laisser le contrôle a la callback de l’event:</a:t>
            </a:r>
          </a:p>
          <a:p>
            <a:pPr marL="0" indent="0" algn="ctr">
              <a:buNone/>
            </a:pPr>
            <a:r>
              <a:rPr lang="fr-FR" dirty="0" err="1">
                <a:sym typeface="Wingdings" panose="05000000000000000000" pitchFamily="2" charset="2"/>
              </a:rPr>
              <a:t>evt.</a:t>
            </a:r>
            <a:r>
              <a:rPr lang="fr-FR" i="1" dirty="0" err="1">
                <a:sym typeface="Wingdings" panose="05000000000000000000" pitchFamily="2" charset="2"/>
              </a:rPr>
              <a:t>preventDefault</a:t>
            </a:r>
            <a:r>
              <a:rPr lang="fr-FR" dirty="0">
                <a:sym typeface="Wingdings" panose="05000000000000000000" pitchFamily="2" charset="2"/>
              </a:rPr>
              <a:t>()</a:t>
            </a:r>
          </a:p>
          <a:p>
            <a:endParaRPr lang="fr-FR" dirty="0"/>
          </a:p>
        </p:txBody>
      </p:sp>
    </p:spTree>
    <p:extLst>
      <p:ext uri="{BB962C8B-B14F-4D97-AF65-F5344CB8AC3E}">
        <p14:creationId xmlns:p14="http://schemas.microsoft.com/office/powerpoint/2010/main" val="2184789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5FB4D6-9C1C-42C8-BAC6-79CD2C7D65A1}"/>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F51C721D-DEBB-4DEE-9433-68008753A1CE}"/>
              </a:ext>
            </a:extLst>
          </p:cNvPr>
          <p:cNvSpPr>
            <a:spLocks noGrp="1"/>
          </p:cNvSpPr>
          <p:nvPr>
            <p:ph idx="1"/>
          </p:nvPr>
        </p:nvSpPr>
        <p:spPr/>
        <p:txBody>
          <a:bodyPr/>
          <a:lstStyle/>
          <a:p>
            <a:pPr lvl="1"/>
            <a:r>
              <a:rPr lang="fr-FR" dirty="0"/>
              <a:t>Fonctionnement et intégration.</a:t>
            </a:r>
          </a:p>
          <a:p>
            <a:r>
              <a:rPr lang="fr-FR" dirty="0"/>
              <a:t>Gestion et délégation des événements.</a:t>
            </a:r>
          </a:p>
          <a:p>
            <a:pPr lvl="1"/>
            <a:r>
              <a:rPr lang="fr-FR" dirty="0"/>
              <a:t>jQuery pour des échanges Ajax, gestion des formulaires.</a:t>
            </a:r>
          </a:p>
          <a:p>
            <a:endParaRPr lang="fr-FR" dirty="0"/>
          </a:p>
        </p:txBody>
      </p:sp>
    </p:spTree>
    <p:extLst>
      <p:ext uri="{BB962C8B-B14F-4D97-AF65-F5344CB8AC3E}">
        <p14:creationId xmlns:p14="http://schemas.microsoft.com/office/powerpoint/2010/main" val="375492070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1CD955A-74F2-45D9-8392-0EF7B50D6B3C}"/>
              </a:ext>
            </a:extLst>
          </p:cNvPr>
          <p:cNvSpPr>
            <a:spLocks noGrp="1"/>
          </p:cNvSpPr>
          <p:nvPr>
            <p:ph type="title"/>
          </p:nvPr>
        </p:nvSpPr>
        <p:spPr/>
        <p:txBody>
          <a:bodyPr/>
          <a:lstStyle/>
          <a:p>
            <a:r>
              <a:rPr lang="fr-FR" dirty="0"/>
              <a:t>Initiation à ES6/2015</a:t>
            </a:r>
          </a:p>
        </p:txBody>
      </p:sp>
      <p:sp>
        <p:nvSpPr>
          <p:cNvPr id="5" name="Espace réservé du texte 4">
            <a:extLst>
              <a:ext uri="{FF2B5EF4-FFF2-40B4-BE49-F238E27FC236}">
                <a16:creationId xmlns:a16="http://schemas.microsoft.com/office/drawing/2014/main" id="{6493343B-169E-4C3B-9B0E-FA561A510086}"/>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8171467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F4391E-8ED1-4CDD-B52B-C739AC090D8D}"/>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4914003E-4889-4229-B5FD-90A2C9B15774}"/>
              </a:ext>
            </a:extLst>
          </p:cNvPr>
          <p:cNvSpPr>
            <a:spLocks noGrp="1"/>
          </p:cNvSpPr>
          <p:nvPr>
            <p:ph idx="1"/>
          </p:nvPr>
        </p:nvSpPr>
        <p:spPr/>
        <p:txBody>
          <a:bodyPr/>
          <a:lstStyle/>
          <a:p>
            <a:r>
              <a:rPr lang="fr-FR" dirty="0"/>
              <a:t>Les nouveautés principales.</a:t>
            </a:r>
          </a:p>
          <a:p>
            <a:r>
              <a:rPr lang="fr-FR" dirty="0"/>
              <a:t>Les </a:t>
            </a:r>
            <a:r>
              <a:rPr lang="fr-FR" dirty="0" err="1"/>
              <a:t>superset</a:t>
            </a:r>
            <a:r>
              <a:rPr lang="fr-FR" dirty="0"/>
              <a:t> JavaScript : </a:t>
            </a:r>
            <a:r>
              <a:rPr lang="fr-FR" dirty="0" err="1"/>
              <a:t>TypeScript</a:t>
            </a:r>
            <a:r>
              <a:rPr lang="fr-FR" dirty="0"/>
              <a:t>, Babel, Traceur.</a:t>
            </a:r>
          </a:p>
          <a:p>
            <a:r>
              <a:rPr lang="fr-FR" dirty="0"/>
              <a:t>ES6, </a:t>
            </a:r>
            <a:r>
              <a:rPr lang="fr-FR" dirty="0" err="1"/>
              <a:t>ESNext</a:t>
            </a:r>
            <a:r>
              <a:rPr lang="fr-FR" dirty="0"/>
              <a:t> en production.</a:t>
            </a:r>
          </a:p>
          <a:p>
            <a:endParaRPr lang="fr-FR" dirty="0"/>
          </a:p>
        </p:txBody>
      </p:sp>
    </p:spTree>
    <p:extLst>
      <p:ext uri="{BB962C8B-B14F-4D97-AF65-F5344CB8AC3E}">
        <p14:creationId xmlns:p14="http://schemas.microsoft.com/office/powerpoint/2010/main" val="186554055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re 2"/>
          <p:cNvSpPr>
            <a:spLocks noGrp="1"/>
          </p:cNvSpPr>
          <p:nvPr>
            <p:ph type="title"/>
          </p:nvPr>
        </p:nvSpPr>
        <p:spPr/>
        <p:txBody>
          <a:bodyPr/>
          <a:lstStyle/>
          <a:p>
            <a:r>
              <a:rPr lang="fr-FR" dirty="0"/>
              <a:t>Notion d'objet</a:t>
            </a:r>
          </a:p>
        </p:txBody>
      </p:sp>
      <p:sp>
        <p:nvSpPr>
          <p:cNvPr id="2" name="Espace réservé du contenu 1"/>
          <p:cNvSpPr>
            <a:spLocks noGrp="1"/>
          </p:cNvSpPr>
          <p:nvPr>
            <p:ph idx="1"/>
          </p:nvPr>
        </p:nvSpPr>
        <p:spPr/>
        <p:txBody>
          <a:bodyPr/>
          <a:lstStyle/>
          <a:p>
            <a:pPr>
              <a:buNone/>
            </a:pPr>
            <a:endParaRPr lang="fr-FR" dirty="0"/>
          </a:p>
          <a:p>
            <a:pPr>
              <a:buNone/>
            </a:pPr>
            <a:endParaRPr lang="fr-FR" dirty="0"/>
          </a:p>
          <a:p>
            <a:endParaRPr lang="fr-FR" dirty="0"/>
          </a:p>
          <a:p>
            <a:endParaRPr lang="fr-FR" dirty="0"/>
          </a:p>
        </p:txBody>
      </p:sp>
      <p:grpSp>
        <p:nvGrpSpPr>
          <p:cNvPr id="3" name="Groupe 55"/>
          <p:cNvGrpSpPr/>
          <p:nvPr/>
        </p:nvGrpSpPr>
        <p:grpSpPr>
          <a:xfrm>
            <a:off x="571472" y="1643050"/>
            <a:ext cx="7848872" cy="3960440"/>
            <a:chOff x="174227" y="2427434"/>
            <a:chExt cx="8424936" cy="4320480"/>
          </a:xfrm>
        </p:grpSpPr>
        <p:sp>
          <p:nvSpPr>
            <p:cNvPr id="52" name="Rectangle 51"/>
            <p:cNvSpPr/>
            <p:nvPr/>
          </p:nvSpPr>
          <p:spPr>
            <a:xfrm>
              <a:off x="174227" y="2427434"/>
              <a:ext cx="8424936" cy="4320480"/>
            </a:xfrm>
            <a:prstGeom prst="rect">
              <a:avLst/>
            </a:prstGeom>
            <a:solidFill>
              <a:srgbClr val="00B050"/>
            </a:solidFill>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Objet</a:t>
              </a:r>
            </a:p>
          </p:txBody>
        </p:sp>
        <p:grpSp>
          <p:nvGrpSpPr>
            <p:cNvPr id="5" name="Groupe 50"/>
            <p:cNvGrpSpPr/>
            <p:nvPr/>
          </p:nvGrpSpPr>
          <p:grpSpPr>
            <a:xfrm>
              <a:off x="1488208" y="2765804"/>
              <a:ext cx="6912768" cy="3746448"/>
              <a:chOff x="1272184" y="2765804"/>
              <a:chExt cx="6912768" cy="3746448"/>
            </a:xfrm>
          </p:grpSpPr>
          <p:grpSp>
            <p:nvGrpSpPr>
              <p:cNvPr id="7" name="Groupe 49"/>
              <p:cNvGrpSpPr/>
              <p:nvPr/>
            </p:nvGrpSpPr>
            <p:grpSpPr>
              <a:xfrm>
                <a:off x="1272184" y="2765804"/>
                <a:ext cx="6912768" cy="3746448"/>
                <a:chOff x="779089" y="2411199"/>
                <a:chExt cx="7396661" cy="4104455"/>
              </a:xfrm>
            </p:grpSpPr>
            <p:sp>
              <p:nvSpPr>
                <p:cNvPr id="4" name="Rectangle 3"/>
                <p:cNvSpPr/>
                <p:nvPr/>
              </p:nvSpPr>
              <p:spPr>
                <a:xfrm>
                  <a:off x="779089" y="2411199"/>
                  <a:ext cx="7396661" cy="41044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Cafetière</a:t>
                  </a:r>
                </a:p>
              </p:txBody>
            </p:sp>
            <p:pic>
              <p:nvPicPr>
                <p:cNvPr id="2050" name="Picture 2" descr="C:\Users\tartinator\Pictures\machine-cafe-filtre-severin-4054.png"/>
                <p:cNvPicPr>
                  <a:picLocks noChangeAspect="1" noChangeArrowheads="1"/>
                </p:cNvPicPr>
                <p:nvPr/>
              </p:nvPicPr>
              <p:blipFill>
                <a:blip r:embed="rId3" cstate="print"/>
                <a:srcRect/>
                <a:stretch>
                  <a:fillRect/>
                </a:stretch>
              </p:blipFill>
              <p:spPr bwMode="auto">
                <a:xfrm>
                  <a:off x="1150900" y="3926660"/>
                  <a:ext cx="868363" cy="1219200"/>
                </a:xfrm>
                <a:prstGeom prst="rect">
                  <a:avLst/>
                </a:prstGeom>
                <a:noFill/>
              </p:spPr>
            </p:pic>
            <p:sp>
              <p:nvSpPr>
                <p:cNvPr id="25" name="Rectangle 24"/>
                <p:cNvSpPr/>
                <p:nvPr/>
              </p:nvSpPr>
              <p:spPr>
                <a:xfrm>
                  <a:off x="2843808" y="5517232"/>
                  <a:ext cx="2088232" cy="8640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err="1"/>
                    <a:t>Cafetiere</a:t>
                  </a:r>
                  <a:r>
                    <a:rPr lang="fr-FR" sz="1050" dirty="0"/>
                    <a:t> ISOTHERME</a:t>
                  </a:r>
                </a:p>
              </p:txBody>
            </p:sp>
            <p:pic>
              <p:nvPicPr>
                <p:cNvPr id="2060" name="Picture 12" descr="C:\Users\tartinator\Pictures\CI430D-618x290.png"/>
                <p:cNvPicPr>
                  <a:picLocks noChangeAspect="1" noChangeArrowheads="1"/>
                </p:cNvPicPr>
                <p:nvPr/>
              </p:nvPicPr>
              <p:blipFill>
                <a:blip r:embed="rId4" cstate="print"/>
                <a:srcRect/>
                <a:stretch>
                  <a:fillRect/>
                </a:stretch>
              </p:blipFill>
              <p:spPr bwMode="auto">
                <a:xfrm>
                  <a:off x="3059832" y="5733256"/>
                  <a:ext cx="1584176" cy="743383"/>
                </a:xfrm>
                <a:prstGeom prst="rect">
                  <a:avLst/>
                </a:prstGeom>
                <a:noFill/>
              </p:spPr>
            </p:pic>
            <p:grpSp>
              <p:nvGrpSpPr>
                <p:cNvPr id="8" name="Groupe 48"/>
                <p:cNvGrpSpPr/>
                <p:nvPr/>
              </p:nvGrpSpPr>
              <p:grpSpPr>
                <a:xfrm>
                  <a:off x="2843808" y="2564904"/>
                  <a:ext cx="5256584" cy="2880320"/>
                  <a:chOff x="2843808" y="2564904"/>
                  <a:chExt cx="5256584" cy="2880320"/>
                </a:xfrm>
              </p:grpSpPr>
              <p:grpSp>
                <p:nvGrpSpPr>
                  <p:cNvPr id="9" name="Groupe 23"/>
                  <p:cNvGrpSpPr/>
                  <p:nvPr/>
                </p:nvGrpSpPr>
                <p:grpSpPr>
                  <a:xfrm>
                    <a:off x="2843808" y="2564904"/>
                    <a:ext cx="5256584" cy="2880320"/>
                    <a:chOff x="2843808" y="2708920"/>
                    <a:chExt cx="5256584" cy="2880320"/>
                  </a:xfrm>
                </p:grpSpPr>
                <p:sp>
                  <p:nvSpPr>
                    <p:cNvPr id="6" name="Rectangle 5"/>
                    <p:cNvSpPr/>
                    <p:nvPr/>
                  </p:nvSpPr>
                  <p:spPr>
                    <a:xfrm>
                      <a:off x="2843808" y="2708920"/>
                      <a:ext cx="5256584" cy="28803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a:t>Machine </a:t>
                      </a:r>
                      <a:r>
                        <a:rPr lang="fr-FR" sz="1050" dirty="0" err="1"/>
                        <a:t>Expresso</a:t>
                      </a:r>
                      <a:endParaRPr lang="fr-FR" sz="1050" dirty="0"/>
                    </a:p>
                  </p:txBody>
                </p:sp>
                <p:pic>
                  <p:nvPicPr>
                    <p:cNvPr id="2054" name="Picture 6" descr="C:\Users\tartinator\Pictures\small_lb800.png"/>
                    <p:cNvPicPr>
                      <a:picLocks noChangeAspect="1" noChangeArrowheads="1"/>
                    </p:cNvPicPr>
                    <p:nvPr/>
                  </p:nvPicPr>
                  <p:blipFill>
                    <a:blip r:embed="rId5" cstate="print"/>
                    <a:srcRect/>
                    <a:stretch>
                      <a:fillRect/>
                    </a:stretch>
                  </p:blipFill>
                  <p:spPr bwMode="auto">
                    <a:xfrm>
                      <a:off x="3131840" y="3429000"/>
                      <a:ext cx="1162368" cy="1180530"/>
                    </a:xfrm>
                    <a:prstGeom prst="rect">
                      <a:avLst/>
                    </a:prstGeom>
                    <a:noFill/>
                  </p:spPr>
                </p:pic>
                <p:grpSp>
                  <p:nvGrpSpPr>
                    <p:cNvPr id="10" name="Groupe 19"/>
                    <p:cNvGrpSpPr/>
                    <p:nvPr/>
                  </p:nvGrpSpPr>
                  <p:grpSpPr>
                    <a:xfrm>
                      <a:off x="4788023" y="2852936"/>
                      <a:ext cx="1371033" cy="1080120"/>
                      <a:chOff x="3995935" y="2996952"/>
                      <a:chExt cx="1532331" cy="1224136"/>
                    </a:xfrm>
                  </p:grpSpPr>
                  <p:sp>
                    <p:nvSpPr>
                      <p:cNvPr id="11" name="Rectangle 10"/>
                      <p:cNvSpPr/>
                      <p:nvPr/>
                    </p:nvSpPr>
                    <p:spPr>
                      <a:xfrm>
                        <a:off x="3995935" y="2996952"/>
                        <a:ext cx="1532331" cy="12241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1050" dirty="0"/>
                          <a:t>Machine de bar</a:t>
                        </a:r>
                      </a:p>
                    </p:txBody>
                  </p:sp>
                  <p:pic>
                    <p:nvPicPr>
                      <p:cNvPr id="2053" name="Picture 5" descr="C:\Users\tartinator\Pictures\small_DOSAGE-MACHINE-A-CAFE-JDC-MP.png"/>
                      <p:cNvPicPr>
                        <a:picLocks noChangeAspect="1" noChangeArrowheads="1"/>
                      </p:cNvPicPr>
                      <p:nvPr/>
                    </p:nvPicPr>
                    <p:blipFill>
                      <a:blip r:embed="rId6" cstate="print"/>
                      <a:srcRect/>
                      <a:stretch>
                        <a:fillRect/>
                      </a:stretch>
                    </p:blipFill>
                    <p:spPr bwMode="auto">
                      <a:xfrm>
                        <a:off x="4136841" y="3284984"/>
                        <a:ext cx="1219200" cy="838200"/>
                      </a:xfrm>
                      <a:prstGeom prst="rect">
                        <a:avLst/>
                      </a:prstGeom>
                      <a:noFill/>
                    </p:spPr>
                  </p:pic>
                </p:grpSp>
                <p:grpSp>
                  <p:nvGrpSpPr>
                    <p:cNvPr id="12" name="Groupe 22"/>
                    <p:cNvGrpSpPr/>
                    <p:nvPr/>
                  </p:nvGrpSpPr>
                  <p:grpSpPr>
                    <a:xfrm>
                      <a:off x="4788024" y="4077073"/>
                      <a:ext cx="3168352" cy="1296145"/>
                      <a:chOff x="3995936" y="4437112"/>
                      <a:chExt cx="3744416" cy="1656185"/>
                    </a:xfrm>
                  </p:grpSpPr>
                  <p:grpSp>
                    <p:nvGrpSpPr>
                      <p:cNvPr id="14" name="Groupe 20"/>
                      <p:cNvGrpSpPr/>
                      <p:nvPr/>
                    </p:nvGrpSpPr>
                    <p:grpSpPr>
                      <a:xfrm>
                        <a:off x="3995936" y="4437112"/>
                        <a:ext cx="3744416" cy="1656185"/>
                        <a:chOff x="3995936" y="4437112"/>
                        <a:chExt cx="3744416" cy="1656185"/>
                      </a:xfrm>
                    </p:grpSpPr>
                    <p:sp>
                      <p:nvSpPr>
                        <p:cNvPr id="13" name="Rectangle 12"/>
                        <p:cNvSpPr/>
                        <p:nvPr/>
                      </p:nvSpPr>
                      <p:spPr>
                        <a:xfrm>
                          <a:off x="3995936" y="4437112"/>
                          <a:ext cx="3744416" cy="16561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900" dirty="0"/>
                            <a:t>Machine </a:t>
                          </a:r>
                          <a:r>
                            <a:rPr lang="fr-FR" sz="900" dirty="0" err="1"/>
                            <a:t>Expresso</a:t>
                          </a:r>
                          <a:r>
                            <a:rPr lang="fr-FR" sz="900" dirty="0"/>
                            <a:t> à capsule</a:t>
                          </a:r>
                        </a:p>
                      </p:txBody>
                    </p:sp>
                    <p:pic>
                      <p:nvPicPr>
                        <p:cNvPr id="2055" name="Picture 7" descr="C:\Users\tartinator\Pictures\small_sticker_cafetiere.png"/>
                        <p:cNvPicPr>
                          <a:picLocks noChangeAspect="1" noChangeArrowheads="1"/>
                        </p:cNvPicPr>
                        <p:nvPr/>
                      </p:nvPicPr>
                      <p:blipFill>
                        <a:blip r:embed="rId7" cstate="print"/>
                        <a:srcRect/>
                        <a:stretch>
                          <a:fillRect/>
                        </a:stretch>
                      </p:blipFill>
                      <p:spPr bwMode="auto">
                        <a:xfrm>
                          <a:off x="4067944" y="4797152"/>
                          <a:ext cx="1219200" cy="1219200"/>
                        </a:xfrm>
                        <a:prstGeom prst="rect">
                          <a:avLst/>
                        </a:prstGeom>
                        <a:noFill/>
                      </p:spPr>
                    </p:pic>
                  </p:grpSp>
                  <p:grpSp>
                    <p:nvGrpSpPr>
                      <p:cNvPr id="16" name="Groupe 21"/>
                      <p:cNvGrpSpPr/>
                      <p:nvPr/>
                    </p:nvGrpSpPr>
                    <p:grpSpPr>
                      <a:xfrm>
                        <a:off x="5868144" y="4738237"/>
                        <a:ext cx="1656184" cy="1219427"/>
                        <a:chOff x="5552681" y="4576899"/>
                        <a:chExt cx="1971648" cy="1380765"/>
                      </a:xfrm>
                    </p:grpSpPr>
                    <p:sp>
                      <p:nvSpPr>
                        <p:cNvPr id="15" name="Rectangle 14"/>
                        <p:cNvSpPr/>
                        <p:nvPr/>
                      </p:nvSpPr>
                      <p:spPr>
                        <a:xfrm>
                          <a:off x="5552681" y="4576899"/>
                          <a:ext cx="1971648" cy="138076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900" dirty="0"/>
                            <a:t>Machine </a:t>
                          </a:r>
                          <a:r>
                            <a:rPr lang="fr-FR" sz="900" dirty="0" err="1"/>
                            <a:t>Expresso</a:t>
                          </a:r>
                          <a:endParaRPr lang="fr-FR" sz="900" dirty="0"/>
                        </a:p>
                        <a:p>
                          <a:r>
                            <a:rPr lang="fr-FR" sz="900" dirty="0"/>
                            <a:t>a </a:t>
                          </a:r>
                          <a:r>
                            <a:rPr lang="fr-FR" sz="900" dirty="0" err="1"/>
                            <a:t>caspule</a:t>
                          </a:r>
                          <a:r>
                            <a:rPr lang="fr-FR" sz="900" dirty="0"/>
                            <a:t> chaud/froid</a:t>
                          </a:r>
                        </a:p>
                      </p:txBody>
                    </p:sp>
                    <p:pic>
                      <p:nvPicPr>
                        <p:cNvPr id="2058" name="Picture 10" descr="C:\Users\tartinator\Pictures\small_dolce-gusto-mashine.png"/>
                        <p:cNvPicPr>
                          <a:picLocks noChangeAspect="1" noChangeArrowheads="1"/>
                        </p:cNvPicPr>
                        <p:nvPr/>
                      </p:nvPicPr>
                      <p:blipFill>
                        <a:blip r:embed="rId8" cstate="print"/>
                        <a:srcRect/>
                        <a:stretch>
                          <a:fillRect/>
                        </a:stretch>
                      </p:blipFill>
                      <p:spPr bwMode="auto">
                        <a:xfrm>
                          <a:off x="6759489" y="4984147"/>
                          <a:ext cx="648072" cy="906288"/>
                        </a:xfrm>
                        <a:prstGeom prst="rect">
                          <a:avLst/>
                        </a:prstGeom>
                        <a:noFill/>
                      </p:spPr>
                    </p:pic>
                  </p:grpSp>
                </p:grpSp>
              </p:grpSp>
              <p:cxnSp>
                <p:nvCxnSpPr>
                  <p:cNvPr id="34" name="Connecteur droit avec flèche 33"/>
                  <p:cNvCxnSpPr>
                    <a:stCxn id="2054" idx="3"/>
                    <a:endCxn id="2053" idx="1"/>
                  </p:cNvCxnSpPr>
                  <p:nvPr/>
                </p:nvCxnSpPr>
                <p:spPr>
                  <a:xfrm flipV="1">
                    <a:off x="4294208" y="3332860"/>
                    <a:ext cx="619888" cy="54238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a:stCxn id="2054" idx="3"/>
                    <a:endCxn id="2055" idx="1"/>
                  </p:cNvCxnSpPr>
                  <p:nvPr/>
                </p:nvCxnSpPr>
                <p:spPr>
                  <a:xfrm>
                    <a:off x="4294208" y="3875249"/>
                    <a:ext cx="554746" cy="81665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rot="18928414">
                    <a:off x="4053426" y="3373913"/>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sp>
                <p:nvSpPr>
                  <p:cNvPr id="47" name="ZoneTexte 46"/>
                  <p:cNvSpPr txBox="1"/>
                  <p:nvPr/>
                </p:nvSpPr>
                <p:spPr>
                  <a:xfrm rot="3113753">
                    <a:off x="4036909" y="4180236"/>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grpSp>
            <p:cxnSp>
              <p:nvCxnSpPr>
                <p:cNvPr id="30" name="Connecteur droit avec flèche 29"/>
                <p:cNvCxnSpPr>
                  <a:stCxn id="2050" idx="3"/>
                </p:cNvCxnSpPr>
                <p:nvPr/>
              </p:nvCxnSpPr>
              <p:spPr>
                <a:xfrm>
                  <a:off x="2019263" y="4536260"/>
                  <a:ext cx="1597191" cy="15204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rot="20286879">
                  <a:off x="2181164" y="3881085"/>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sp>
              <p:nvSpPr>
                <p:cNvPr id="45" name="ZoneTexte 44"/>
                <p:cNvSpPr txBox="1"/>
                <p:nvPr/>
              </p:nvSpPr>
              <p:spPr>
                <a:xfrm rot="2464007">
                  <a:off x="2019282" y="4951461"/>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cxnSp>
              <p:nvCxnSpPr>
                <p:cNvPr id="29" name="Connecteur droit avec flèche 28"/>
                <p:cNvCxnSpPr>
                  <a:stCxn id="2050" idx="3"/>
                </p:cNvCxnSpPr>
                <p:nvPr/>
              </p:nvCxnSpPr>
              <p:spPr>
                <a:xfrm flipV="1">
                  <a:off x="2019263" y="3926660"/>
                  <a:ext cx="1520142" cy="609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48" name="ZoneTexte 47"/>
              <p:cNvSpPr txBox="1"/>
              <p:nvPr/>
            </p:nvSpPr>
            <p:spPr>
              <a:xfrm rot="320163">
                <a:off x="5950379" y="4718129"/>
                <a:ext cx="822806" cy="276999"/>
              </a:xfrm>
              <a:prstGeom prst="rect">
                <a:avLst/>
              </a:prstGeom>
              <a:noFill/>
            </p:spPr>
            <p:txBody>
              <a:bodyPr wrap="square" rtlCol="0">
                <a:spAutoFit/>
              </a:bodyPr>
              <a:lstStyle/>
              <a:p>
                <a:r>
                  <a:rPr lang="fr-FR" sz="1050" b="1" dirty="0" err="1">
                    <a:solidFill>
                      <a:schemeClr val="bg1"/>
                    </a:solidFill>
                  </a:rPr>
                  <a:t>Extends</a:t>
                </a:r>
                <a:endParaRPr lang="fr-FR" sz="1050" b="1" dirty="0">
                  <a:solidFill>
                    <a:schemeClr val="bg1"/>
                  </a:solidFill>
                </a:endParaRPr>
              </a:p>
            </p:txBody>
          </p:sp>
          <p:cxnSp>
            <p:nvCxnSpPr>
              <p:cNvPr id="40" name="Connecteur droit avec flèche 39"/>
              <p:cNvCxnSpPr/>
              <p:nvPr/>
            </p:nvCxnSpPr>
            <p:spPr>
              <a:xfrm>
                <a:off x="5967930" y="4910097"/>
                <a:ext cx="1003835" cy="835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pic>
          <p:nvPicPr>
            <p:cNvPr id="2061" name="Picture 13" descr="C:\Users\tartinator\Pictures\R-KTranShipStore_62046_LH.png"/>
            <p:cNvPicPr>
              <a:picLocks noChangeAspect="1" noChangeArrowheads="1"/>
            </p:cNvPicPr>
            <p:nvPr/>
          </p:nvPicPr>
          <p:blipFill>
            <a:blip r:embed="rId9" cstate="print"/>
            <a:srcRect/>
            <a:stretch>
              <a:fillRect/>
            </a:stretch>
          </p:blipFill>
          <p:spPr bwMode="auto">
            <a:xfrm>
              <a:off x="467544" y="4365104"/>
              <a:ext cx="786357" cy="673646"/>
            </a:xfrm>
            <a:prstGeom prst="rect">
              <a:avLst/>
            </a:prstGeom>
            <a:noFill/>
          </p:spPr>
        </p:pic>
      </p:grpSp>
    </p:spTree>
    <p:extLst>
      <p:ext uri="{BB962C8B-B14F-4D97-AF65-F5344CB8AC3E}">
        <p14:creationId xmlns:p14="http://schemas.microsoft.com/office/powerpoint/2010/main" val="65605389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FA5151-DBE8-42FE-9E7C-22B2BDA36AD2}"/>
              </a:ext>
            </a:extLst>
          </p:cNvPr>
          <p:cNvSpPr>
            <a:spLocks noGrp="1"/>
          </p:cNvSpPr>
          <p:nvPr>
            <p:ph type="title"/>
          </p:nvPr>
        </p:nvSpPr>
        <p:spPr/>
        <p:txBody>
          <a:bodyPr/>
          <a:lstStyle/>
          <a:p>
            <a:r>
              <a:rPr lang="fr-FR" dirty="0"/>
              <a:t>ECMA-262 timeline</a:t>
            </a:r>
          </a:p>
        </p:txBody>
      </p:sp>
      <p:sp>
        <p:nvSpPr>
          <p:cNvPr id="5" name="Espace réservé du contenu 4">
            <a:extLst>
              <a:ext uri="{FF2B5EF4-FFF2-40B4-BE49-F238E27FC236}">
                <a16:creationId xmlns:a16="http://schemas.microsoft.com/office/drawing/2014/main" id="{059AA383-CBAF-4243-B762-457450CB9B69}"/>
              </a:ext>
            </a:extLst>
          </p:cNvPr>
          <p:cNvSpPr>
            <a:spLocks noGrp="1"/>
          </p:cNvSpPr>
          <p:nvPr>
            <p:ph idx="1"/>
          </p:nvPr>
        </p:nvSpPr>
        <p:spPr/>
        <p:txBody>
          <a:bodyPr>
            <a:normAutofit fontScale="85000" lnSpcReduction="10000"/>
          </a:bodyPr>
          <a:lstStyle/>
          <a:p>
            <a:r>
              <a:rPr lang="fr-FR" dirty="0"/>
              <a:t>La société Netscape à besoin d’un langage pris en charge dans Netscape Navigator pour rendre plus dynamique ces contenus</a:t>
            </a:r>
          </a:p>
          <a:p>
            <a:pPr lvl="2"/>
            <a:r>
              <a:rPr lang="fr-FR" dirty="0"/>
              <a:t>En 1995 le javascript 1 est née, le nom est choisie pour volontairement créer la confusion avec java</a:t>
            </a:r>
          </a:p>
          <a:p>
            <a:pPr lvl="3"/>
            <a:r>
              <a:rPr lang="fr-FR" dirty="0"/>
              <a:t>Normalisé en juin 1997 sous a norme ECMA-262</a:t>
            </a:r>
          </a:p>
          <a:p>
            <a:pPr lvl="2"/>
            <a:endParaRPr lang="fr-FR" dirty="0"/>
          </a:p>
          <a:p>
            <a:pPr lvl="2"/>
            <a:r>
              <a:rPr lang="fr-FR" dirty="0"/>
              <a:t>L’es4 sera abandonné au profit de la branche concurrente es3.1 et donnera la version es5 en décembre 2009 </a:t>
            </a:r>
          </a:p>
          <a:p>
            <a:pPr lvl="2"/>
            <a:endParaRPr lang="fr-FR" dirty="0"/>
          </a:p>
          <a:p>
            <a:pPr lvl="2"/>
            <a:r>
              <a:rPr lang="fr-FR" dirty="0"/>
              <a:t>L’es6 ou ES2015 subira une nouvelle version tous les ans </a:t>
            </a:r>
          </a:p>
          <a:p>
            <a:pPr lvl="3"/>
            <a:r>
              <a:rPr lang="fr-FR" dirty="0"/>
              <a:t>ES2016, ES2017, …</a:t>
            </a:r>
          </a:p>
          <a:p>
            <a:endParaRPr lang="fr-FR" dirty="0"/>
          </a:p>
          <a:p>
            <a:r>
              <a:rPr lang="fr-FR" dirty="0"/>
              <a:t>La prise en charge de ces nouvelles version ira moins vite que la fréquence de publication de nouvelle version</a:t>
            </a:r>
          </a:p>
        </p:txBody>
      </p:sp>
    </p:spTree>
    <p:extLst>
      <p:ext uri="{BB962C8B-B14F-4D97-AF65-F5344CB8AC3E}">
        <p14:creationId xmlns:p14="http://schemas.microsoft.com/office/powerpoint/2010/main" val="58730897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4FD76F0-DD2A-4259-BD59-11E942D5711E}"/>
              </a:ext>
            </a:extLst>
          </p:cNvPr>
          <p:cNvSpPr>
            <a:spLocks noGrp="1"/>
          </p:cNvSpPr>
          <p:nvPr>
            <p:ph type="title"/>
          </p:nvPr>
        </p:nvSpPr>
        <p:spPr/>
        <p:txBody>
          <a:bodyPr/>
          <a:lstStyle/>
          <a:p>
            <a:r>
              <a:rPr lang="fr-FR" dirty="0"/>
              <a:t>ES6 variables</a:t>
            </a:r>
          </a:p>
        </p:txBody>
      </p:sp>
      <p:sp>
        <p:nvSpPr>
          <p:cNvPr id="5" name="Espace réservé du contenu 4">
            <a:extLst>
              <a:ext uri="{FF2B5EF4-FFF2-40B4-BE49-F238E27FC236}">
                <a16:creationId xmlns:a16="http://schemas.microsoft.com/office/drawing/2014/main" id="{DBC6EF3E-9DE9-4D39-A3FD-EA6A86DE9912}"/>
              </a:ext>
            </a:extLst>
          </p:cNvPr>
          <p:cNvSpPr>
            <a:spLocks noGrp="1"/>
          </p:cNvSpPr>
          <p:nvPr>
            <p:ph idx="1"/>
          </p:nvPr>
        </p:nvSpPr>
        <p:spPr>
          <a:xfrm>
            <a:off x="285720" y="1196752"/>
            <a:ext cx="8572560" cy="5286412"/>
          </a:xfrm>
        </p:spPr>
        <p:txBody>
          <a:bodyPr>
            <a:normAutofit fontScale="92500" lnSpcReduction="10000"/>
          </a:bodyPr>
          <a:lstStyle/>
          <a:p>
            <a:r>
              <a:rPr lang="fr-FR" dirty="0"/>
              <a:t>2 nouveaux opérateur d’instanciation de valeurs existent en es6</a:t>
            </a:r>
          </a:p>
          <a:p>
            <a:pPr lvl="1"/>
            <a:r>
              <a:rPr lang="fr-FR" b="1" dirty="0" err="1"/>
              <a:t>const</a:t>
            </a:r>
            <a:r>
              <a:rPr lang="fr-FR" b="1" dirty="0"/>
              <a:t> </a:t>
            </a:r>
          </a:p>
          <a:p>
            <a:pPr lvl="2"/>
            <a:r>
              <a:rPr lang="fr-FR" dirty="0"/>
              <a:t>Les </a:t>
            </a:r>
            <a:r>
              <a:rPr lang="fr-FR" b="1" i="1" dirty="0" err="1"/>
              <a:t>const</a:t>
            </a:r>
            <a:r>
              <a:rPr lang="fr-FR" b="1" i="1" dirty="0"/>
              <a:t> </a:t>
            </a:r>
            <a:r>
              <a:rPr lang="fr-FR" dirty="0"/>
              <a:t>possédé une </a:t>
            </a:r>
            <a:r>
              <a:rPr lang="fr-FR" sz="3900" b="1" dirty="0"/>
              <a:t>référence constante</a:t>
            </a:r>
            <a:endParaRPr lang="fr-FR" b="1" dirty="0"/>
          </a:p>
          <a:p>
            <a:pPr lvl="3"/>
            <a:r>
              <a:rPr lang="fr-FR" dirty="0"/>
              <a:t>L’objet ciblé par la ce nom de variable ne peux changer</a:t>
            </a:r>
          </a:p>
          <a:p>
            <a:pPr lvl="3"/>
            <a:r>
              <a:rPr lang="fr-FR" dirty="0"/>
              <a:t>Le contenu de l’objet peut être modifié</a:t>
            </a:r>
          </a:p>
          <a:p>
            <a:pPr lvl="3"/>
            <a:r>
              <a:rPr lang="fr-FR" dirty="0"/>
              <a:t>Les fonctions qui sont invariables sont à déclarer comme </a:t>
            </a:r>
            <a:r>
              <a:rPr lang="fr-FR" dirty="0" err="1"/>
              <a:t>const</a:t>
            </a:r>
            <a:endParaRPr lang="fr-FR" dirty="0"/>
          </a:p>
          <a:p>
            <a:pPr lvl="3"/>
            <a:endParaRPr lang="fr-FR" dirty="0"/>
          </a:p>
          <a:p>
            <a:pPr lvl="1"/>
            <a:r>
              <a:rPr lang="fr-FR" b="1" dirty="0"/>
              <a:t>let</a:t>
            </a:r>
          </a:p>
          <a:p>
            <a:pPr lvl="2"/>
            <a:r>
              <a:rPr lang="fr-FR" dirty="0"/>
              <a:t>Une variable qui peut être affectée par diffèrent objet ou valeur au cours de sa durée de vie </a:t>
            </a:r>
          </a:p>
          <a:p>
            <a:pPr lvl="3"/>
            <a:r>
              <a:rPr lang="fr-FR" dirty="0"/>
              <a:t>La référence mémoire de ce nom peut être affecté à différentes £valeurs au cours de sa vie</a:t>
            </a:r>
          </a:p>
          <a:p>
            <a:pPr lvl="3"/>
            <a:r>
              <a:rPr lang="fr-FR" dirty="0"/>
              <a:t>Son contenu peut lui aussi varié durant sa durée de vie</a:t>
            </a:r>
          </a:p>
        </p:txBody>
      </p:sp>
    </p:spTree>
    <p:extLst>
      <p:ext uri="{BB962C8B-B14F-4D97-AF65-F5344CB8AC3E}">
        <p14:creationId xmlns:p14="http://schemas.microsoft.com/office/powerpoint/2010/main" val="165690040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EE8FC1-1146-4A8B-AE20-52E0B6F428A3}"/>
              </a:ext>
            </a:extLst>
          </p:cNvPr>
          <p:cNvSpPr>
            <a:spLocks noGrp="1"/>
          </p:cNvSpPr>
          <p:nvPr>
            <p:ph type="title"/>
          </p:nvPr>
        </p:nvSpPr>
        <p:spPr/>
        <p:txBody>
          <a:bodyPr/>
          <a:lstStyle/>
          <a:p>
            <a:r>
              <a:rPr lang="fr-FR" dirty="0"/>
              <a:t>ES6</a:t>
            </a:r>
          </a:p>
        </p:txBody>
      </p:sp>
      <p:sp>
        <p:nvSpPr>
          <p:cNvPr id="3" name="Espace réservé du contenu 2">
            <a:extLst>
              <a:ext uri="{FF2B5EF4-FFF2-40B4-BE49-F238E27FC236}">
                <a16:creationId xmlns:a16="http://schemas.microsoft.com/office/drawing/2014/main" id="{46A45276-82AA-411F-ACFB-CA6BF2E20FF7}"/>
              </a:ext>
            </a:extLst>
          </p:cNvPr>
          <p:cNvSpPr>
            <a:spLocks noGrp="1"/>
          </p:cNvSpPr>
          <p:nvPr>
            <p:ph idx="1"/>
          </p:nvPr>
        </p:nvSpPr>
        <p:spPr/>
        <p:txBody>
          <a:bodyPr>
            <a:normAutofit fontScale="92500" lnSpcReduction="20000"/>
          </a:bodyPr>
          <a:lstStyle/>
          <a:p>
            <a:r>
              <a:rPr lang="fr-FR" dirty="0"/>
              <a:t>Getter / setter</a:t>
            </a:r>
          </a:p>
          <a:p>
            <a:pPr lvl="7"/>
            <a:r>
              <a:rPr lang="fr-FR" dirty="0"/>
              <a:t>animal.js</a:t>
            </a:r>
          </a:p>
          <a:p>
            <a:pPr marL="396875" lvl="7" indent="0">
              <a:buNone/>
            </a:pPr>
            <a:r>
              <a:rPr lang="en-US" b="0" dirty="0">
                <a:solidFill>
                  <a:srgbClr val="C678DD"/>
                </a:solidFill>
                <a:effectLst/>
                <a:latin typeface="Consolas" panose="020B0609020204030204" pitchFamily="49" charset="0"/>
              </a:rPr>
              <a:t>class</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Animal</a:t>
            </a:r>
            <a:r>
              <a:rPr lang="en-US" b="0" dirty="0">
                <a:solidFill>
                  <a:srgbClr val="ABB2BF"/>
                </a:solidFill>
                <a:effectLst/>
                <a:latin typeface="Consolas" panose="020B0609020204030204" pitchFamily="49" charset="0"/>
              </a:rPr>
              <a:t> {</a:t>
            </a:r>
          </a:p>
          <a:p>
            <a:pPr marL="396875" lvl="7" indent="0">
              <a:buNone/>
            </a:pPr>
            <a:r>
              <a:rPr lang="en-US" dirty="0">
                <a:solidFill>
                  <a:srgbClr val="ABB2BF"/>
                </a:solidFill>
                <a:latin typeface="Consolas" panose="020B0609020204030204" pitchFamily="49" charset="0"/>
              </a:rPr>
              <a:t>	</a:t>
            </a:r>
            <a:r>
              <a:rPr lang="en-US" b="0" dirty="0">
                <a:solidFill>
                  <a:srgbClr val="C678DD"/>
                </a:solidFill>
                <a:effectLst/>
                <a:latin typeface="Consolas" panose="020B0609020204030204" pitchFamily="49" charset="0"/>
              </a:rPr>
              <a:t>set</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eats</a:t>
            </a:r>
            <a:r>
              <a:rPr lang="en-US" b="0" dirty="0">
                <a:solidFill>
                  <a:srgbClr val="ABB2BF"/>
                </a:solidFill>
                <a:effectLst/>
                <a:latin typeface="Consolas" panose="020B0609020204030204" pitchFamily="49" charset="0"/>
              </a:rPr>
              <a:t>(</a:t>
            </a:r>
            <a:r>
              <a:rPr lang="en-US" b="0" i="1" dirty="0">
                <a:solidFill>
                  <a:srgbClr val="E06C75"/>
                </a:solidFill>
                <a:effectLst/>
                <a:latin typeface="Consolas" panose="020B0609020204030204" pitchFamily="49" charset="0"/>
              </a:rPr>
              <a:t>food</a:t>
            </a:r>
            <a:r>
              <a:rPr lang="en-US" b="0" dirty="0">
                <a:solidFill>
                  <a:srgbClr val="ABB2BF"/>
                </a:solidFill>
                <a:effectLst/>
                <a:latin typeface="Consolas" panose="020B0609020204030204" pitchFamily="49" charset="0"/>
              </a:rPr>
              <a:t>) {</a:t>
            </a:r>
          </a:p>
          <a:p>
            <a:pPr marL="396875" lvl="7" indent="0">
              <a:buNone/>
            </a:pPr>
            <a:r>
              <a:rPr lang="en-US" dirty="0">
                <a:solidFill>
                  <a:srgbClr val="ABB2BF"/>
                </a:solidFill>
                <a:latin typeface="Consolas" panose="020B0609020204030204" pitchFamily="49" charset="0"/>
              </a:rPr>
              <a:t>		</a:t>
            </a:r>
            <a:r>
              <a:rPr lang="en-US" b="0" dirty="0" err="1">
                <a:solidFill>
                  <a:srgbClr val="E5C07B"/>
                </a:solidFill>
                <a:effectLst/>
                <a:latin typeface="Consolas" panose="020B0609020204030204" pitchFamily="49" charset="0"/>
              </a:rPr>
              <a:t>this</a:t>
            </a:r>
            <a:r>
              <a:rPr lang="en-US" b="0" dirty="0" err="1">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food</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i="1" dirty="0">
                <a:solidFill>
                  <a:srgbClr val="E06C75"/>
                </a:solidFill>
                <a:effectLst/>
                <a:latin typeface="Consolas" panose="020B0609020204030204" pitchFamily="49" charset="0"/>
              </a:rPr>
              <a:t>food</a:t>
            </a:r>
            <a:r>
              <a:rPr lang="en-US" b="0" dirty="0">
                <a:solidFill>
                  <a:srgbClr val="ABB2BF"/>
                </a:solidFill>
                <a:effectLst/>
                <a:latin typeface="Consolas" panose="020B0609020204030204" pitchFamily="49" charset="0"/>
              </a:rPr>
              <a:t>;</a:t>
            </a:r>
          </a:p>
          <a:p>
            <a:pPr marL="396875" lvl="7" indent="0">
              <a:buNone/>
            </a:pPr>
            <a:r>
              <a:rPr lang="en-US" b="0" dirty="0">
                <a:solidFill>
                  <a:srgbClr val="ABB2BF"/>
                </a:solidFill>
                <a:effectLst/>
                <a:latin typeface="Consolas" panose="020B0609020204030204" pitchFamily="49" charset="0"/>
              </a:rPr>
              <a:t>	} </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a:solidFill>
                  <a:srgbClr val="C678DD"/>
                </a:solidFill>
                <a:effectLst/>
                <a:latin typeface="Consolas" panose="020B0609020204030204" pitchFamily="49" charset="0"/>
              </a:rPr>
              <a:t>get</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dinner</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a:solidFill>
                  <a:srgbClr val="C678DD"/>
                </a:solidFill>
                <a:effectLst/>
                <a:latin typeface="Consolas" panose="020B0609020204030204" pitchFamily="49" charset="0"/>
              </a:rPr>
              <a:t>return</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eats</a:t>
            </a:r>
            <a:r>
              <a:rPr lang="fr-FR" b="0" dirty="0">
                <a:solidFill>
                  <a:srgbClr val="98C379"/>
                </a:solidFill>
                <a:effectLst/>
                <a:latin typeface="Consolas" panose="020B0609020204030204" pitchFamily="49" charset="0"/>
              </a:rPr>
              <a:t> </a:t>
            </a:r>
            <a:r>
              <a:rPr lang="fr-FR" b="0" dirty="0">
                <a:solidFill>
                  <a:srgbClr val="C678DD"/>
                </a:solidFill>
                <a:effectLst/>
                <a:latin typeface="Consolas" panose="020B0609020204030204" pitchFamily="49" charset="0"/>
              </a:rPr>
              <a:t>${</a:t>
            </a:r>
            <a:r>
              <a:rPr lang="fr-FR" b="0" dirty="0" err="1">
                <a:solidFill>
                  <a:srgbClr val="E5C07B"/>
                </a:solidFill>
                <a:effectLst/>
                <a:latin typeface="Consolas" panose="020B0609020204030204" pitchFamily="49" charset="0"/>
              </a:rPr>
              <a:t>this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food</a:t>
            </a:r>
            <a:r>
              <a:rPr lang="fr-FR" b="0" dirty="0">
                <a:solidFill>
                  <a:srgbClr val="98C379"/>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nothing</a:t>
            </a:r>
            <a:r>
              <a:rPr lang="fr-FR" b="0" dirty="0">
                <a:solidFill>
                  <a:srgbClr val="98C379"/>
                </a:solidFill>
                <a:effectLst/>
                <a:latin typeface="Consolas" panose="020B0609020204030204" pitchFamily="49" charset="0"/>
              </a:rPr>
              <a:t>'</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 `</a:t>
            </a:r>
            <a:r>
              <a:rPr lang="fr-FR" b="0" dirty="0">
                <a:solidFill>
                  <a:srgbClr val="ABB2BF"/>
                </a:solidFill>
                <a:effectLst/>
                <a:latin typeface="Consolas" panose="020B0609020204030204" pitchFamily="49" charset="0"/>
              </a:rPr>
              <a:t>;</a:t>
            </a:r>
          </a:p>
          <a:p>
            <a:pPr marL="396875" lvl="7" indent="0">
              <a:buNone/>
            </a:pPr>
            <a:r>
              <a:rPr lang="fr-FR" dirty="0">
                <a:solidFill>
                  <a:srgbClr val="ABB2BF"/>
                </a:solidFill>
                <a:latin typeface="Consolas" panose="020B0609020204030204" pitchFamily="49" charset="0"/>
              </a:rPr>
              <a:t>	</a:t>
            </a:r>
            <a:r>
              <a:rPr lang="fr-FR" b="0" dirty="0">
                <a:solidFill>
                  <a:srgbClr val="ABB2BF"/>
                </a:solidFill>
                <a:effectLst/>
                <a:latin typeface="Consolas" panose="020B0609020204030204" pitchFamily="49" charset="0"/>
              </a:rPr>
              <a:t>}</a:t>
            </a:r>
            <a:endParaRPr lang="en-US" b="0" dirty="0">
              <a:solidFill>
                <a:srgbClr val="ABB2BF"/>
              </a:solidFill>
              <a:effectLst/>
              <a:latin typeface="Consolas" panose="020B0609020204030204" pitchFamily="49" charset="0"/>
            </a:endParaRPr>
          </a:p>
          <a:p>
            <a:pPr marL="396875" lvl="7" indent="0">
              <a:buNone/>
            </a:pPr>
            <a:r>
              <a:rPr lang="en-US" b="0" dirty="0">
                <a:solidFill>
                  <a:srgbClr val="ABB2BF"/>
                </a:solidFill>
                <a:effectLst/>
                <a:latin typeface="Consolas" panose="020B0609020204030204" pitchFamily="49" charset="0"/>
              </a:rPr>
              <a:t>}</a:t>
            </a:r>
          </a:p>
          <a:p>
            <a:pPr marL="396875" lvl="7" indent="0">
              <a:buNone/>
            </a:pPr>
            <a:endParaRPr lang="fr-FR" dirty="0"/>
          </a:p>
          <a:p>
            <a:r>
              <a:rPr lang="fr-FR" dirty="0"/>
              <a:t>Usages :</a:t>
            </a:r>
          </a:p>
          <a:p>
            <a:pPr marL="0" indent="0">
              <a:buNone/>
            </a:pP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let</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animal</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new</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Animal</a:t>
            </a:r>
            <a:r>
              <a:rPr lang="en-US" b="0" dirty="0">
                <a:solidFill>
                  <a:srgbClr val="ABB2BF"/>
                </a:solidFill>
                <a:effectLst/>
                <a:latin typeface="Consolas" panose="020B0609020204030204" pitchFamily="49" charset="0"/>
              </a:rPr>
              <a:t>();</a:t>
            </a:r>
          </a:p>
          <a:p>
            <a:pPr marL="0" indent="0">
              <a:buNone/>
            </a:pPr>
            <a:r>
              <a:rPr lang="en-US" b="0" dirty="0">
                <a:solidFill>
                  <a:srgbClr val="E06C75"/>
                </a:solidFill>
                <a:effectLst/>
                <a:latin typeface="Consolas" panose="020B0609020204030204" pitchFamily="49" charset="0"/>
              </a:rPr>
              <a:t>    	</a:t>
            </a:r>
            <a:r>
              <a:rPr lang="en-US" b="0" dirty="0" err="1">
                <a:solidFill>
                  <a:srgbClr val="E06C75"/>
                </a:solidFill>
                <a:effectLst/>
                <a:latin typeface="Consolas" panose="020B0609020204030204" pitchFamily="49" charset="0"/>
              </a:rPr>
              <a:t>animal</a:t>
            </a:r>
            <a:r>
              <a:rPr lang="en-US" b="0" dirty="0" err="1">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food</a:t>
            </a:r>
            <a:r>
              <a:rPr lang="en-US" b="0" dirty="0">
                <a:solidFill>
                  <a:srgbClr val="56B6C2"/>
                </a:solidFill>
                <a:effectLst/>
                <a:latin typeface="Consolas" panose="020B0609020204030204" pitchFamily="49" charset="0"/>
              </a:rPr>
              <a:t>=</a:t>
            </a:r>
            <a:r>
              <a:rPr lang="en-US" b="0" dirty="0">
                <a:solidFill>
                  <a:srgbClr val="98C379"/>
                </a:solidFill>
                <a:effectLst/>
                <a:latin typeface="Consolas" panose="020B0609020204030204" pitchFamily="49" charset="0"/>
              </a:rPr>
              <a:t>'oak’</a:t>
            </a:r>
            <a:r>
              <a:rPr lang="en-US" b="0" dirty="0">
                <a:solidFill>
                  <a:srgbClr val="ABB2BF"/>
                </a:solidFill>
                <a:effectLst/>
                <a:latin typeface="Consolas" panose="020B0609020204030204" pitchFamily="49" charset="0"/>
              </a:rPr>
              <a:t>;</a:t>
            </a:r>
          </a:p>
          <a:p>
            <a:pPr marL="0" indent="0">
              <a:buNone/>
            </a:pPr>
            <a:r>
              <a:rPr lang="en-US" b="0" dirty="0">
                <a:solidFill>
                  <a:srgbClr val="E06C75"/>
                </a:solidFill>
                <a:effectLst/>
                <a:latin typeface="Consolas" panose="020B0609020204030204" pitchFamily="49" charset="0"/>
              </a:rPr>
              <a:t>	console</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log</a:t>
            </a:r>
            <a:r>
              <a:rPr lang="en-US" b="0" dirty="0">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animal</a:t>
            </a:r>
            <a:r>
              <a:rPr lang="en-US" b="0" dirty="0" err="1">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dinner</a:t>
            </a:r>
            <a:r>
              <a:rPr lang="en-US" b="0" dirty="0">
                <a:solidFill>
                  <a:srgbClr val="ABB2BF"/>
                </a:solidFill>
                <a:effectLst/>
                <a:latin typeface="Consolas" panose="020B0609020204030204" pitchFamily="49" charset="0"/>
              </a:rPr>
              <a:t>);</a:t>
            </a:r>
          </a:p>
          <a:p>
            <a:pPr marL="457200" lvl="1" indent="0">
              <a:buNone/>
            </a:pPr>
            <a:endParaRPr lang="fr-FR" dirty="0"/>
          </a:p>
        </p:txBody>
      </p:sp>
    </p:spTree>
    <p:extLst>
      <p:ext uri="{BB962C8B-B14F-4D97-AF65-F5344CB8AC3E}">
        <p14:creationId xmlns:p14="http://schemas.microsoft.com/office/powerpoint/2010/main" val="416090762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CB9908-C7F7-4C58-875D-CEA5B09FB654}"/>
              </a:ext>
            </a:extLst>
          </p:cNvPr>
          <p:cNvSpPr>
            <a:spLocks noGrp="1"/>
          </p:cNvSpPr>
          <p:nvPr>
            <p:ph type="title"/>
          </p:nvPr>
        </p:nvSpPr>
        <p:spPr/>
        <p:txBody>
          <a:bodyPr/>
          <a:lstStyle/>
          <a:p>
            <a:r>
              <a:rPr lang="fr-FR" dirty="0"/>
              <a:t>Extension avec class</a:t>
            </a:r>
          </a:p>
        </p:txBody>
      </p:sp>
      <p:sp>
        <p:nvSpPr>
          <p:cNvPr id="3" name="Espace réservé du contenu 2">
            <a:extLst>
              <a:ext uri="{FF2B5EF4-FFF2-40B4-BE49-F238E27FC236}">
                <a16:creationId xmlns:a16="http://schemas.microsoft.com/office/drawing/2014/main" id="{8B4E200F-44CD-4119-85F1-6F0D74483AB5}"/>
              </a:ext>
            </a:extLst>
          </p:cNvPr>
          <p:cNvSpPr>
            <a:spLocks noGrp="1"/>
          </p:cNvSpPr>
          <p:nvPr>
            <p:ph idx="1"/>
          </p:nvPr>
        </p:nvSpPr>
        <p:spPr/>
        <p:txBody>
          <a:bodyPr>
            <a:normAutofit/>
          </a:bodyPr>
          <a:lstStyle/>
          <a:p>
            <a:r>
              <a:rPr lang="fr-FR" dirty="0"/>
              <a:t>L’extension de class est simplifié :</a:t>
            </a:r>
          </a:p>
          <a:p>
            <a:pPr lvl="7"/>
            <a:r>
              <a:rPr lang="fr-FR" dirty="0"/>
              <a:t>extends.js</a:t>
            </a:r>
          </a:p>
          <a:p>
            <a:pPr marL="396875" lvl="7" indent="0">
              <a:buNone/>
            </a:pPr>
            <a:r>
              <a:rPr lang="fr-FR" b="0" dirty="0">
                <a:solidFill>
                  <a:srgbClr val="C678DD"/>
                </a:solidFill>
                <a:effectLst/>
                <a:latin typeface="Consolas" panose="020B0609020204030204" pitchFamily="49" charset="0"/>
              </a:rPr>
              <a:t>class</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Animal</a:t>
            </a:r>
            <a:r>
              <a:rPr lang="fr-FR" b="0" dirty="0">
                <a:solidFill>
                  <a:srgbClr val="ABB2B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constructor</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name</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'Anon’</a:t>
            </a:r>
            <a:r>
              <a:rPr lang="fr-FR" b="0" dirty="0">
                <a:solidFill>
                  <a:srgbClr val="ABB2BF"/>
                </a:solidFill>
                <a:effectLst/>
                <a:latin typeface="Consolas" panose="020B0609020204030204" pitchFamily="49" charset="0"/>
              </a:rPr>
              <a:t>){</a:t>
            </a:r>
          </a:p>
          <a:p>
            <a:pPr marL="396875" lvl="7" indent="0">
              <a:buNone/>
            </a:pPr>
            <a:r>
              <a:rPr lang="fr-FR" dirty="0">
                <a:solidFill>
                  <a:srgbClr val="ABB2BF"/>
                </a:solidFill>
                <a:latin typeface="Consolas" panose="020B0609020204030204" pitchFamily="49" charset="0"/>
              </a:rPr>
              <a:t>		</a:t>
            </a:r>
            <a:r>
              <a:rPr lang="fr-FR" b="0" dirty="0">
                <a:solidFill>
                  <a:srgbClr val="E5C07B"/>
                </a:solidFill>
                <a:effectLst/>
                <a:latin typeface="Consolas" panose="020B0609020204030204" pitchFamily="49" charset="0"/>
              </a:rPr>
              <a:t>this</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name</a:t>
            </a:r>
            <a:r>
              <a:rPr lang="fr-FR" b="0" dirty="0">
                <a:solidFill>
                  <a:srgbClr val="56B6C2"/>
                </a:solidFill>
                <a:effectLst/>
                <a:latin typeface="Consolas" panose="020B0609020204030204" pitchFamily="49" charset="0"/>
              </a:rPr>
              <a:t>=</a:t>
            </a:r>
            <a:r>
              <a:rPr lang="fr-FR" b="0" i="1" dirty="0" err="1">
                <a:solidFill>
                  <a:srgbClr val="E06C75"/>
                </a:solidFill>
                <a:effectLst/>
                <a:latin typeface="Consolas" panose="020B0609020204030204" pitchFamily="49" charset="0"/>
              </a:rPr>
              <a:t>name</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a:solidFill>
                  <a:srgbClr val="C678DD"/>
                </a:solidFill>
                <a:effectLst/>
                <a:latin typeface="Consolas" panose="020B0609020204030204" pitchFamily="49" charset="0"/>
              </a:rPr>
              <a:t>class</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Lion</a:t>
            </a:r>
            <a:r>
              <a:rPr lang="fr-FR" b="0" dirty="0">
                <a:solidFill>
                  <a:srgbClr val="ABB2BF"/>
                </a:solidFill>
                <a:effectLst/>
                <a:latin typeface="Consolas" panose="020B0609020204030204" pitchFamily="49" charset="0"/>
              </a:rPr>
              <a:t> </a:t>
            </a:r>
            <a:r>
              <a:rPr lang="fr-FR" sz="2800" b="1" dirty="0" err="1">
                <a:solidFill>
                  <a:srgbClr val="C678DD"/>
                </a:solidFill>
                <a:effectLst/>
                <a:latin typeface="Consolas" panose="020B0609020204030204" pitchFamily="49" charset="0"/>
              </a:rPr>
              <a:t>extends</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Animal</a:t>
            </a:r>
            <a:r>
              <a:rPr lang="fr-FR" b="0" dirty="0">
                <a:solidFill>
                  <a:srgbClr val="ABB2BF"/>
                </a:solidFill>
                <a:effectLst/>
                <a:latin typeface="Consolas" panose="020B0609020204030204" pitchFamily="49" charset="0"/>
              </a:rPr>
              <a:t>{</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constructor</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name</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'Lion'</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sz="2800" b="1" dirty="0">
                <a:solidFill>
                  <a:srgbClr val="61AFEF"/>
                </a:solidFill>
                <a:effectLst/>
                <a:latin typeface="Consolas" panose="020B0609020204030204" pitchFamily="49" charset="0"/>
              </a:rPr>
              <a:t>super</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name</a:t>
            </a:r>
            <a:r>
              <a:rPr lang="fr-FR" b="0" dirty="0">
                <a:solidFill>
                  <a:srgbClr val="ABB2BF"/>
                </a:solidFill>
                <a:effectLst/>
                <a:latin typeface="Consolas" panose="020B0609020204030204" pitchFamily="49" charset="0"/>
              </a:rPr>
              <a:t>);</a:t>
            </a:r>
          </a:p>
          <a:p>
            <a:pPr marL="396875" lvl="7" indent="0">
              <a:buNone/>
            </a:pPr>
            <a:r>
              <a:rPr lang="fr-FR" dirty="0">
                <a:solidFill>
                  <a:srgbClr val="ABB2BF"/>
                </a:solidFill>
                <a:latin typeface="Consolas" panose="020B0609020204030204" pitchFamily="49" charset="0"/>
              </a:rPr>
              <a:t>	</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1895589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955BC74-2FA2-47CD-AB77-C7AEE6D51646}"/>
              </a:ext>
            </a:extLst>
          </p:cNvPr>
          <p:cNvSpPr>
            <a:spLocks noGrp="1"/>
          </p:cNvSpPr>
          <p:nvPr>
            <p:ph type="title"/>
          </p:nvPr>
        </p:nvSpPr>
        <p:spPr/>
        <p:txBody>
          <a:bodyPr/>
          <a:lstStyle/>
          <a:p>
            <a:r>
              <a:rPr lang="fr-FR" dirty="0"/>
              <a:t>Choix d’un serveur</a:t>
            </a:r>
          </a:p>
        </p:txBody>
      </p:sp>
      <p:sp>
        <p:nvSpPr>
          <p:cNvPr id="5" name="Espace réservé du contenu 4">
            <a:extLst>
              <a:ext uri="{FF2B5EF4-FFF2-40B4-BE49-F238E27FC236}">
                <a16:creationId xmlns:a16="http://schemas.microsoft.com/office/drawing/2014/main" id="{94407820-2C87-4A00-B0A8-088339F63F59}"/>
              </a:ext>
            </a:extLst>
          </p:cNvPr>
          <p:cNvSpPr>
            <a:spLocks noGrp="1"/>
          </p:cNvSpPr>
          <p:nvPr>
            <p:ph idx="1"/>
          </p:nvPr>
        </p:nvSpPr>
        <p:spPr/>
        <p:txBody>
          <a:bodyPr>
            <a:normAutofit fontScale="85000" lnSpcReduction="20000"/>
          </a:bodyPr>
          <a:lstStyle/>
          <a:p>
            <a:r>
              <a:rPr lang="fr-FR" dirty="0"/>
              <a:t>Servir du html en production :</a:t>
            </a:r>
          </a:p>
          <a:p>
            <a:pPr lvl="2"/>
            <a:r>
              <a:rPr lang="fr-FR" dirty="0" err="1"/>
              <a:t>IIs</a:t>
            </a:r>
            <a:endParaRPr lang="fr-FR" dirty="0"/>
          </a:p>
          <a:p>
            <a:pPr lvl="2"/>
            <a:r>
              <a:rPr lang="fr-FR" dirty="0"/>
              <a:t>Apache</a:t>
            </a:r>
          </a:p>
          <a:p>
            <a:pPr lvl="2"/>
            <a:r>
              <a:rPr lang="fr-FR" dirty="0"/>
              <a:t>Nginx, node, …</a:t>
            </a:r>
          </a:p>
          <a:p>
            <a:r>
              <a:rPr lang="fr-FR" dirty="0"/>
              <a:t>Dynamisation </a:t>
            </a:r>
          </a:p>
          <a:p>
            <a:pPr lvl="2"/>
            <a:r>
              <a:rPr lang="fr-FR" dirty="0"/>
              <a:t>Coté client js</a:t>
            </a:r>
          </a:p>
          <a:p>
            <a:pPr lvl="3"/>
            <a:r>
              <a:rPr lang="fr-FR" dirty="0" err="1"/>
              <a:t>Iis</a:t>
            </a:r>
            <a:r>
              <a:rPr lang="fr-FR" dirty="0"/>
              <a:t>, apache, </a:t>
            </a:r>
            <a:r>
              <a:rPr lang="fr-FR" dirty="0" err="1"/>
              <a:t>node</a:t>
            </a:r>
            <a:r>
              <a:rPr lang="fr-FR" dirty="0"/>
              <a:t>, …</a:t>
            </a:r>
          </a:p>
          <a:p>
            <a:pPr lvl="2"/>
            <a:endParaRPr lang="fr-FR" dirty="0"/>
          </a:p>
          <a:p>
            <a:pPr lvl="2"/>
            <a:r>
              <a:rPr lang="fr-FR" dirty="0"/>
              <a:t>Coté serveur js (code isomorphique)</a:t>
            </a:r>
          </a:p>
          <a:p>
            <a:pPr lvl="3"/>
            <a:r>
              <a:rPr lang="fr-FR" dirty="0"/>
              <a:t>Node</a:t>
            </a:r>
          </a:p>
          <a:p>
            <a:r>
              <a:rPr lang="fr-FR" dirty="0" err="1"/>
              <a:t>Scafolder</a:t>
            </a:r>
            <a:r>
              <a:rPr lang="fr-FR" dirty="0"/>
              <a:t> </a:t>
            </a:r>
          </a:p>
          <a:p>
            <a:pPr lvl="2"/>
            <a:r>
              <a:rPr lang="fr-FR" dirty="0" err="1"/>
              <a:t>create</a:t>
            </a:r>
            <a:r>
              <a:rPr lang="fr-FR" dirty="0"/>
              <a:t>-react-app</a:t>
            </a:r>
          </a:p>
          <a:p>
            <a:pPr lvl="3"/>
            <a:r>
              <a:rPr lang="fr-FR" dirty="0"/>
              <a:t>Node.js</a:t>
            </a:r>
          </a:p>
          <a:p>
            <a:pPr lvl="2"/>
            <a:r>
              <a:rPr lang="fr-FR" dirty="0" err="1"/>
              <a:t>generate</a:t>
            </a:r>
            <a:r>
              <a:rPr lang="fr-FR" dirty="0"/>
              <a:t>-react-cli</a:t>
            </a:r>
          </a:p>
          <a:p>
            <a:pPr lvl="3"/>
            <a:r>
              <a:rPr lang="fr-FR" dirty="0"/>
              <a:t>Node.js, ….</a:t>
            </a:r>
          </a:p>
        </p:txBody>
      </p:sp>
      <p:sp>
        <p:nvSpPr>
          <p:cNvPr id="6" name="Espace réservé du contenu 5">
            <a:extLst>
              <a:ext uri="{FF2B5EF4-FFF2-40B4-BE49-F238E27FC236}">
                <a16:creationId xmlns:a16="http://schemas.microsoft.com/office/drawing/2014/main" id="{FA8E94C0-C955-436E-BF90-C6E810578F84}"/>
              </a:ext>
            </a:extLst>
          </p:cNvPr>
          <p:cNvSpPr>
            <a:spLocks noGrp="1"/>
          </p:cNvSpPr>
          <p:nvPr>
            <p:ph sz="quarter" idx="14"/>
          </p:nvPr>
        </p:nvSpPr>
        <p:spPr>
          <a:xfrm rot="160723">
            <a:off x="5656857" y="2145829"/>
            <a:ext cx="2992530" cy="2414342"/>
          </a:xfrm>
        </p:spPr>
        <p:txBody>
          <a:bodyPr>
            <a:normAutofit fontScale="92500" lnSpcReduction="20000"/>
          </a:bodyPr>
          <a:lstStyle/>
          <a:p>
            <a:pPr marL="0" indent="0" algn="ctr">
              <a:buNone/>
            </a:pPr>
            <a:r>
              <a:rPr lang="fr-FR" sz="3600" dirty="0" err="1"/>
              <a:t>roles</a:t>
            </a:r>
            <a:endParaRPr lang="fr-FR" sz="3600" dirty="0"/>
          </a:p>
          <a:p>
            <a:r>
              <a:rPr lang="fr-FR" sz="3600" dirty="0"/>
              <a:t>servir les fichier </a:t>
            </a:r>
          </a:p>
          <a:p>
            <a:endParaRPr lang="fr-FR" sz="3600" dirty="0"/>
          </a:p>
          <a:p>
            <a:r>
              <a:rPr lang="fr-FR" sz="3600" dirty="0"/>
              <a:t>Gérer le js coté serveur *option</a:t>
            </a:r>
          </a:p>
          <a:p>
            <a:endParaRPr lang="fr-FR" sz="3600" dirty="0"/>
          </a:p>
          <a:p>
            <a:r>
              <a:rPr lang="fr-FR" sz="3600" dirty="0"/>
              <a:t>Outils de dev</a:t>
            </a:r>
          </a:p>
        </p:txBody>
      </p:sp>
    </p:spTree>
    <p:extLst>
      <p:ext uri="{BB962C8B-B14F-4D97-AF65-F5344CB8AC3E}">
        <p14:creationId xmlns:p14="http://schemas.microsoft.com/office/powerpoint/2010/main" val="137988299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0BE70C-E72E-4519-BB15-7E55F6FFD394}"/>
              </a:ext>
            </a:extLst>
          </p:cNvPr>
          <p:cNvSpPr>
            <a:spLocks noGrp="1"/>
          </p:cNvSpPr>
          <p:nvPr>
            <p:ph type="title"/>
          </p:nvPr>
        </p:nvSpPr>
        <p:spPr/>
        <p:txBody>
          <a:bodyPr/>
          <a:lstStyle/>
          <a:p>
            <a:r>
              <a:rPr lang="fr-FR" dirty="0"/>
              <a:t>ES6 </a:t>
            </a:r>
            <a:r>
              <a:rPr lang="fr-FR" dirty="0" err="1"/>
              <a:t>arrow</a:t>
            </a:r>
            <a:r>
              <a:rPr lang="fr-FR" dirty="0"/>
              <a:t> </a:t>
            </a:r>
            <a:r>
              <a:rPr lang="fr-FR" dirty="0" err="1"/>
              <a:t>functions</a:t>
            </a:r>
            <a:endParaRPr lang="fr-FR" dirty="0"/>
          </a:p>
        </p:txBody>
      </p:sp>
      <p:sp>
        <p:nvSpPr>
          <p:cNvPr id="3" name="Espace réservé du contenu 2">
            <a:extLst>
              <a:ext uri="{FF2B5EF4-FFF2-40B4-BE49-F238E27FC236}">
                <a16:creationId xmlns:a16="http://schemas.microsoft.com/office/drawing/2014/main" id="{1DCE9F4F-1903-4847-9D6C-ABF51143D006}"/>
              </a:ext>
            </a:extLst>
          </p:cNvPr>
          <p:cNvSpPr>
            <a:spLocks noGrp="1"/>
          </p:cNvSpPr>
          <p:nvPr>
            <p:ph idx="1"/>
          </p:nvPr>
        </p:nvSpPr>
        <p:spPr/>
        <p:txBody>
          <a:bodyPr/>
          <a:lstStyle/>
          <a:p>
            <a:r>
              <a:rPr lang="fr-FR" dirty="0"/>
              <a:t>Il est possible de déclarer une fonction en préservant this sur l’instance dans lequel elle est déclarer</a:t>
            </a:r>
          </a:p>
          <a:p>
            <a:pPr lvl="2"/>
            <a:r>
              <a:rPr lang="fr-FR" dirty="0"/>
              <a:t>On parle </a:t>
            </a:r>
            <a:r>
              <a:rPr lang="fr-FR" dirty="0" err="1"/>
              <a:t>d’arrow</a:t>
            </a:r>
            <a:r>
              <a:rPr lang="fr-FR" dirty="0"/>
              <a:t> function</a:t>
            </a:r>
          </a:p>
          <a:p>
            <a:pPr marL="0" indent="0" algn="ctr">
              <a:buNone/>
            </a:pPr>
            <a:endParaRPr lang="fr-FR" sz="2400" b="0" dirty="0">
              <a:solidFill>
                <a:srgbClr val="C678DD"/>
              </a:solidFill>
              <a:effectLst/>
              <a:latin typeface="Consolas" panose="020B0609020204030204" pitchFamily="49" charset="0"/>
            </a:endParaRPr>
          </a:p>
          <a:p>
            <a:pPr marL="0" indent="0" algn="ctr">
              <a:buNone/>
            </a:pP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err="1">
                <a:solidFill>
                  <a:srgbClr val="E5C07B"/>
                </a:solidFill>
                <a:effectLst/>
                <a:latin typeface="Consolas" panose="020B0609020204030204" pitchFamily="49" charset="0"/>
              </a:rPr>
              <a:t>maFunction</a:t>
            </a:r>
            <a:r>
              <a:rPr lang="fr-FR" sz="2400" b="0" dirty="0">
                <a:solidFill>
                  <a:srgbClr val="ABB2BF"/>
                </a:solidFill>
                <a:effectLst/>
                <a:latin typeface="Consolas" panose="020B0609020204030204" pitchFamily="49" charset="0"/>
              </a:rPr>
              <a:t> </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 (</a:t>
            </a:r>
            <a:r>
              <a:rPr lang="fr-FR" sz="2400" b="0" i="1" dirty="0">
                <a:solidFill>
                  <a:srgbClr val="E06C75"/>
                </a:solidFill>
                <a:effectLst/>
                <a:latin typeface="Consolas" panose="020B0609020204030204" pitchFamily="49" charset="0"/>
              </a:rPr>
              <a:t>arg</a:t>
            </a:r>
            <a:r>
              <a:rPr lang="fr-FR" sz="2400" b="0" dirty="0">
                <a:solidFill>
                  <a:srgbClr val="ABB2BF"/>
                </a:solidFill>
                <a:effectLst/>
                <a:latin typeface="Consolas" panose="020B0609020204030204" pitchFamily="49" charset="0"/>
              </a:rPr>
              <a:t>) </a:t>
            </a:r>
            <a:r>
              <a:rPr lang="fr-FR" sz="2400" b="0" dirty="0">
                <a:solidFill>
                  <a:srgbClr val="C678DD"/>
                </a:solidFill>
                <a:effectLst/>
                <a:latin typeface="Consolas" panose="020B0609020204030204" pitchFamily="49" charset="0"/>
              </a:rPr>
              <a:t>=&gt;</a:t>
            </a:r>
            <a:r>
              <a:rPr lang="fr-FR" sz="2400" b="0" dirty="0">
                <a:solidFill>
                  <a:srgbClr val="ABB2BF"/>
                </a:solidFill>
                <a:effectLst/>
                <a:latin typeface="Consolas" panose="020B0609020204030204" pitchFamily="49" charset="0"/>
              </a:rPr>
              <a:t> {…}</a:t>
            </a:r>
            <a:endParaRPr lang="fr-FR" sz="2400" dirty="0"/>
          </a:p>
          <a:p>
            <a:pPr lvl="1"/>
            <a:endParaRPr lang="fr-FR" dirty="0"/>
          </a:p>
          <a:p>
            <a:pPr lvl="1"/>
            <a:r>
              <a:rPr lang="fr-FR" dirty="0"/>
              <a:t>Une </a:t>
            </a:r>
            <a:r>
              <a:rPr lang="fr-FR" dirty="0" err="1"/>
              <a:t>arrow</a:t>
            </a:r>
            <a:r>
              <a:rPr lang="fr-FR" dirty="0"/>
              <a:t> fonction peut n’avoir </a:t>
            </a:r>
            <a:r>
              <a:rPr lang="fr-FR" dirty="0" err="1"/>
              <a:t>q’une</a:t>
            </a:r>
            <a:r>
              <a:rPr lang="fr-FR" dirty="0"/>
              <a:t> seul instruction qui sera retourne </a:t>
            </a:r>
            <a:r>
              <a:rPr lang="fr-FR" dirty="0" err="1"/>
              <a:t>grace</a:t>
            </a:r>
            <a:r>
              <a:rPr lang="fr-FR" dirty="0"/>
              <a:t> à cette syntaxe :</a:t>
            </a:r>
          </a:p>
          <a:p>
            <a:pPr marL="0" indent="0" algn="ctr">
              <a:buNone/>
            </a:pPr>
            <a:endParaRPr lang="fr-FR" sz="2400" b="0" dirty="0">
              <a:solidFill>
                <a:srgbClr val="C678DD"/>
              </a:solidFill>
              <a:effectLst/>
              <a:latin typeface="Consolas" panose="020B0609020204030204" pitchFamily="49" charset="0"/>
            </a:endParaRPr>
          </a:p>
          <a:p>
            <a:pPr marL="0" indent="0" algn="ctr">
              <a:buNone/>
            </a:pP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err="1">
                <a:solidFill>
                  <a:srgbClr val="E5C07B"/>
                </a:solidFill>
                <a:effectLst/>
                <a:latin typeface="Consolas" panose="020B0609020204030204" pitchFamily="49" charset="0"/>
              </a:rPr>
              <a:t>maReturnFunction</a:t>
            </a:r>
            <a:r>
              <a:rPr lang="fr-FR" sz="2400" b="0" dirty="0">
                <a:solidFill>
                  <a:srgbClr val="ABB2BF"/>
                </a:solidFill>
                <a:effectLst/>
                <a:latin typeface="Consolas" panose="020B0609020204030204" pitchFamily="49" charset="0"/>
              </a:rPr>
              <a:t> </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 (</a:t>
            </a:r>
            <a:r>
              <a:rPr lang="fr-FR" sz="2400" b="0" i="1" dirty="0">
                <a:solidFill>
                  <a:srgbClr val="E06C75"/>
                </a:solidFill>
                <a:effectLst/>
                <a:latin typeface="Consolas" panose="020B0609020204030204" pitchFamily="49" charset="0"/>
              </a:rPr>
              <a:t>arg</a:t>
            </a:r>
            <a:r>
              <a:rPr lang="fr-FR" sz="2400" b="0" dirty="0">
                <a:solidFill>
                  <a:srgbClr val="ABB2BF"/>
                </a:solidFill>
                <a:effectLst/>
                <a:latin typeface="Consolas" panose="020B0609020204030204" pitchFamily="49" charset="0"/>
              </a:rPr>
              <a:t>) </a:t>
            </a:r>
            <a:r>
              <a:rPr lang="fr-FR" sz="2400" b="0" dirty="0">
                <a:solidFill>
                  <a:srgbClr val="C678DD"/>
                </a:solidFill>
                <a:effectLst/>
                <a:latin typeface="Consolas" panose="020B0609020204030204" pitchFamily="49" charset="0"/>
              </a:rPr>
              <a:t>=&gt;</a:t>
            </a:r>
            <a:r>
              <a:rPr lang="fr-FR" sz="2400" b="0" dirty="0">
                <a:solidFill>
                  <a:srgbClr val="ABB2BF"/>
                </a:solidFill>
                <a:effectLst/>
                <a:latin typeface="Consolas" panose="020B0609020204030204" pitchFamily="49" charset="0"/>
              </a:rPr>
              <a:t> instruction</a:t>
            </a:r>
            <a:r>
              <a:rPr lang="fr-FR" sz="2400" dirty="0">
                <a:solidFill>
                  <a:srgbClr val="ABB2BF"/>
                </a:solidFill>
                <a:latin typeface="Consolas" panose="020B0609020204030204" pitchFamily="49" charset="0"/>
              </a:rPr>
              <a:t>()</a:t>
            </a:r>
            <a:endParaRPr lang="fr-FR" sz="2400" dirty="0"/>
          </a:p>
          <a:p>
            <a:pPr lvl="1"/>
            <a:endParaRPr lang="fr-FR" dirty="0"/>
          </a:p>
        </p:txBody>
      </p:sp>
    </p:spTree>
    <p:extLst>
      <p:ext uri="{BB962C8B-B14F-4D97-AF65-F5344CB8AC3E}">
        <p14:creationId xmlns:p14="http://schemas.microsoft.com/office/powerpoint/2010/main" val="83943665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09E801-36E3-4C83-A702-9E8C7C3F8A5A}"/>
              </a:ext>
            </a:extLst>
          </p:cNvPr>
          <p:cNvSpPr>
            <a:spLocks noGrp="1"/>
          </p:cNvSpPr>
          <p:nvPr>
            <p:ph type="title"/>
          </p:nvPr>
        </p:nvSpPr>
        <p:spPr/>
        <p:txBody>
          <a:bodyPr/>
          <a:lstStyle/>
          <a:p>
            <a:r>
              <a:rPr lang="fr-FR" dirty="0"/>
              <a:t>Es6+/</a:t>
            </a:r>
            <a:r>
              <a:rPr lang="fr-FR" dirty="0" err="1"/>
              <a:t>ts</a:t>
            </a:r>
            <a:r>
              <a:rPr lang="fr-FR" dirty="0"/>
              <a:t> spread </a:t>
            </a:r>
            <a:r>
              <a:rPr lang="fr-FR" dirty="0" err="1"/>
              <a:t>operator</a:t>
            </a:r>
            <a:endParaRPr lang="fr-FR" dirty="0"/>
          </a:p>
        </p:txBody>
      </p:sp>
      <p:sp>
        <p:nvSpPr>
          <p:cNvPr id="3" name="Espace réservé du contenu 2">
            <a:extLst>
              <a:ext uri="{FF2B5EF4-FFF2-40B4-BE49-F238E27FC236}">
                <a16:creationId xmlns:a16="http://schemas.microsoft.com/office/drawing/2014/main" id="{F10E0AA8-462E-4B28-8EBB-8B6468A1E229}"/>
              </a:ext>
            </a:extLst>
          </p:cNvPr>
          <p:cNvSpPr>
            <a:spLocks noGrp="1"/>
          </p:cNvSpPr>
          <p:nvPr>
            <p:ph idx="1"/>
          </p:nvPr>
        </p:nvSpPr>
        <p:spPr/>
        <p:txBody>
          <a:bodyPr>
            <a:normAutofit lnSpcReduction="10000"/>
          </a:bodyPr>
          <a:lstStyle/>
          <a:p>
            <a:r>
              <a:rPr lang="fr-FR" dirty="0"/>
              <a:t>Il est possible de déverser tout le contenu d’un conteneur dans un autre </a:t>
            </a:r>
            <a:r>
              <a:rPr lang="fr-FR" sz="1600" dirty="0"/>
              <a:t>(</a:t>
            </a:r>
            <a:r>
              <a:rPr lang="fr-FR" sz="1600" dirty="0" err="1"/>
              <a:t>obj</a:t>
            </a:r>
            <a:r>
              <a:rPr lang="fr-FR" sz="1600" dirty="0"/>
              <a:t> vers </a:t>
            </a:r>
            <a:r>
              <a:rPr lang="fr-FR" sz="1600" dirty="0" err="1"/>
              <a:t>obj</a:t>
            </a:r>
            <a:r>
              <a:rPr lang="fr-FR" sz="1600" dirty="0"/>
              <a:t> / array vers array)</a:t>
            </a:r>
            <a:r>
              <a:rPr lang="fr-FR" dirty="0"/>
              <a:t>  </a:t>
            </a:r>
          </a:p>
          <a:p>
            <a:endParaRPr lang="fr-FR" dirty="0"/>
          </a:p>
          <a:p>
            <a:pPr lvl="1"/>
            <a:r>
              <a:rPr lang="fr-FR" dirty="0"/>
              <a:t>Déverser une array dans une autre </a:t>
            </a:r>
          </a:p>
          <a:p>
            <a:pPr marL="0" indent="0">
              <a:buNone/>
            </a:pPr>
            <a:r>
              <a:rPr lang="fr-FR" sz="2400" dirty="0">
                <a:solidFill>
                  <a:srgbClr val="C678DD"/>
                </a:solidFill>
                <a:latin typeface="Consolas" panose="020B0609020204030204" pitchFamily="49" charset="0"/>
              </a:rPr>
              <a:t>	</a:t>
            </a: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a:solidFill>
                  <a:srgbClr val="E5C07B"/>
                </a:solidFill>
                <a:effectLst/>
                <a:latin typeface="Consolas" panose="020B0609020204030204" pitchFamily="49" charset="0"/>
              </a:rPr>
              <a:t>tab1</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key1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'value1'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key1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'value2’</a:t>
            </a:r>
            <a:r>
              <a:rPr lang="fr-FR" sz="2400" b="0" dirty="0">
                <a:solidFill>
                  <a:srgbClr val="ABB2BF"/>
                </a:solidFill>
                <a:effectLst/>
                <a:latin typeface="Consolas" panose="020B0609020204030204" pitchFamily="49" charset="0"/>
              </a:rPr>
              <a:t>}]</a:t>
            </a:r>
          </a:p>
          <a:p>
            <a:pPr marL="0" indent="0">
              <a:buNone/>
            </a:pPr>
            <a:r>
              <a:rPr lang="fr-FR" sz="2400" b="0" dirty="0">
                <a:solidFill>
                  <a:srgbClr val="C678DD"/>
                </a:solidFill>
                <a:effectLst/>
                <a:latin typeface="Consolas" panose="020B0609020204030204" pitchFamily="49" charset="0"/>
              </a:rPr>
              <a:t>	</a:t>
            </a: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a:solidFill>
                  <a:srgbClr val="E5C07B"/>
                </a:solidFill>
                <a:effectLst/>
                <a:latin typeface="Consolas" panose="020B0609020204030204" pitchFamily="49" charset="0"/>
              </a:rPr>
              <a:t>tab2</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r>
              <a:rPr lang="fr-FR" sz="3600" b="1" dirty="0">
                <a:effectLst/>
                <a:latin typeface="Consolas" panose="020B0609020204030204" pitchFamily="49" charset="0"/>
              </a:rPr>
              <a:t>...</a:t>
            </a:r>
            <a:r>
              <a:rPr lang="fr-FR" sz="2400" b="0" dirty="0">
                <a:solidFill>
                  <a:srgbClr val="E5C07B"/>
                </a:solidFill>
                <a:effectLst/>
                <a:latin typeface="Consolas" panose="020B0609020204030204" pitchFamily="49" charset="0"/>
              </a:rPr>
              <a:t>tab1</a:t>
            </a:r>
            <a:r>
              <a:rPr lang="fr-FR" sz="2400" b="0" dirty="0">
                <a:solidFill>
                  <a:srgbClr val="ABB2BF"/>
                </a:solidFill>
                <a:effectLst/>
                <a:latin typeface="Consolas" panose="020B0609020204030204" pitchFamily="49" charset="0"/>
              </a:rPr>
              <a:t>];</a:t>
            </a:r>
            <a:endParaRPr lang="fr-FR" dirty="0"/>
          </a:p>
          <a:p>
            <a:pPr lvl="1"/>
            <a:endParaRPr lang="fr-FR" dirty="0"/>
          </a:p>
          <a:p>
            <a:pPr lvl="1"/>
            <a:r>
              <a:rPr lang="fr-FR" dirty="0"/>
              <a:t>Déverser le contenu d’un objet dans un autre objet</a:t>
            </a:r>
          </a:p>
          <a:p>
            <a:pPr marL="0" indent="0">
              <a:buNone/>
            </a:pPr>
            <a:r>
              <a:rPr lang="fr-FR" sz="2400" b="0" dirty="0">
                <a:solidFill>
                  <a:srgbClr val="C678DD"/>
                </a:solidFill>
                <a:effectLst/>
                <a:latin typeface="Consolas" panose="020B0609020204030204" pitchFamily="49" charset="0"/>
              </a:rPr>
              <a:t>	</a:t>
            </a: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a:solidFill>
                  <a:srgbClr val="E5C07B"/>
                </a:solidFill>
                <a:effectLst/>
                <a:latin typeface="Consolas" panose="020B0609020204030204" pitchFamily="49" charset="0"/>
              </a:rPr>
              <a:t>obj1</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key1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'value1'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key2</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'value2’</a:t>
            </a:r>
            <a:r>
              <a:rPr lang="fr-FR" sz="2400" b="0" dirty="0">
                <a:solidFill>
                  <a:srgbClr val="ABB2BF"/>
                </a:solidFill>
                <a:effectLst/>
                <a:latin typeface="Consolas" panose="020B0609020204030204" pitchFamily="49" charset="0"/>
              </a:rPr>
              <a:t>};</a:t>
            </a:r>
          </a:p>
          <a:p>
            <a:pPr marL="0" indent="0">
              <a:buNone/>
            </a:pPr>
            <a:r>
              <a:rPr lang="fr-FR" sz="2400" b="0" dirty="0">
                <a:solidFill>
                  <a:srgbClr val="C678DD"/>
                </a:solidFill>
                <a:effectLst/>
                <a:latin typeface="Consolas" panose="020B0609020204030204" pitchFamily="49" charset="0"/>
              </a:rPr>
              <a:t>	</a:t>
            </a: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a:solidFill>
                  <a:srgbClr val="E5C07B"/>
                </a:solidFill>
                <a:effectLst/>
                <a:latin typeface="Consolas" panose="020B0609020204030204" pitchFamily="49" charset="0"/>
              </a:rPr>
              <a:t>obj2</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r>
              <a:rPr lang="fr-FR" sz="3600" b="1" dirty="0">
                <a:effectLst/>
                <a:latin typeface="Consolas" panose="020B0609020204030204" pitchFamily="49" charset="0"/>
              </a:rPr>
              <a:t>...</a:t>
            </a:r>
            <a:r>
              <a:rPr lang="fr-FR" sz="2400" b="0" dirty="0">
                <a:solidFill>
                  <a:srgbClr val="E5C07B"/>
                </a:solidFill>
                <a:effectLst/>
                <a:latin typeface="Consolas" panose="020B0609020204030204" pitchFamily="49" charset="0"/>
              </a:rPr>
              <a:t>obj1</a:t>
            </a:r>
            <a:r>
              <a:rPr lang="fr-FR" sz="2400" b="0" dirty="0">
                <a:solidFill>
                  <a:srgbClr val="ABB2BF"/>
                </a:solidFill>
                <a:effectLst/>
                <a:latin typeface="Consolas" panose="020B0609020204030204" pitchFamily="49" charset="0"/>
              </a:rPr>
              <a:t>, </a:t>
            </a:r>
            <a:r>
              <a:rPr lang="fr-FR" sz="2400" b="0" dirty="0">
                <a:solidFill>
                  <a:srgbClr val="98C379"/>
                </a:solidFill>
                <a:effectLst/>
                <a:latin typeface="Consolas" panose="020B0609020204030204" pitchFamily="49" charset="0"/>
              </a:rPr>
              <a:t>key1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'valeur3'</a:t>
            </a:r>
            <a:r>
              <a:rPr lang="fr-FR" sz="2400" b="0" dirty="0">
                <a:solidFill>
                  <a:srgbClr val="ABB2BF"/>
                </a:solidFill>
                <a:effectLst/>
                <a:latin typeface="Consolas" panose="020B0609020204030204" pitchFamily="49" charset="0"/>
              </a:rPr>
              <a:t>};</a:t>
            </a:r>
          </a:p>
          <a:p>
            <a:pPr lvl="1"/>
            <a:endParaRPr lang="fr-FR" dirty="0"/>
          </a:p>
          <a:p>
            <a:pPr lvl="1"/>
            <a:endParaRPr lang="fr-FR" dirty="0"/>
          </a:p>
        </p:txBody>
      </p:sp>
      <p:sp>
        <p:nvSpPr>
          <p:cNvPr id="4" name="Explosion : 14 points 3">
            <a:extLst>
              <a:ext uri="{FF2B5EF4-FFF2-40B4-BE49-F238E27FC236}">
                <a16:creationId xmlns:a16="http://schemas.microsoft.com/office/drawing/2014/main" id="{999EC76A-9C5C-4252-8863-A7A0D12B126D}"/>
              </a:ext>
            </a:extLst>
          </p:cNvPr>
          <p:cNvSpPr/>
          <p:nvPr/>
        </p:nvSpPr>
        <p:spPr>
          <a:xfrm>
            <a:off x="6876256" y="5715016"/>
            <a:ext cx="2736304" cy="1142984"/>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Des ES2018/ES</a:t>
            </a:r>
          </a:p>
          <a:p>
            <a:pPr algn="ctr"/>
            <a:r>
              <a:rPr lang="fr-FR" sz="1600" dirty="0"/>
              <a:t>9</a:t>
            </a:r>
          </a:p>
        </p:txBody>
      </p:sp>
    </p:spTree>
    <p:extLst>
      <p:ext uri="{BB962C8B-B14F-4D97-AF65-F5344CB8AC3E}">
        <p14:creationId xmlns:p14="http://schemas.microsoft.com/office/powerpoint/2010/main" val="69505742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id="{677F5C9F-272C-4F65-97C0-5F9B987EBDC4}"/>
              </a:ext>
            </a:extLst>
          </p:cNvPr>
          <p:cNvSpPr>
            <a:spLocks noGrp="1"/>
          </p:cNvSpPr>
          <p:nvPr>
            <p:ph idx="1"/>
          </p:nvPr>
        </p:nvSpPr>
        <p:spPr/>
        <p:txBody>
          <a:bodyPr>
            <a:normAutofit fontScale="625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a:t>
            </a:r>
            <a:r>
              <a:rPr lang="fr-FR" dirty="0" err="1"/>
              <a:t>fevrier</a:t>
            </a:r>
            <a:r>
              <a:rPr lang="fr-FR" dirty="0"/>
              <a:t>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err="1"/>
              <a:t>Cocreer</a:t>
            </a:r>
            <a:r>
              <a:rPr lang="fr-FR" dirty="0"/>
              <a:t> par le principal inventeur du </a:t>
            </a:r>
            <a:r>
              <a:rPr lang="fr-FR" dirty="0" err="1"/>
              <a:t>c#</a:t>
            </a:r>
            <a:r>
              <a:rPr lang="fr-FR" dirty="0"/>
              <a:t>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err="1"/>
              <a:t>ts</a:t>
            </a:r>
            <a:r>
              <a:rPr lang="fr-FR" b="1" dirty="0"/>
              <a:t> </a:t>
            </a:r>
            <a:r>
              <a:rPr lang="fr-FR" dirty="0"/>
              <a:t>qui vers du </a:t>
            </a:r>
            <a:r>
              <a:rPr lang="fr-FR" b="1" dirty="0"/>
              <a:t>js</a:t>
            </a:r>
            <a:r>
              <a:rPr lang="fr-FR" dirty="0"/>
              <a:t> grâce à une commande « </a:t>
            </a:r>
            <a:r>
              <a:rPr lang="fr-FR" b="1" dirty="0" err="1"/>
              <a:t>tsc</a:t>
            </a:r>
            <a:r>
              <a:rPr lang="fr-FR" b="1" dirty="0"/>
              <a:t> </a:t>
            </a:r>
            <a:r>
              <a:rPr lang="fr-FR" dirty="0"/>
              <a:t>»</a:t>
            </a:r>
          </a:p>
          <a:p>
            <a:endParaRPr lang="fr-FR" dirty="0"/>
          </a:p>
          <a:p>
            <a:r>
              <a:rPr lang="fr-FR" dirty="0"/>
              <a:t>Un outil pour le </a:t>
            </a:r>
            <a:r>
              <a:rPr lang="fr-FR" dirty="0" err="1"/>
              <a:t>ts</a:t>
            </a:r>
            <a:endParaRPr lang="fr-FR" dirty="0"/>
          </a:p>
          <a:p>
            <a:pPr lvl="1"/>
            <a:r>
              <a:rPr lang="fr-FR" dirty="0"/>
              <a:t>Un Linter « </a:t>
            </a:r>
            <a:r>
              <a:rPr lang="fr-FR" b="1" dirty="0" err="1"/>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63137569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p:txBody>
          <a:bodyPr>
            <a:normAutofit fontScale="92500" lnSpcReduction="20000"/>
          </a:bodyPr>
          <a:lstStyle/>
          <a:p>
            <a:r>
              <a:rPr lang="fr-FR" dirty="0"/>
              <a:t>Typage basiques :</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Le Duck </a:t>
            </a:r>
            <a:r>
              <a:rPr lang="fr-FR" dirty="0" err="1"/>
              <a:t>Typing</a:t>
            </a:r>
            <a:endParaRPr lang="fr-FR" dirty="0"/>
          </a:p>
          <a:p>
            <a:pPr marL="0" indent="0" algn="ctr">
              <a:buNone/>
            </a:pPr>
            <a:r>
              <a:rPr lang="fr-FR" b="1" dirty="0">
                <a:solidFill>
                  <a:prstClr val="black"/>
                </a:solidFill>
              </a:rPr>
              <a:t>let</a:t>
            </a:r>
            <a:r>
              <a:rPr lang="fr-FR" dirty="0">
                <a:solidFill>
                  <a:prstClr val="black"/>
                </a:solidFill>
              </a:rPr>
              <a:t> </a:t>
            </a:r>
            <a:r>
              <a:rPr lang="fr-FR" dirty="0" err="1">
                <a:solidFill>
                  <a:srgbClr val="2F4F4F"/>
                </a:solidFill>
                <a:latin typeface="Menlo"/>
              </a:rPr>
              <a:t>departement</a:t>
            </a:r>
            <a:r>
              <a:rPr lang="fr-FR" dirty="0">
                <a:solidFill>
                  <a:prstClr val="black"/>
                </a:solidFill>
              </a:rPr>
              <a:t> = 56;  //attention 03 allier</a:t>
            </a:r>
          </a:p>
          <a:p>
            <a:pPr marL="0" indent="0" algn="ctr">
              <a:buNone/>
            </a:pPr>
            <a:r>
              <a:rPr lang="en-US" b="1" dirty="0">
                <a:solidFill>
                  <a:srgbClr val="2F4F4F"/>
                </a:solidFill>
                <a:latin typeface="Menlo"/>
              </a:rPr>
              <a:t>let</a:t>
            </a:r>
            <a:r>
              <a:rPr lang="en-US" dirty="0">
                <a:solidFill>
                  <a:srgbClr val="2F4F4F"/>
                </a:solidFill>
                <a:latin typeface="Menlo"/>
              </a:rPr>
              <a:t> </a:t>
            </a:r>
            <a:r>
              <a:rPr lang="en-US" dirty="0" err="1">
                <a:solidFill>
                  <a:srgbClr val="2F4F4F"/>
                </a:solidFill>
                <a:latin typeface="Menlo"/>
              </a:rPr>
              <a:t>fullName</a:t>
            </a:r>
            <a:r>
              <a:rPr lang="en-US" dirty="0">
                <a:solidFill>
                  <a:srgbClr val="2F4F4F"/>
                </a:solidFill>
                <a:latin typeface="Menlo"/>
              </a:rPr>
              <a:t> = `</a:t>
            </a:r>
            <a:r>
              <a:rPr lang="fr-FR" dirty="0">
                <a:solidFill>
                  <a:prstClr val="black"/>
                </a:solidFill>
              </a:rPr>
              <a:t>Sarah Vigote</a:t>
            </a:r>
            <a:r>
              <a:rPr lang="en-US" dirty="0">
                <a:solidFill>
                  <a:srgbClr val="2F4F4F"/>
                </a:solidFill>
                <a:latin typeface="Menlo"/>
              </a:rPr>
              <a:t>`;</a:t>
            </a:r>
          </a:p>
          <a:p>
            <a:endParaRPr lang="fr-FR" dirty="0">
              <a:solidFill>
                <a:prstClr val="black"/>
              </a:solidFill>
            </a:endParaRPr>
          </a:p>
          <a:p>
            <a:r>
              <a:rPr lang="fr-FR" dirty="0">
                <a:solidFill>
                  <a:prstClr val="black"/>
                </a:solidFill>
              </a:rPr>
              <a:t>Rendre une variable facultative </a:t>
            </a:r>
          </a:p>
          <a:p>
            <a:pPr marL="0" indent="0" algn="ctr">
              <a:buNone/>
            </a:pPr>
            <a:r>
              <a:rPr lang="fr-FR" b="1" dirty="0"/>
              <a:t>let</a:t>
            </a:r>
            <a:r>
              <a:rPr lang="fr-FR" dirty="0"/>
              <a:t> </a:t>
            </a:r>
            <a:r>
              <a:rPr lang="fr-FR" dirty="0" err="1">
                <a:solidFill>
                  <a:srgbClr val="2F4F4F"/>
                </a:solidFill>
                <a:latin typeface="Menlo"/>
              </a:rPr>
              <a:t>departement</a:t>
            </a:r>
            <a:r>
              <a:rPr lang="fr-FR" dirty="0">
                <a:solidFill>
                  <a:srgbClr val="2F4F4F"/>
                </a:solidFill>
                <a:latin typeface="Menlo"/>
              </a:rPr>
              <a:t>?: string</a:t>
            </a:r>
            <a:r>
              <a:rPr lang="fr-FR" dirty="0"/>
              <a:t>;  //attention aux accès</a:t>
            </a:r>
          </a:p>
          <a:p>
            <a:pPr marL="0" indent="0" algn="ctr">
              <a:buNone/>
            </a:pPr>
            <a:endParaRPr lang="fr-FR" dirty="0">
              <a:solidFill>
                <a:prstClr val="black"/>
              </a:solidFill>
            </a:endParaRPr>
          </a:p>
          <a:p>
            <a:pPr marL="0" indent="0" algn="ctr">
              <a:buNone/>
            </a:pPr>
            <a:endParaRPr lang="fr-FR" dirty="0"/>
          </a:p>
        </p:txBody>
      </p:sp>
    </p:spTree>
    <p:extLst>
      <p:ext uri="{BB962C8B-B14F-4D97-AF65-F5344CB8AC3E}">
        <p14:creationId xmlns:p14="http://schemas.microsoft.com/office/powerpoint/2010/main" val="147789662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1E40E-62E8-4CAD-A02B-D6865EE5D685}"/>
              </a:ext>
            </a:extLst>
          </p:cNvPr>
          <p:cNvSpPr>
            <a:spLocks noGrp="1"/>
          </p:cNvSpPr>
          <p:nvPr>
            <p:ph type="title"/>
          </p:nvPr>
        </p:nvSpPr>
        <p:spPr/>
        <p:txBody>
          <a:bodyPr/>
          <a:lstStyle/>
          <a:p>
            <a:r>
              <a:rPr lang="fr-FR" dirty="0"/>
              <a:t>Typage </a:t>
            </a:r>
            <a:r>
              <a:rPr lang="fr-FR" dirty="0" err="1"/>
              <a:t>arrays</a:t>
            </a:r>
            <a:r>
              <a:rPr lang="fr-FR" dirty="0"/>
              <a:t> et autre </a:t>
            </a:r>
            <a:r>
              <a:rPr lang="fr-FR" dirty="0" err="1"/>
              <a:t>generiques</a:t>
            </a:r>
            <a:endParaRPr lang="fr-FR" dirty="0"/>
          </a:p>
        </p:txBody>
      </p:sp>
      <p:sp>
        <p:nvSpPr>
          <p:cNvPr id="3" name="Espace réservé du contenu 2">
            <a:extLst>
              <a:ext uri="{FF2B5EF4-FFF2-40B4-BE49-F238E27FC236}">
                <a16:creationId xmlns:a16="http://schemas.microsoft.com/office/drawing/2014/main" id="{FAF3D4B7-C97B-45F9-A241-4D497172F808}"/>
              </a:ext>
            </a:extLst>
          </p:cNvPr>
          <p:cNvSpPr>
            <a:spLocks noGrp="1"/>
          </p:cNvSpPr>
          <p:nvPr>
            <p:ph idx="1"/>
          </p:nvPr>
        </p:nvSpPr>
        <p:spPr/>
        <p:txBody>
          <a:bodyPr>
            <a:normAutofit fontScale="85000" lnSpcReduction="10000"/>
          </a:bodyPr>
          <a:lstStyle/>
          <a:p>
            <a:r>
              <a:rPr lang="fr-FR" dirty="0"/>
              <a:t>Les génériques </a:t>
            </a:r>
          </a:p>
          <a:p>
            <a:pPr lvl="2"/>
            <a:r>
              <a:rPr lang="fr-FR" dirty="0"/>
              <a:t>Fonction nécessitant un type de quelle doit manager</a:t>
            </a:r>
          </a:p>
          <a:p>
            <a:pPr lvl="2"/>
            <a:r>
              <a:rPr lang="fr-FR" dirty="0"/>
              <a:t>Exemple d’un objet Array qui limite le type de contenu a des string</a:t>
            </a:r>
          </a:p>
          <a:p>
            <a:pPr lvl="4"/>
            <a:r>
              <a:rPr lang="fr-FR" dirty="0"/>
              <a:t>Les fonctions de l’array vont définir de façon générique que si que des string sont stocker il peut renvoyer que des string</a:t>
            </a:r>
          </a:p>
          <a:p>
            <a:pPr lvl="4"/>
            <a:endParaRPr lang="fr-FR" b="1" dirty="0"/>
          </a:p>
          <a:p>
            <a:pPr lvl="4"/>
            <a:r>
              <a:rPr lang="fr-FR" b="1" dirty="0"/>
              <a:t>&lt;T&gt; </a:t>
            </a:r>
            <a:r>
              <a:rPr lang="fr-FR" dirty="0"/>
              <a:t> pour dire un type générique pas connus lors de l’écriture d’une fonction </a:t>
            </a:r>
          </a:p>
          <a:p>
            <a:pPr lvl="5"/>
            <a:r>
              <a:rPr lang="fr-FR" dirty="0"/>
              <a:t>et dépendra du type fournit lors de l’usage a chaque appel d’usage</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Array&lt;string&gt;</a:t>
            </a:r>
            <a:r>
              <a:rPr lang="en-US" dirty="0">
                <a:solidFill>
                  <a:srgbClr val="2F4F4F"/>
                </a:solidFill>
                <a:latin typeface="Menlo"/>
              </a:rPr>
              <a:t>;</a:t>
            </a:r>
            <a:endParaRPr lang="fr-FR" dirty="0"/>
          </a:p>
          <a:p>
            <a:pPr lvl="2"/>
            <a:endParaRPr lang="fr-FR" dirty="0"/>
          </a:p>
          <a:p>
            <a:r>
              <a:rPr lang="fr-FR" dirty="0"/>
              <a:t>Le typage des </a:t>
            </a:r>
            <a:r>
              <a:rPr lang="fr-FR" i="1" dirty="0"/>
              <a:t>array</a:t>
            </a:r>
            <a:r>
              <a:rPr lang="fr-FR" dirty="0"/>
              <a:t> possède plusieurs syntaxes:</a:t>
            </a:r>
          </a:p>
          <a:p>
            <a:pPr lvl="2"/>
            <a:r>
              <a:rPr lang="fr-FR" dirty="0"/>
              <a:t>Il possède aussi les syntaxes suivante en plus de la syntaxe générique</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endParaRPr lang="fr-FR" dirty="0"/>
          </a:p>
          <a:p>
            <a:pPr marL="0" indent="0" algn="ctr">
              <a:buNone/>
            </a:pPr>
            <a:endParaRPr lang="fr-FR" dirty="0">
              <a:solidFill>
                <a:prstClr val="black"/>
              </a:solidFill>
            </a:endParaRPr>
          </a:p>
          <a:p>
            <a:pPr lvl="2"/>
            <a:endParaRPr lang="fr-FR" dirty="0"/>
          </a:p>
        </p:txBody>
      </p:sp>
    </p:spTree>
    <p:extLst>
      <p:ext uri="{BB962C8B-B14F-4D97-AF65-F5344CB8AC3E}">
        <p14:creationId xmlns:p14="http://schemas.microsoft.com/office/powerpoint/2010/main" val="410335125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p:txBody>
          <a:bodyPr>
            <a:normAutofit fontScale="70000" lnSpcReduction="20000"/>
          </a:bodyPr>
          <a:lstStyle/>
          <a:p>
            <a:r>
              <a:rPr lang="fr-FR" dirty="0"/>
              <a:t>L’usage de let et </a:t>
            </a:r>
            <a:r>
              <a:rPr lang="fr-FR" dirty="0" err="1"/>
              <a:t>const</a:t>
            </a:r>
            <a:endParaRPr lang="fr-FR" dirty="0"/>
          </a:p>
          <a:p>
            <a:pPr marL="0" indent="0">
              <a:buNone/>
            </a:pPr>
            <a:endParaRPr lang="fr-FR" dirty="0"/>
          </a:p>
          <a:p>
            <a:r>
              <a:rPr lang="fr-FR" dirty="0"/>
              <a:t>Typage basiques de variable:</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Typer pour de fonction</a:t>
            </a:r>
          </a:p>
          <a:p>
            <a:pPr marL="0" indent="0">
              <a:buNone/>
            </a:pPr>
            <a:r>
              <a:rPr lang="fr-FR" dirty="0">
                <a:solidFill>
                  <a:srgbClr val="0000FF"/>
                </a:solidFill>
                <a:latin typeface="Consolas" panose="020B0609020204030204" pitchFamily="49" charset="0"/>
              </a:rPr>
              <a:t>	</a:t>
            </a:r>
            <a:r>
              <a:rPr lang="fr-FR" b="1" dirty="0">
                <a:solidFill>
                  <a:srgbClr val="2F4F4F"/>
                </a:solidFill>
                <a:latin typeface="Menlo"/>
              </a:rPr>
              <a:t>function </a:t>
            </a:r>
            <a:r>
              <a:rPr lang="fr-FR" dirty="0">
                <a:solidFill>
                  <a:srgbClr val="000000"/>
                </a:solidFill>
                <a:latin typeface="Consolas" panose="020B0609020204030204" pitchFamily="49" charset="0"/>
              </a:rPr>
              <a:t>hello(</a:t>
            </a:r>
          </a:p>
          <a:p>
            <a:pPr marL="0" indent="0">
              <a:buNone/>
            </a:pPr>
            <a:r>
              <a:rPr lang="fr-FR" dirty="0">
                <a:solidFill>
                  <a:srgbClr val="000000"/>
                </a:solidFill>
                <a:latin typeface="Consolas" panose="020B0609020204030204" pitchFamily="49" charset="0"/>
              </a:rPr>
              <a:t>			nom: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number</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25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isMale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boolean</a:t>
            </a:r>
            <a:endParaRPr lang="fr-FR" dirty="0">
              <a:solidFill>
                <a:schemeClr val="tx2"/>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2F4F4F"/>
                </a:solidFill>
                <a:latin typeface="Menlo"/>
              </a:rPr>
              <a:t>return </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`Demat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nom</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00"/>
                </a:solidFill>
                <a:latin typeface="Consolas" panose="020B0609020204030204" pitchFamily="49" charset="0"/>
              </a:rPr>
              <a:t>age</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endParaRPr lang="fr-FR" dirty="0"/>
          </a:p>
          <a:p>
            <a:pPr marL="0" indent="0">
              <a:buNone/>
            </a:pPr>
            <a:endParaRPr lang="fr-FR" dirty="0">
              <a:solidFill>
                <a:prstClr val="black"/>
              </a:solidFill>
            </a:endParaRPr>
          </a:p>
        </p:txBody>
      </p:sp>
      <p:sp>
        <p:nvSpPr>
          <p:cNvPr id="4" name="ZoneTexte 3">
            <a:extLst>
              <a:ext uri="{FF2B5EF4-FFF2-40B4-BE49-F238E27FC236}">
                <a16:creationId xmlns:a16="http://schemas.microsoft.com/office/drawing/2014/main" id="{C330D30A-EE32-49AD-9544-2F2E64187359}"/>
              </a:ext>
            </a:extLst>
          </p:cNvPr>
          <p:cNvSpPr txBox="1"/>
          <p:nvPr/>
        </p:nvSpPr>
        <p:spPr>
          <a:xfrm>
            <a:off x="6137626" y="3847624"/>
            <a:ext cx="2898870" cy="5078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fr-FR" sz="1350" dirty="0" err="1"/>
              <a:t>age</a:t>
            </a:r>
            <a:r>
              <a:rPr lang="fr-FR" sz="1350" dirty="0"/>
              <a:t> est un paramètre typés obligatoire</a:t>
            </a:r>
          </a:p>
          <a:p>
            <a:pPr algn="ctr"/>
            <a:r>
              <a:rPr lang="fr-FR" sz="1350" dirty="0"/>
              <a:t>Mais avec une valeur par défaut</a:t>
            </a:r>
          </a:p>
        </p:txBody>
      </p:sp>
      <p:sp>
        <p:nvSpPr>
          <p:cNvPr id="5" name="ZoneTexte 4">
            <a:extLst>
              <a:ext uri="{FF2B5EF4-FFF2-40B4-BE49-F238E27FC236}">
                <a16:creationId xmlns:a16="http://schemas.microsoft.com/office/drawing/2014/main" id="{0074C0AE-B480-4E7A-8FA0-D0A84B989766}"/>
              </a:ext>
            </a:extLst>
          </p:cNvPr>
          <p:cNvSpPr txBox="1"/>
          <p:nvPr/>
        </p:nvSpPr>
        <p:spPr>
          <a:xfrm>
            <a:off x="6285967" y="4493108"/>
            <a:ext cx="2602187" cy="5078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fr-FR" sz="1350" dirty="0" err="1"/>
              <a:t>isMale</a:t>
            </a:r>
            <a:r>
              <a:rPr lang="fr-FR" sz="1350" dirty="0"/>
              <a:t> est un paramètre facultatif </a:t>
            </a:r>
          </a:p>
          <a:p>
            <a:pPr algn="ctr"/>
            <a:r>
              <a:rPr lang="fr-FR" sz="1350" dirty="0"/>
              <a:t>sans valeur par défaut</a:t>
            </a:r>
          </a:p>
        </p:txBody>
      </p:sp>
      <p:sp>
        <p:nvSpPr>
          <p:cNvPr id="6" name="ZoneTexte 5">
            <a:extLst>
              <a:ext uri="{FF2B5EF4-FFF2-40B4-BE49-F238E27FC236}">
                <a16:creationId xmlns:a16="http://schemas.microsoft.com/office/drawing/2014/main" id="{4256891F-D6F9-4501-BCEC-AB3959137009}"/>
              </a:ext>
            </a:extLst>
          </p:cNvPr>
          <p:cNvSpPr txBox="1"/>
          <p:nvPr/>
        </p:nvSpPr>
        <p:spPr>
          <a:xfrm>
            <a:off x="1043608" y="5461100"/>
            <a:ext cx="1561068" cy="5078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fr-FR" sz="1350" dirty="0"/>
              <a:t>La fonction </a:t>
            </a:r>
            <a:r>
              <a:rPr lang="fr-FR" sz="1350" b="1" dirty="0"/>
              <a:t>doit</a:t>
            </a:r>
            <a:r>
              <a:rPr lang="fr-FR" sz="1350" dirty="0"/>
              <a:t> </a:t>
            </a:r>
          </a:p>
          <a:p>
            <a:pPr algn="ctr"/>
            <a:r>
              <a:rPr lang="fr-FR" sz="1350" dirty="0"/>
              <a:t>renvoyer une </a:t>
            </a:r>
            <a:r>
              <a:rPr lang="fr-FR" sz="1350" b="1" dirty="0"/>
              <a:t>string</a:t>
            </a:r>
          </a:p>
        </p:txBody>
      </p:sp>
      <p:sp>
        <p:nvSpPr>
          <p:cNvPr id="7" name="ZoneTexte 6">
            <a:extLst>
              <a:ext uri="{FF2B5EF4-FFF2-40B4-BE49-F238E27FC236}">
                <a16:creationId xmlns:a16="http://schemas.microsoft.com/office/drawing/2014/main" id="{C62471C9-9FE4-441F-B012-558D098C80BB}"/>
              </a:ext>
            </a:extLst>
          </p:cNvPr>
          <p:cNvSpPr txBox="1"/>
          <p:nvPr/>
        </p:nvSpPr>
        <p:spPr>
          <a:xfrm>
            <a:off x="6893884" y="2996952"/>
            <a:ext cx="1793376" cy="5078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fr-FR" sz="1350" dirty="0"/>
              <a:t>nom est un paramètre </a:t>
            </a:r>
          </a:p>
          <a:p>
            <a:pPr algn="ctr"/>
            <a:r>
              <a:rPr lang="fr-FR" sz="1350" dirty="0"/>
              <a:t>typés obligatoire</a:t>
            </a:r>
          </a:p>
        </p:txBody>
      </p:sp>
      <p:cxnSp>
        <p:nvCxnSpPr>
          <p:cNvPr id="9" name="Connecteur droit avec flèche 8">
            <a:extLst>
              <a:ext uri="{FF2B5EF4-FFF2-40B4-BE49-F238E27FC236}">
                <a16:creationId xmlns:a16="http://schemas.microsoft.com/office/drawing/2014/main" id="{CD209029-A592-4244-BD4C-60945042D916}"/>
              </a:ext>
            </a:extLst>
          </p:cNvPr>
          <p:cNvCxnSpPr>
            <a:cxnSpLocks/>
            <a:stCxn id="7" idx="1"/>
          </p:cNvCxnSpPr>
          <p:nvPr/>
        </p:nvCxnSpPr>
        <p:spPr>
          <a:xfrm flipH="1">
            <a:off x="5004048" y="3250868"/>
            <a:ext cx="1889836" cy="1064985"/>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id="{D4137724-C1B2-4D7A-B8F7-8373AB276C27}"/>
              </a:ext>
            </a:extLst>
          </p:cNvPr>
          <p:cNvCxnSpPr>
            <a:cxnSpLocks/>
            <a:stCxn id="4" idx="1"/>
          </p:cNvCxnSpPr>
          <p:nvPr/>
        </p:nvCxnSpPr>
        <p:spPr>
          <a:xfrm flipH="1">
            <a:off x="5580112" y="4101540"/>
            <a:ext cx="557514" cy="46822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Connecteur droit avec flèche 11">
            <a:extLst>
              <a:ext uri="{FF2B5EF4-FFF2-40B4-BE49-F238E27FC236}">
                <a16:creationId xmlns:a16="http://schemas.microsoft.com/office/drawing/2014/main" id="{7DDAB3FA-9928-4DB2-A3D0-500402166915}"/>
              </a:ext>
            </a:extLst>
          </p:cNvPr>
          <p:cNvCxnSpPr>
            <a:cxnSpLocks/>
            <a:stCxn id="5" idx="1"/>
          </p:cNvCxnSpPr>
          <p:nvPr/>
        </p:nvCxnSpPr>
        <p:spPr>
          <a:xfrm flipH="1">
            <a:off x="4283968" y="4747024"/>
            <a:ext cx="2001999" cy="253915"/>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Connecteur droit avec flèche 26">
            <a:extLst>
              <a:ext uri="{FF2B5EF4-FFF2-40B4-BE49-F238E27FC236}">
                <a16:creationId xmlns:a16="http://schemas.microsoft.com/office/drawing/2014/main" id="{570852EB-E1AB-43E8-89DB-C18BB832C630}"/>
              </a:ext>
            </a:extLst>
          </p:cNvPr>
          <p:cNvCxnSpPr>
            <a:cxnSpLocks/>
            <a:stCxn id="6" idx="3"/>
          </p:cNvCxnSpPr>
          <p:nvPr/>
        </p:nvCxnSpPr>
        <p:spPr>
          <a:xfrm flipV="1">
            <a:off x="2604676" y="5461101"/>
            <a:ext cx="500874" cy="2539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B49FAFF-1F7A-494C-AAAE-21718A1D3F22}"/>
              </a:ext>
            </a:extLst>
          </p:cNvPr>
          <p:cNvCxnSpPr>
            <a:cxnSpLocks/>
            <a:stCxn id="6" idx="3"/>
          </p:cNvCxnSpPr>
          <p:nvPr/>
        </p:nvCxnSpPr>
        <p:spPr>
          <a:xfrm flipV="1">
            <a:off x="2604676" y="5703474"/>
            <a:ext cx="500874" cy="115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56736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A60942-5842-4B8B-AD4E-5B8973AD3B0A}"/>
              </a:ext>
            </a:extLst>
          </p:cNvPr>
          <p:cNvSpPr>
            <a:spLocks noGrp="1"/>
          </p:cNvSpPr>
          <p:nvPr>
            <p:ph type="title"/>
          </p:nvPr>
        </p:nvSpPr>
        <p:spPr/>
        <p:txBody>
          <a:bodyPr/>
          <a:lstStyle/>
          <a:p>
            <a:r>
              <a:rPr lang="fr-FR" dirty="0" err="1"/>
              <a:t>esnext</a:t>
            </a:r>
            <a:endParaRPr lang="fr-FR" dirty="0"/>
          </a:p>
        </p:txBody>
      </p:sp>
      <p:sp>
        <p:nvSpPr>
          <p:cNvPr id="3" name="Espace réservé du contenu 2">
            <a:extLst>
              <a:ext uri="{FF2B5EF4-FFF2-40B4-BE49-F238E27FC236}">
                <a16:creationId xmlns:a16="http://schemas.microsoft.com/office/drawing/2014/main" id="{1FF9B14B-D73A-47FE-B254-500903974AF9}"/>
              </a:ext>
            </a:extLst>
          </p:cNvPr>
          <p:cNvSpPr>
            <a:spLocks noGrp="1"/>
          </p:cNvSpPr>
          <p:nvPr>
            <p:ph idx="1"/>
          </p:nvPr>
        </p:nvSpPr>
        <p:spPr/>
        <p:txBody>
          <a:bodyPr>
            <a:normAutofit fontScale="92500" lnSpcReduction="20000"/>
          </a:bodyPr>
          <a:lstStyle/>
          <a:p>
            <a:r>
              <a:rPr lang="fr-FR" dirty="0"/>
              <a:t>On parle d’es </a:t>
            </a:r>
            <a:r>
              <a:rPr lang="fr-FR" dirty="0" err="1"/>
              <a:t>next</a:t>
            </a:r>
            <a:r>
              <a:rPr lang="fr-FR" dirty="0"/>
              <a:t> toutes les version post es6 (es2016)</a:t>
            </a:r>
          </a:p>
          <a:p>
            <a:endParaRPr lang="fr-FR" dirty="0"/>
          </a:p>
          <a:p>
            <a:r>
              <a:rPr lang="fr-FR" dirty="0"/>
              <a:t>Liste de apports de chaque versions :</a:t>
            </a:r>
          </a:p>
          <a:p>
            <a:pPr marL="0" indent="0" algn="ctr">
              <a:buNone/>
            </a:pPr>
            <a:r>
              <a:rPr lang="fr-FR" dirty="0">
                <a:hlinkClick r:id="rId2"/>
              </a:rPr>
              <a:t>https://www.javascripttutorial.net/es-next/</a:t>
            </a:r>
            <a:endParaRPr lang="fr-FR" dirty="0"/>
          </a:p>
          <a:p>
            <a:endParaRPr lang="fr-FR" dirty="0"/>
          </a:p>
          <a:p>
            <a:r>
              <a:rPr lang="fr-FR" dirty="0"/>
              <a:t>Chaque nouvelle version propose des légers ajout pour facilité le développement </a:t>
            </a:r>
          </a:p>
          <a:p>
            <a:endParaRPr lang="fr-FR" dirty="0"/>
          </a:p>
          <a:p>
            <a:r>
              <a:rPr lang="fr-FR" dirty="0"/>
              <a:t>Seul node supporte nativement une grande partie de la </a:t>
            </a:r>
            <a:r>
              <a:rPr lang="fr-FR" dirty="0" err="1"/>
              <a:t>spec</a:t>
            </a:r>
            <a:r>
              <a:rPr lang="fr-FR" dirty="0"/>
              <a:t> ESNEXT : </a:t>
            </a:r>
          </a:p>
          <a:p>
            <a:pPr marL="457200" lvl="1" indent="0" algn="ctr">
              <a:buNone/>
            </a:pPr>
            <a:r>
              <a:rPr lang="fr-FR" dirty="0">
                <a:hlinkClick r:id="rId3"/>
              </a:rPr>
              <a:t>https://node.green/</a:t>
            </a:r>
            <a:endParaRPr lang="fr-FR" dirty="0"/>
          </a:p>
        </p:txBody>
      </p:sp>
    </p:spTree>
    <p:extLst>
      <p:ext uri="{BB962C8B-B14F-4D97-AF65-F5344CB8AC3E}">
        <p14:creationId xmlns:p14="http://schemas.microsoft.com/office/powerpoint/2010/main" val="96315506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7262D-9705-4A00-8851-554BD83ED519}"/>
              </a:ext>
            </a:extLst>
          </p:cNvPr>
          <p:cNvSpPr>
            <a:spLocks noGrp="1"/>
          </p:cNvSpPr>
          <p:nvPr>
            <p:ph type="title"/>
          </p:nvPr>
        </p:nvSpPr>
        <p:spPr/>
        <p:txBody>
          <a:bodyPr/>
          <a:lstStyle/>
          <a:p>
            <a:r>
              <a:rPr lang="fr-FR" smtClean="0"/>
              <a:t>Pour assurer la construction</a:t>
            </a:r>
            <a:endParaRPr lang="fr-FR" dirty="0"/>
          </a:p>
        </p:txBody>
      </p:sp>
      <p:sp>
        <p:nvSpPr>
          <p:cNvPr id="3" name="Espace réservé du contenu 2">
            <a:extLst>
              <a:ext uri="{FF2B5EF4-FFF2-40B4-BE49-F238E27FC236}">
                <a16:creationId xmlns:a16="http://schemas.microsoft.com/office/drawing/2014/main" id="{DFCD03C7-B9CE-4C84-967C-17F3DDC537C7}"/>
              </a:ext>
            </a:extLst>
          </p:cNvPr>
          <p:cNvSpPr>
            <a:spLocks noGrp="1"/>
          </p:cNvSpPr>
          <p:nvPr>
            <p:ph idx="1"/>
          </p:nvPr>
        </p:nvSpPr>
        <p:spPr/>
        <p:txBody>
          <a:bodyPr>
            <a:normAutofit fontScale="92500" lnSpcReduction="10000"/>
          </a:bodyPr>
          <a:lstStyle/>
          <a:p>
            <a:r>
              <a:rPr lang="fr-FR" smtClean="0"/>
              <a:t>Webpack </a:t>
            </a:r>
          </a:p>
          <a:p>
            <a:pPr lvl="2"/>
            <a:r>
              <a:rPr lang="fr-FR" smtClean="0"/>
              <a:t>L’assembleur de module </a:t>
            </a:r>
          </a:p>
          <a:p>
            <a:pPr lvl="3"/>
            <a:r>
              <a:rPr lang="fr-FR" smtClean="0"/>
              <a:t>Ex   Avec common.js </a:t>
            </a:r>
            <a:r>
              <a:rPr lang="fr-FR" smtClean="0">
                <a:sym typeface="Wingdings" panose="05000000000000000000" pitchFamily="2" charset="2"/>
              </a:rPr>
              <a:t>require(‘’)</a:t>
            </a:r>
          </a:p>
          <a:p>
            <a:pPr lvl="3"/>
            <a:r>
              <a:rPr lang="fr-FR" altLang="fr-FR" smtClean="0"/>
              <a:t>   avec import bar from './bar'; </a:t>
            </a:r>
            <a:endParaRPr lang="fr-FR" altLang="fr-FR" smtClean="0"/>
          </a:p>
          <a:p>
            <a:pPr lvl="3"/>
            <a:endParaRPr lang="fr-FR" smtClean="0"/>
          </a:p>
          <a:p>
            <a:pPr lvl="2"/>
            <a:r>
              <a:rPr lang="fr-FR" smtClean="0"/>
              <a:t>React/cli nous fourni un environnement </a:t>
            </a:r>
          </a:p>
          <a:p>
            <a:pPr lvl="2"/>
            <a:r>
              <a:rPr lang="fr-FR" smtClean="0"/>
              <a:t>webpack préétabli</a:t>
            </a:r>
          </a:p>
          <a:p>
            <a:endParaRPr lang="fr-FR" smtClean="0"/>
          </a:p>
          <a:p>
            <a:r>
              <a:rPr lang="fr-FR" smtClean="0"/>
              <a:t>Babel.js</a:t>
            </a:r>
          </a:p>
          <a:p>
            <a:pPr lvl="1"/>
            <a:r>
              <a:rPr lang="fr-FR" smtClean="0"/>
              <a:t>Se dit :le « compilateur » de js</a:t>
            </a:r>
          </a:p>
          <a:p>
            <a:pPr lvl="2"/>
            <a:r>
              <a:rPr lang="fr-FR" smtClean="0"/>
              <a:t>Il compile le code et peut le rendre dans des </a:t>
            </a:r>
          </a:p>
          <a:p>
            <a:pPr lvl="2"/>
            <a:r>
              <a:rPr lang="fr-FR" smtClean="0"/>
              <a:t>Versions ES antérieurs</a:t>
            </a:r>
          </a:p>
          <a:p>
            <a:pPr lvl="2"/>
            <a:r>
              <a:rPr lang="fr-FR" smtClean="0"/>
              <a:t>Transpile aussi le ts en js </a:t>
            </a:r>
            <a:endParaRPr lang="fr-FR" dirty="0"/>
          </a:p>
        </p:txBody>
      </p:sp>
      <p:pic>
        <p:nvPicPr>
          <p:cNvPr id="2050" name="Picture 2">
            <a:extLst>
              <a:ext uri="{FF2B5EF4-FFF2-40B4-BE49-F238E27FC236}">
                <a16:creationId xmlns:a16="http://schemas.microsoft.com/office/drawing/2014/main" id="{B2248BE9-00AF-4F05-BC20-970F12679E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1268760"/>
            <a:ext cx="42291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A37A7A61-5AB2-49E7-A099-75F192B9CF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8497" y="4005064"/>
            <a:ext cx="3644217" cy="1457687"/>
          </a:xfrm>
          <a:prstGeom prst="rect">
            <a:avLst/>
          </a:prstGeom>
        </p:spPr>
      </p:pic>
    </p:spTree>
    <p:extLst>
      <p:ext uri="{BB962C8B-B14F-4D97-AF65-F5344CB8AC3E}">
        <p14:creationId xmlns:p14="http://schemas.microsoft.com/office/powerpoint/2010/main" val="171703551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B6074C-60DB-4076-AB1D-9699CBF44C37}"/>
              </a:ext>
            </a:extLst>
          </p:cNvPr>
          <p:cNvSpPr>
            <a:spLocks noGrp="1"/>
          </p:cNvSpPr>
          <p:nvPr>
            <p:ph type="title"/>
          </p:nvPr>
        </p:nvSpPr>
        <p:spPr/>
        <p:txBody>
          <a:bodyPr/>
          <a:lstStyle/>
          <a:p>
            <a:r>
              <a:rPr lang="fr-FR" dirty="0" err="1"/>
              <a:t>transpileur</a:t>
            </a:r>
            <a:endParaRPr lang="fr-FR" dirty="0"/>
          </a:p>
        </p:txBody>
      </p:sp>
      <p:sp>
        <p:nvSpPr>
          <p:cNvPr id="3" name="Espace réservé du contenu 2">
            <a:extLst>
              <a:ext uri="{FF2B5EF4-FFF2-40B4-BE49-F238E27FC236}">
                <a16:creationId xmlns:a16="http://schemas.microsoft.com/office/drawing/2014/main" id="{29CF31B0-F890-4B86-9472-2AF91EFA63C3}"/>
              </a:ext>
            </a:extLst>
          </p:cNvPr>
          <p:cNvSpPr>
            <a:spLocks noGrp="1"/>
          </p:cNvSpPr>
          <p:nvPr>
            <p:ph idx="1"/>
          </p:nvPr>
        </p:nvSpPr>
        <p:spPr/>
        <p:txBody>
          <a:bodyPr/>
          <a:lstStyle/>
          <a:p>
            <a:r>
              <a:rPr lang="fr-FR" dirty="0"/>
              <a:t>Pour des raisons de compatibilité, l’es6, </a:t>
            </a:r>
            <a:r>
              <a:rPr lang="fr-FR" dirty="0" err="1"/>
              <a:t>esnext</a:t>
            </a:r>
            <a:r>
              <a:rPr lang="fr-FR" dirty="0"/>
              <a:t>, le </a:t>
            </a:r>
            <a:r>
              <a:rPr lang="fr-FR" dirty="0" err="1"/>
              <a:t>typescript</a:t>
            </a:r>
            <a:r>
              <a:rPr lang="fr-FR" dirty="0"/>
              <a:t>, et bien d’autres </a:t>
            </a:r>
            <a:r>
              <a:rPr lang="fr-FR" i="1" dirty="0" err="1"/>
              <a:t>superset</a:t>
            </a:r>
            <a:endParaRPr lang="fr-FR" i="1" dirty="0"/>
          </a:p>
          <a:p>
            <a:pPr lvl="2"/>
            <a:endParaRPr lang="fr-FR" dirty="0"/>
          </a:p>
          <a:p>
            <a:pPr lvl="2"/>
            <a:r>
              <a:rPr lang="fr-FR" dirty="0"/>
              <a:t>Doivent être transformé en du code compréhensible</a:t>
            </a:r>
          </a:p>
          <a:p>
            <a:pPr lvl="2"/>
            <a:endParaRPr lang="fr-FR" dirty="0"/>
          </a:p>
          <a:p>
            <a:pPr lvl="1"/>
            <a:r>
              <a:rPr lang="fr-FR" dirty="0"/>
              <a:t>On parle de </a:t>
            </a:r>
            <a:r>
              <a:rPr lang="fr-FR" dirty="0" err="1"/>
              <a:t>transpileur</a:t>
            </a:r>
            <a:r>
              <a:rPr lang="fr-FR" dirty="0"/>
              <a:t> </a:t>
            </a:r>
          </a:p>
          <a:p>
            <a:pPr lvl="2"/>
            <a:r>
              <a:rPr lang="fr-FR" dirty="0"/>
              <a:t>Compilation et transformé en version différente</a:t>
            </a:r>
          </a:p>
        </p:txBody>
      </p:sp>
      <p:grpSp>
        <p:nvGrpSpPr>
          <p:cNvPr id="26" name="Groupe 25">
            <a:extLst>
              <a:ext uri="{FF2B5EF4-FFF2-40B4-BE49-F238E27FC236}">
                <a16:creationId xmlns:a16="http://schemas.microsoft.com/office/drawing/2014/main" id="{84C91CD3-4D32-4E02-B030-7DBC4AB0BD6C}"/>
              </a:ext>
            </a:extLst>
          </p:cNvPr>
          <p:cNvGrpSpPr/>
          <p:nvPr/>
        </p:nvGrpSpPr>
        <p:grpSpPr>
          <a:xfrm>
            <a:off x="1043608" y="4323183"/>
            <a:ext cx="7279243" cy="2132856"/>
            <a:chOff x="1401981" y="4296540"/>
            <a:chExt cx="7279243" cy="2132856"/>
          </a:xfrm>
        </p:grpSpPr>
        <p:grpSp>
          <p:nvGrpSpPr>
            <p:cNvPr id="13" name="Groupe 12">
              <a:extLst>
                <a:ext uri="{FF2B5EF4-FFF2-40B4-BE49-F238E27FC236}">
                  <a16:creationId xmlns:a16="http://schemas.microsoft.com/office/drawing/2014/main" id="{ED24718C-570B-4159-A34B-B09F78ACD34B}"/>
                </a:ext>
              </a:extLst>
            </p:cNvPr>
            <p:cNvGrpSpPr/>
            <p:nvPr/>
          </p:nvGrpSpPr>
          <p:grpSpPr>
            <a:xfrm>
              <a:off x="2294582" y="4869160"/>
              <a:ext cx="4076730" cy="1224137"/>
              <a:chOff x="1430486" y="5157192"/>
              <a:chExt cx="4076730" cy="1224137"/>
            </a:xfrm>
          </p:grpSpPr>
          <p:pic>
            <p:nvPicPr>
              <p:cNvPr id="4" name="Picture 2" descr="C:\Users\itis\Downloads\xsl.png">
                <a:extLst>
                  <a:ext uri="{FF2B5EF4-FFF2-40B4-BE49-F238E27FC236}">
                    <a16:creationId xmlns:a16="http://schemas.microsoft.com/office/drawing/2014/main" id="{80B0B62F-8C33-46A8-933A-8E5285844BB7}"/>
                  </a:ext>
                </a:extLst>
              </p:cNvPr>
              <p:cNvPicPr>
                <a:picLocks noChangeAspect="1" noChangeArrowheads="1"/>
              </p:cNvPicPr>
              <p:nvPr/>
            </p:nvPicPr>
            <p:blipFill>
              <a:blip r:embed="rId2" cstate="print"/>
              <a:srcRect/>
              <a:stretch>
                <a:fillRect/>
              </a:stretch>
            </p:blipFill>
            <p:spPr bwMode="auto">
              <a:xfrm>
                <a:off x="2123728" y="5157192"/>
                <a:ext cx="1224136" cy="1224137"/>
              </a:xfrm>
              <a:prstGeom prst="rect">
                <a:avLst/>
              </a:prstGeom>
              <a:noFill/>
            </p:spPr>
          </p:pic>
          <p:cxnSp>
            <p:nvCxnSpPr>
              <p:cNvPr id="7" name="Connecteur droit avec flèche 6">
                <a:extLst>
                  <a:ext uri="{FF2B5EF4-FFF2-40B4-BE49-F238E27FC236}">
                    <a16:creationId xmlns:a16="http://schemas.microsoft.com/office/drawing/2014/main" id="{F8956FC7-C913-4FDB-B511-B9C776BE5170}"/>
                  </a:ext>
                </a:extLst>
              </p:cNvPr>
              <p:cNvCxnSpPr>
                <a:cxnSpLocks/>
                <a:endCxn id="4" idx="1"/>
              </p:cNvCxnSpPr>
              <p:nvPr/>
            </p:nvCxnSpPr>
            <p:spPr>
              <a:xfrm>
                <a:off x="1430486" y="5422639"/>
                <a:ext cx="693242" cy="3466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CBCC2261-341E-4C01-8A1F-D97116472BDB}"/>
                  </a:ext>
                </a:extLst>
              </p:cNvPr>
              <p:cNvCxnSpPr>
                <a:cxnSpLocks/>
                <a:endCxn id="4" idx="1"/>
              </p:cNvCxnSpPr>
              <p:nvPr/>
            </p:nvCxnSpPr>
            <p:spPr>
              <a:xfrm flipV="1">
                <a:off x="1430486" y="5769261"/>
                <a:ext cx="693242" cy="4454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DD8CCDCD-E7CB-40C1-9099-7773E3A175D9}"/>
                  </a:ext>
                </a:extLst>
              </p:cNvPr>
              <p:cNvCxnSpPr>
                <a:cxnSpLocks/>
                <a:stCxn id="4" idx="3"/>
              </p:cNvCxnSpPr>
              <p:nvPr/>
            </p:nvCxnSpPr>
            <p:spPr>
              <a:xfrm>
                <a:off x="3347864" y="5769261"/>
                <a:ext cx="504056" cy="13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BA7BCA51-AB5F-4DED-88A2-D08472914D4C}"/>
                  </a:ext>
                </a:extLst>
              </p:cNvPr>
              <p:cNvCxnSpPr>
                <a:cxnSpLocks/>
              </p:cNvCxnSpPr>
              <p:nvPr/>
            </p:nvCxnSpPr>
            <p:spPr>
              <a:xfrm flipV="1">
                <a:off x="5029998" y="5787555"/>
                <a:ext cx="477218" cy="8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21" name="Image 20">
              <a:extLst>
                <a:ext uri="{FF2B5EF4-FFF2-40B4-BE49-F238E27FC236}">
                  <a16:creationId xmlns:a16="http://schemas.microsoft.com/office/drawing/2014/main" id="{AD713596-72A9-47C7-83DA-EEC557D770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1162" y="4395655"/>
              <a:ext cx="947009" cy="947009"/>
            </a:xfrm>
            <a:prstGeom prst="rect">
              <a:avLst/>
            </a:prstGeom>
          </p:spPr>
        </p:pic>
        <p:pic>
          <p:nvPicPr>
            <p:cNvPr id="23" name="Image 22">
              <a:extLst>
                <a:ext uri="{FF2B5EF4-FFF2-40B4-BE49-F238E27FC236}">
                  <a16:creationId xmlns:a16="http://schemas.microsoft.com/office/drawing/2014/main" id="{C07E911D-2505-489E-9D1D-784141F2D8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7199" y="4798067"/>
              <a:ext cx="1374132" cy="1374132"/>
            </a:xfrm>
            <a:prstGeom prst="rect">
              <a:avLst/>
            </a:prstGeom>
          </p:spPr>
        </p:pic>
        <p:pic>
          <p:nvPicPr>
            <p:cNvPr id="25" name="Image 24">
              <a:extLst>
                <a:ext uri="{FF2B5EF4-FFF2-40B4-BE49-F238E27FC236}">
                  <a16:creationId xmlns:a16="http://schemas.microsoft.com/office/drawing/2014/main" id="{8E571904-3650-4FF7-BF72-6B395DECCB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01981" y="5406976"/>
              <a:ext cx="960435" cy="960435"/>
            </a:xfrm>
            <a:prstGeom prst="rect">
              <a:avLst/>
            </a:prstGeom>
          </p:spPr>
        </p:pic>
        <p:pic>
          <p:nvPicPr>
            <p:cNvPr id="4098" name="Picture 2" descr="Un navigateur, un moteur de recherche, quelle est la différence ? |  connectés.be">
              <a:extLst>
                <a:ext uri="{FF2B5EF4-FFF2-40B4-BE49-F238E27FC236}">
                  <a16:creationId xmlns:a16="http://schemas.microsoft.com/office/drawing/2014/main" id="{6B1E5C45-5224-4FA9-A2F7-4BF4317158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48368" y="4296540"/>
              <a:ext cx="2132856" cy="2132856"/>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ZoneTexte 28">
            <a:extLst>
              <a:ext uri="{FF2B5EF4-FFF2-40B4-BE49-F238E27FC236}">
                <a16:creationId xmlns:a16="http://schemas.microsoft.com/office/drawing/2014/main" id="{1BE4D48E-1278-43DA-9E9B-D1D6998992F3}"/>
              </a:ext>
            </a:extLst>
          </p:cNvPr>
          <p:cNvSpPr txBox="1"/>
          <p:nvPr/>
        </p:nvSpPr>
        <p:spPr>
          <a:xfrm>
            <a:off x="2648926" y="6014176"/>
            <a:ext cx="1308033" cy="369332"/>
          </a:xfrm>
          <a:prstGeom prst="rect">
            <a:avLst/>
          </a:prstGeom>
          <a:noFill/>
        </p:spPr>
        <p:txBody>
          <a:bodyPr wrap="square">
            <a:spAutoFit/>
          </a:bodyPr>
          <a:lstStyle/>
          <a:p>
            <a:r>
              <a:rPr lang="fr-FR" dirty="0" err="1"/>
              <a:t>transpileur</a:t>
            </a:r>
            <a:endParaRPr lang="fr-FR" dirty="0"/>
          </a:p>
        </p:txBody>
      </p:sp>
    </p:spTree>
    <p:extLst>
      <p:ext uri="{BB962C8B-B14F-4D97-AF65-F5344CB8AC3E}">
        <p14:creationId xmlns:p14="http://schemas.microsoft.com/office/powerpoint/2010/main" val="5563362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F4391E-8ED1-4CDD-B52B-C739AC090D8D}"/>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4914003E-4889-4229-B5FD-90A2C9B15774}"/>
              </a:ext>
            </a:extLst>
          </p:cNvPr>
          <p:cNvSpPr>
            <a:spLocks noGrp="1"/>
          </p:cNvSpPr>
          <p:nvPr>
            <p:ph idx="1"/>
          </p:nvPr>
        </p:nvSpPr>
        <p:spPr/>
        <p:txBody>
          <a:bodyPr/>
          <a:lstStyle/>
          <a:p>
            <a:r>
              <a:rPr lang="fr-FR" dirty="0"/>
              <a:t>Les nouveautés principales.</a:t>
            </a:r>
          </a:p>
          <a:p>
            <a:pPr lvl="1"/>
            <a:endParaRPr lang="fr-FR" dirty="0"/>
          </a:p>
          <a:p>
            <a:pPr lvl="1"/>
            <a:r>
              <a:rPr lang="fr-FR" dirty="0"/>
              <a:t>Les </a:t>
            </a:r>
            <a:r>
              <a:rPr lang="fr-FR" dirty="0" err="1"/>
              <a:t>superset</a:t>
            </a:r>
            <a:r>
              <a:rPr lang="fr-FR" dirty="0"/>
              <a:t> JavaScript : </a:t>
            </a:r>
            <a:r>
              <a:rPr lang="fr-FR" dirty="0" err="1"/>
              <a:t>TypeScript</a:t>
            </a:r>
            <a:r>
              <a:rPr lang="fr-FR" dirty="0"/>
              <a:t>, Babel, Traceur.</a:t>
            </a:r>
          </a:p>
          <a:p>
            <a:pPr lvl="1"/>
            <a:endParaRPr lang="fr-FR" dirty="0"/>
          </a:p>
          <a:p>
            <a:r>
              <a:rPr lang="fr-FR" dirty="0"/>
              <a:t>ES6, </a:t>
            </a:r>
            <a:r>
              <a:rPr lang="fr-FR" dirty="0" err="1"/>
              <a:t>ESNext</a:t>
            </a:r>
            <a:r>
              <a:rPr lang="fr-FR" dirty="0"/>
              <a:t> en production.</a:t>
            </a:r>
          </a:p>
          <a:p>
            <a:endParaRPr lang="fr-FR" dirty="0"/>
          </a:p>
        </p:txBody>
      </p:sp>
    </p:spTree>
    <p:extLst>
      <p:ext uri="{BB962C8B-B14F-4D97-AF65-F5344CB8AC3E}">
        <p14:creationId xmlns:p14="http://schemas.microsoft.com/office/powerpoint/2010/main" val="3754403843"/>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2019-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2019-2" id="{08419459-8E74-496F-8360-D3C4642B6676}" vid="{BE0886B9-7EA9-4EA3-B0B5-82B2C10CBDD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OrsysGraphitiv2020</Template>
  <TotalTime>10051</TotalTime>
  <Words>21322</Words>
  <Application>Microsoft Office PowerPoint</Application>
  <PresentationFormat>Affichage à l'écran (4:3)</PresentationFormat>
  <Paragraphs>3384</Paragraphs>
  <Slides>227</Slides>
  <Notes>138</Notes>
  <HiddenSlides>0</HiddenSlides>
  <MMClips>0</MMClips>
  <ScaleCrop>false</ScaleCrop>
  <HeadingPairs>
    <vt:vector size="6" baseType="variant">
      <vt:variant>
        <vt:lpstr>Polices utilisées</vt:lpstr>
      </vt:variant>
      <vt:variant>
        <vt:i4>20</vt:i4>
      </vt:variant>
      <vt:variant>
        <vt:lpstr>Thème</vt:lpstr>
      </vt:variant>
      <vt:variant>
        <vt:i4>1</vt:i4>
      </vt:variant>
      <vt:variant>
        <vt:lpstr>Titres des diapositives</vt:lpstr>
      </vt:variant>
      <vt:variant>
        <vt:i4>227</vt:i4>
      </vt:variant>
    </vt:vector>
  </HeadingPairs>
  <TitlesOfParts>
    <vt:vector size="248" baseType="lpstr">
      <vt:lpstr>Arial</vt:lpstr>
      <vt:lpstr>PT Sans Narrow</vt:lpstr>
      <vt:lpstr>inherit</vt:lpstr>
      <vt:lpstr>Wingdings</vt:lpstr>
      <vt:lpstr>Permanent Marker</vt:lpstr>
      <vt:lpstr>Times New Roman</vt:lpstr>
      <vt:lpstr>Monaco</vt:lpstr>
      <vt:lpstr>MS Mincho</vt:lpstr>
      <vt:lpstr>Verdana</vt:lpstr>
      <vt:lpstr>Georgia</vt:lpstr>
      <vt:lpstr>Calibri</vt:lpstr>
      <vt:lpstr>Wingdings 2</vt:lpstr>
      <vt:lpstr>Arial Unicode MS</vt:lpstr>
      <vt:lpstr>Menlo</vt:lpstr>
      <vt:lpstr>Aharoni</vt:lpstr>
      <vt:lpstr>Consolas</vt:lpstr>
      <vt:lpstr>Courier New</vt:lpstr>
      <vt:lpstr>Calibri-Bold</vt:lpstr>
      <vt:lpstr>Bebas</vt:lpstr>
      <vt:lpstr>Inconsolata</vt:lpstr>
      <vt:lpstr>Thème2019-2</vt:lpstr>
      <vt:lpstr>JavaScript, HTML dynamique </vt:lpstr>
      <vt:lpstr>Orsys &amp; vous</vt:lpstr>
      <vt:lpstr>Bienvenue chez Orsys  Présentation</vt:lpstr>
      <vt:lpstr>Bienvenue chez Orsys  logistique</vt:lpstr>
      <vt:lpstr>Objectifs pédagogiques</vt:lpstr>
      <vt:lpstr>Configuration du poste</vt:lpstr>
      <vt:lpstr>Windows Apache Mysql Php </vt:lpstr>
      <vt:lpstr>Windows Apache Mysql Php </vt:lpstr>
      <vt:lpstr>Choix d’un serveur</vt:lpstr>
      <vt:lpstr>Node.js &amp; npm </vt:lpstr>
      <vt:lpstr>npm</vt:lpstr>
      <vt:lpstr>Serveur fake REST</vt:lpstr>
      <vt:lpstr>Editeurs avancés pour le html/css/php/mysql/…</vt:lpstr>
      <vt:lpstr>Serveur GIT</vt:lpstr>
      <vt:lpstr>Git - bitbuckets</vt:lpstr>
      <vt:lpstr>Rappels JavaScript : ES5, DOM, événement</vt:lpstr>
      <vt:lpstr>Sommaire</vt:lpstr>
      <vt:lpstr>XML</vt:lpstr>
      <vt:lpstr>Syntaxe XML</vt:lpstr>
      <vt:lpstr> « well fordness/ Bienformité »</vt:lpstr>
      <vt:lpstr>JSON</vt:lpstr>
      <vt:lpstr>JSON</vt:lpstr>
      <vt:lpstr>Sélecteur Css</vt:lpstr>
      <vt:lpstr>Ou écrire du JS</vt:lpstr>
      <vt:lpstr>Conventions de nommage</vt:lpstr>
      <vt:lpstr>règles syntaxique</vt:lpstr>
      <vt:lpstr>Valuers particulieres</vt:lpstr>
      <vt:lpstr>Variables</vt:lpstr>
      <vt:lpstr>Types</vt:lpstr>
      <vt:lpstr>typeof</vt:lpstr>
      <vt:lpstr>Transtypage</vt:lpstr>
      <vt:lpstr>Opérateurs Logiques &amp; Arithmétiques</vt:lpstr>
      <vt:lpstr>Les Boucles</vt:lpstr>
      <vt:lpstr>Les Boucles</vt:lpstr>
      <vt:lpstr>Les Boucles</vt:lpstr>
      <vt:lpstr>Array</vt:lpstr>
      <vt:lpstr>Array</vt:lpstr>
      <vt:lpstr>Array</vt:lpstr>
      <vt:lpstr>Les test if/else if / else</vt:lpstr>
      <vt:lpstr>les test switch/ case / default</vt:lpstr>
      <vt:lpstr>Présentation PowerPoint</vt:lpstr>
      <vt:lpstr>Fonctions</vt:lpstr>
      <vt:lpstr>Fonctions</vt:lpstr>
      <vt:lpstr>Gestion des exceptions</vt:lpstr>
      <vt:lpstr>C’est l’histoire d’un mec…</vt:lpstr>
      <vt:lpstr>C’est l’histoire d’un mec…</vt:lpstr>
      <vt:lpstr>C’est l’histoire d’un mec…</vt:lpstr>
      <vt:lpstr>Class machine à café</vt:lpstr>
      <vt:lpstr>C’est l’histoire d’un mec…</vt:lpstr>
      <vt:lpstr>Notions d'objet</vt:lpstr>
      <vt:lpstr>Notions d'objet</vt:lpstr>
      <vt:lpstr>Notions d'objet</vt:lpstr>
      <vt:lpstr>Notions d'objet</vt:lpstr>
      <vt:lpstr>Notions d'objet</vt:lpstr>
      <vt:lpstr>Notions d'objet</vt:lpstr>
      <vt:lpstr>Principaux objets</vt:lpstr>
      <vt:lpstr>Principaux objets</vt:lpstr>
      <vt:lpstr>Principaux objets</vt:lpstr>
      <vt:lpstr>Organisation des événements</vt:lpstr>
      <vt:lpstr>Gestion des événements</vt:lpstr>
      <vt:lpstr>Objet Event</vt:lpstr>
      <vt:lpstr>Gestionnaire d’événements</vt:lpstr>
      <vt:lpstr>Gestion des événements</vt:lpstr>
      <vt:lpstr>Gestion des événements</vt:lpstr>
      <vt:lpstr>Gestion des événements</vt:lpstr>
      <vt:lpstr>Gestion des événements</vt:lpstr>
      <vt:lpstr>Javascript es5</vt:lpstr>
      <vt:lpstr>Conclusion</vt:lpstr>
      <vt:lpstr>Framework jQuery</vt:lpstr>
      <vt:lpstr>Sommaire</vt:lpstr>
      <vt:lpstr>jQuery</vt:lpstr>
      <vt:lpstr>Présentation PowerPoint</vt:lpstr>
      <vt:lpstr>Intégration</vt:lpstr>
      <vt:lpstr>JQuery</vt:lpstr>
      <vt:lpstr>noconflit</vt:lpstr>
      <vt:lpstr>filtres</vt:lpstr>
      <vt:lpstr>Gestion des events</vt:lpstr>
      <vt:lpstr>Les effets</vt:lpstr>
      <vt:lpstr>Présentation PowerPoint</vt:lpstr>
      <vt:lpstr>$.ajax</vt:lpstr>
      <vt:lpstr>jQuery</vt:lpstr>
      <vt:lpstr>Conclusion</vt:lpstr>
      <vt:lpstr>Initiation à ES6/2015</vt:lpstr>
      <vt:lpstr>Sommaire</vt:lpstr>
      <vt:lpstr>Notion d'objet</vt:lpstr>
      <vt:lpstr>ECMA-262 timeline</vt:lpstr>
      <vt:lpstr>ES6 variables</vt:lpstr>
      <vt:lpstr>ES6</vt:lpstr>
      <vt:lpstr>Extension avec class</vt:lpstr>
      <vt:lpstr>ES6 arrow functions</vt:lpstr>
      <vt:lpstr>Es6+/ts spread operator</vt:lpstr>
      <vt:lpstr>Type script</vt:lpstr>
      <vt:lpstr>Typage</vt:lpstr>
      <vt:lpstr>Typage arrays et autre generiques</vt:lpstr>
      <vt:lpstr>Typage</vt:lpstr>
      <vt:lpstr>esnext</vt:lpstr>
      <vt:lpstr>Pour assurer la construction</vt:lpstr>
      <vt:lpstr>transpileur</vt:lpstr>
      <vt:lpstr>Conclusion</vt:lpstr>
      <vt:lpstr>Programmation Orientée Objet</vt:lpstr>
      <vt:lpstr>Sommaire</vt:lpstr>
      <vt:lpstr>Public / Privé</vt:lpstr>
      <vt:lpstr>Notions d'objet</vt:lpstr>
      <vt:lpstr>Extension et heritage</vt:lpstr>
      <vt:lpstr>Objet en JS</vt:lpstr>
      <vt:lpstr>Privé / Public</vt:lpstr>
      <vt:lpstr>prototype</vt:lpstr>
      <vt:lpstr>Portées des variables ES5</vt:lpstr>
      <vt:lpstr>Es6 et les modules</vt:lpstr>
      <vt:lpstr>Conclusion</vt:lpstr>
      <vt:lpstr>Expressions régulières</vt:lpstr>
      <vt:lpstr>Sommaire</vt:lpstr>
      <vt:lpstr>PCRE</vt:lpstr>
      <vt:lpstr>PCRE Syntaxe</vt:lpstr>
      <vt:lpstr>Quantifieurs</vt:lpstr>
      <vt:lpstr>Plages prédéfinis</vt:lpstr>
      <vt:lpstr>ECMA &amp; regex</vt:lpstr>
      <vt:lpstr>Regex flags</vt:lpstr>
      <vt:lpstr>ressources</vt:lpstr>
      <vt:lpstr>Conclusion</vt:lpstr>
      <vt:lpstr>Environnement de débogage</vt:lpstr>
      <vt:lpstr>Sommaire</vt:lpstr>
      <vt:lpstr>Chrome devtools</vt:lpstr>
      <vt:lpstr>Tester le temps d’exécution</vt:lpstr>
      <vt:lpstr>profiling</vt:lpstr>
      <vt:lpstr>Les tests</vt:lpstr>
      <vt:lpstr>Les moteurs</vt:lpstr>
      <vt:lpstr>Karma</vt:lpstr>
      <vt:lpstr>Mise en place de mocha</vt:lpstr>
      <vt:lpstr>Définition d’un test</vt:lpstr>
      <vt:lpstr>Tester un module</vt:lpstr>
      <vt:lpstr>Tests &amp; fonctions</vt:lpstr>
      <vt:lpstr>La commande Mocha</vt:lpstr>
      <vt:lpstr>mocha</vt:lpstr>
      <vt:lpstr>Créer des script de test</vt:lpstr>
      <vt:lpstr>Mocha et l’async</vt:lpstr>
      <vt:lpstr>Etendre les assertions </vt:lpstr>
      <vt:lpstr>L’approche should expected</vt:lpstr>
      <vt:lpstr>Conclusion</vt:lpstr>
      <vt:lpstr>Echange de données, interactions</vt:lpstr>
      <vt:lpstr>Sommaire</vt:lpstr>
      <vt:lpstr>L’event online</vt:lpstr>
      <vt:lpstr>localstorage</vt:lpstr>
      <vt:lpstr>Cookies</vt:lpstr>
      <vt:lpstr>cookies</vt:lpstr>
      <vt:lpstr>SQLite</vt:lpstr>
      <vt:lpstr>Base SQL</vt:lpstr>
      <vt:lpstr>Tables SQL</vt:lpstr>
      <vt:lpstr>Tables SQL</vt:lpstr>
      <vt:lpstr>Tables Sql</vt:lpstr>
      <vt:lpstr>Les conditions du WHERE</vt:lpstr>
      <vt:lpstr>Les conditions du WHERE</vt:lpstr>
      <vt:lpstr>SQLite</vt:lpstr>
      <vt:lpstr>webSQL transaction</vt:lpstr>
      <vt:lpstr>webSQL Opération de tables</vt:lpstr>
      <vt:lpstr>webSQL requetage</vt:lpstr>
      <vt:lpstr>Visualiser une base WEBSQL</vt:lpstr>
      <vt:lpstr>JSON webToken</vt:lpstr>
      <vt:lpstr>http requests</vt:lpstr>
      <vt:lpstr>http requests</vt:lpstr>
      <vt:lpstr>Examinons xhr</vt:lpstr>
      <vt:lpstr>Examinons fetch</vt:lpstr>
      <vt:lpstr>Les services Web</vt:lpstr>
      <vt:lpstr>Qui fais quoi ?</vt:lpstr>
      <vt:lpstr>Un web service </vt:lpstr>
      <vt:lpstr>Un bistro service ?</vt:lpstr>
      <vt:lpstr>Un bistro service?</vt:lpstr>
      <vt:lpstr>Un bistrot sur le web?</vt:lpstr>
      <vt:lpstr>Protocole http &amp; REST</vt:lpstr>
      <vt:lpstr>Node.js</vt:lpstr>
      <vt:lpstr>npm</vt:lpstr>
      <vt:lpstr>Server node.js</vt:lpstr>
      <vt:lpstr>express</vt:lpstr>
      <vt:lpstr>Conclusion</vt:lpstr>
      <vt:lpstr>Programmation JavaScript sous HTML5</vt:lpstr>
      <vt:lpstr>Sommaire</vt:lpstr>
      <vt:lpstr>HTML5</vt:lpstr>
      <vt:lpstr>Sélection</vt:lpstr>
      <vt:lpstr>Timer &amp; intervales</vt:lpstr>
      <vt:lpstr>Worker</vt:lpstr>
      <vt:lpstr>Worker mesaging</vt:lpstr>
      <vt:lpstr>d3.js</vt:lpstr>
      <vt:lpstr>D3 Transitions </vt:lpstr>
      <vt:lpstr>Three.js</vt:lpstr>
      <vt:lpstr>WebGL</vt:lpstr>
      <vt:lpstr>Les nouveaux events html5</vt:lpstr>
      <vt:lpstr>Three.JS</vt:lpstr>
      <vt:lpstr>Three.js scène &amp; camera</vt:lpstr>
      <vt:lpstr>Three.js</vt:lpstr>
      <vt:lpstr>Intégration d’un .OBJ</vt:lpstr>
      <vt:lpstr>Conclusion</vt:lpstr>
      <vt:lpstr>Bibliographie</vt:lpstr>
      <vt:lpstr>Conclusion finale</vt:lpstr>
      <vt:lpstr>Présentation PowerPoint</vt:lpstr>
      <vt:lpstr>Annexes</vt:lpstr>
      <vt:lpstr>Le langage html</vt:lpstr>
      <vt:lpstr>Présentation PowerPoint</vt:lpstr>
      <vt:lpstr>head</vt:lpstr>
      <vt:lpstr>body</vt:lpstr>
      <vt:lpstr>identifier les balises</vt:lpstr>
      <vt:lpstr>balises de structures</vt:lpstr>
      <vt:lpstr>Tableaux</vt:lpstr>
      <vt:lpstr>Tableaux</vt:lpstr>
      <vt:lpstr>Les formulaires</vt:lpstr>
      <vt:lpstr>Les formulaires</vt:lpstr>
      <vt:lpstr>Les listes</vt:lpstr>
      <vt:lpstr>balises courantes</vt:lpstr>
      <vt:lpstr>Conclusion</vt:lpstr>
      <vt:lpstr>SVG</vt:lpstr>
      <vt:lpstr>Définition</vt:lpstr>
      <vt:lpstr>SVG Définition</vt:lpstr>
      <vt:lpstr>SVG et animations SMIL</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lpstr>Conclusion</vt:lpstr>
    </vt:vector>
  </TitlesOfParts>
  <Company>DESORBAIX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 orsys generique 1</dc:title>
  <dc:creator>Desorbaix alexandre</dc:creator>
  <cp:keywords>orsys</cp:keywords>
  <cp:lastModifiedBy>orsys</cp:lastModifiedBy>
  <cp:revision>279</cp:revision>
  <dcterms:created xsi:type="dcterms:W3CDTF">2018-05-01T16:18:56Z</dcterms:created>
  <dcterms:modified xsi:type="dcterms:W3CDTF">2021-07-06T07:31:12Z</dcterms:modified>
  <cp:category>support</cp:category>
</cp:coreProperties>
</file>